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78" r:id="rId5"/>
    <p:sldId id="257" r:id="rId6"/>
    <p:sldId id="258" r:id="rId7"/>
    <p:sldId id="259" r:id="rId8"/>
    <p:sldId id="260" r:id="rId9"/>
    <p:sldId id="277" r:id="rId10"/>
    <p:sldId id="264" r:id="rId11"/>
    <p:sldId id="265" r:id="rId12"/>
    <p:sldId id="262" r:id="rId13"/>
    <p:sldId id="263" r:id="rId14"/>
    <p:sldId id="279" r:id="rId15"/>
    <p:sldId id="266" r:id="rId16"/>
    <p:sldId id="268" r:id="rId17"/>
    <p:sldId id="267" r:id="rId18"/>
    <p:sldId id="280" r:id="rId19"/>
    <p:sldId id="269" r:id="rId20"/>
    <p:sldId id="270" r:id="rId21"/>
    <p:sldId id="271" r:id="rId22"/>
    <p:sldId id="281" r:id="rId23"/>
    <p:sldId id="276" r:id="rId24"/>
    <p:sldId id="275" r:id="rId25"/>
    <p:sldId id="272" r:id="rId26"/>
    <p:sldId id="28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2D793C-A57E-4845-8764-F5E2A55D4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74CAF4C-2B5D-4A43-AB7B-5A1F303BB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A3D991D-B4CE-4576-B908-C2FF0E01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A6B6586-452A-4B0D-8861-F957F4C2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5EEA789-F535-4D0A-A8AE-AAC8E909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8EE947-62F9-47CE-B1CB-5DB2FAF6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BF02C1A-855E-48D1-8CAA-6694537F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B4F764F-8EA2-4800-A9DF-BF1FDCEC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E031DC5-E50C-4192-9C9C-36406A13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CBDFA45-407C-47DD-989E-79DAB1E5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69BE965F-04C1-48E8-B3B8-630D28A7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6D676B8-B9B2-4C00-A37F-77ECE7138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214438B-E817-4F23-8C8D-59392EE5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698F553-9E12-4F13-8B59-2BE40DE0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8F8CB46-3E82-4256-9339-7EEFA8CC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7A1DD5-2390-4750-87E4-3F9F534D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61EA537-C196-4441-B7AE-05B05FC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AC5559F-766C-41F6-A119-F67EB9D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13F5F9A-0B4A-472F-944F-7708CE31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301367-43AF-4646-B92E-6BD6C0A8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E20F7D-6B2A-458E-A629-9D1B99AF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418CAEB-1139-46A1-A705-97EC91EB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8A00B8F-9222-4BDB-A844-4CAAF8AA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EC4FF0B-27C6-475B-B201-1427530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97254BE-FBEE-4EF5-A05D-E3605D3E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95E0DB-196C-4D9D-A324-DAB5F619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C0B6CBC-23E5-4AB0-B5A3-BC1B95B4D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1F2E791-A2EA-4D32-878D-1B5FA3B2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02BD91A-5893-4BFE-8994-ED36E4D6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511EA13-9989-42E2-B703-38EB0E19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D733361-FC15-46F5-B43F-3814ACD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4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05EF15-AA28-480A-AD14-1E035152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FF202DC-EC11-4BFE-8847-A54A7A107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07379C7-B25D-4DEC-9602-20A8570C9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2368DD32-0FE4-48BF-B7C1-B1139B7BE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E66478D-786F-4106-BBE3-FA3FFA933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0D3391E-2C98-41D1-91C3-E99C24A3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B9997D3-C1E5-4A6F-83DF-C7C146C3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C07EF5DA-CE92-4B37-B815-1D509636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87B3AA-96B8-49E4-80BE-70D0F205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6ABC88DA-AB83-4AA0-A9D6-A0008535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423D820-9A4C-4A5B-BF94-B222DC1B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F3408D1-DCFD-496A-BF74-56D8950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3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E6F4804-5135-497C-B87A-17880AA2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DF90C4C-CF85-41A0-9526-22314EC7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57A6824-3CCB-41BE-9DB3-B007AFC8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1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F5FC5F-B2E3-49B6-BB8E-17CC8CCF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81C960-32DB-40BE-9919-8D7B25B1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8A4A945-F9A2-450E-9FE7-0BFF89B4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C9A2864-4A15-4BE0-BED4-94517DE6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53BE600-118B-45C2-9D18-7D89CE28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B056A04-ADE2-4B1D-8FBB-C76C8380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6ACF25-CF48-481F-BFDD-287803A8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087AF3B0-411F-4733-A0A1-0BD400540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9089D01-4B27-4DC8-8E86-34C8F61D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0D49C23-D8D4-42FF-931F-E3FD9792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85B9F1D-161A-4605-A36F-45E92062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EF51CBB-3A38-4647-9D7C-BBA7439B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ADF9CA4-5AD4-4DFF-9240-419D8893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8515D05-03CD-4435-8B80-276F62FB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BFAEE5C-795F-49F5-AB64-FD1EB562C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FD25-794E-4615-8A65-49441F8CE09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6B25B94-5CB5-49BB-BAA5-0AAABA923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B4EC8BF-AF1D-42D5-B27A-9BE2DADE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C3F5-5C17-4BE3-AACB-63B6DCF6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zPX31zl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1E8E2F-06D9-4B68-A6B7-39BD38F7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lt-LT" dirty="0">
                <a:latin typeface="Comic Sans MS" panose="030F0702030302020204" pitchFamily="66" charset="0"/>
              </a:rPr>
              <a:t>GEOMETRINĖS FORMOS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4E38953-AFAD-491F-B73B-2BA442EF1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574" y="4969564"/>
            <a:ext cx="5102087" cy="1378227"/>
          </a:xfrm>
        </p:spPr>
        <p:txBody>
          <a:bodyPr>
            <a:normAutofit/>
          </a:bodyPr>
          <a:lstStyle/>
          <a:p>
            <a:r>
              <a:rPr lang="lt-LT" dirty="0">
                <a:latin typeface="Comic Sans MS" panose="030F0702030302020204" pitchFamily="66" charset="0"/>
              </a:rPr>
              <a:t>Kauno lopšelis- darželis „Liepaitė“</a:t>
            </a:r>
          </a:p>
          <a:p>
            <a:r>
              <a:rPr lang="lt-LT" dirty="0">
                <a:latin typeface="Comic Sans MS" panose="030F0702030302020204" pitchFamily="66" charset="0"/>
              </a:rPr>
              <a:t>Parengė: Rasa </a:t>
            </a:r>
            <a:r>
              <a:rPr lang="lt-LT" dirty="0" err="1">
                <a:latin typeface="Comic Sans MS" panose="030F0702030302020204" pitchFamily="66" charset="0"/>
              </a:rPr>
              <a:t>Barvainienė</a:t>
            </a:r>
            <a:endParaRPr lang="lt-LT" dirty="0">
              <a:latin typeface="Comic Sans MS" panose="030F0702030302020204" pitchFamily="66" charset="0"/>
            </a:endParaRPr>
          </a:p>
          <a:p>
            <a:r>
              <a:rPr lang="lt-LT" dirty="0">
                <a:latin typeface="Comic Sans MS" panose="030F0702030302020204" pitchFamily="66" charset="0"/>
              </a:rPr>
              <a:t>Aistė </a:t>
            </a:r>
            <a:r>
              <a:rPr lang="lt-LT" dirty="0" err="1">
                <a:latin typeface="Comic Sans MS" panose="030F0702030302020204" pitchFamily="66" charset="0"/>
              </a:rPr>
              <a:t>Guobė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Download Free png Abstract Border Designs Png, png collections at ...">
            <a:extLst>
              <a:ext uri="{FF2B5EF4-FFF2-40B4-BE49-F238E27FC236}">
                <a16:creationId xmlns:a16="http://schemas.microsoft.com/office/drawing/2014/main" id="{8A5BCED6-4460-432E-A90D-69B8680E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3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61E9087-453A-430C-B2AD-60CEE66B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8" y="2654368"/>
            <a:ext cx="4505325" cy="3457575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89733013-3411-4667-AF28-C64C67FA51DF}"/>
              </a:ext>
            </a:extLst>
          </p:cNvPr>
          <p:cNvSpPr/>
          <p:nvPr/>
        </p:nvSpPr>
        <p:spPr>
          <a:xfrm>
            <a:off x="2743200" y="410232"/>
            <a:ext cx="7606333" cy="2564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Pristatysiu jį trumpai: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Statūs jo visi kampai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Ir vienodos tartum dvynės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Visos keturios kraštinės.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Visi mąsto, galvas suka: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Kas jis toks galėtų būti?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A491DB01-A4C9-4677-8997-ACFF67713FA8}"/>
              </a:ext>
            </a:extLst>
          </p:cNvPr>
          <p:cNvSpPr/>
          <p:nvPr/>
        </p:nvSpPr>
        <p:spPr>
          <a:xfrm>
            <a:off x="2103248" y="228664"/>
            <a:ext cx="7129670" cy="1060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>
                <a:latin typeface="Comic Sans MS" panose="030F0702030302020204" pitchFamily="66" charset="0"/>
              </a:rPr>
              <a:t>KVADRATAS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D68267C-D1CD-4280-B7CB-4F4967578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04" y="3728037"/>
            <a:ext cx="1487553" cy="1469263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FC8A57F5-BB78-4085-BA44-1F440F40D719}"/>
              </a:ext>
            </a:extLst>
          </p:cNvPr>
          <p:cNvSpPr/>
          <p:nvPr/>
        </p:nvSpPr>
        <p:spPr>
          <a:xfrm>
            <a:off x="2103248" y="1311227"/>
            <a:ext cx="8348868" cy="1060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KVADRATAS TURI KETURIS KAMPUS IR KETURIAS VIENODAS KRAŠTINES.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2B8D9D2-1AF0-4EFF-B216-803BF99D7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32" y="2862330"/>
            <a:ext cx="451143" cy="865707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A616303-1AD4-4E9D-8BF2-A880357F3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85" y="2855843"/>
            <a:ext cx="451143" cy="865707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438FD2E-031C-4592-BCFF-56227AB5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8232" y="5222370"/>
            <a:ext cx="451143" cy="865707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E8181E9-AD54-4672-9716-EDF0040C5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545784" y="5222370"/>
            <a:ext cx="451143" cy="865707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0D99F1D5-BFC3-4C93-8E07-68E790208C54}"/>
              </a:ext>
            </a:extLst>
          </p:cNvPr>
          <p:cNvSpPr/>
          <p:nvPr/>
        </p:nvSpPr>
        <p:spPr>
          <a:xfrm>
            <a:off x="1152937" y="3066221"/>
            <a:ext cx="1749287" cy="343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KAMPAI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5CA4B096-F317-4063-90F5-088840788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58" y="5711906"/>
            <a:ext cx="1329043" cy="536494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89A5AA9A-D36D-4881-9729-04642A76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42" y="3721550"/>
            <a:ext cx="1487553" cy="1469263"/>
          </a:xfrm>
          <a:prstGeom prst="rect">
            <a:avLst/>
          </a:prstGeom>
        </p:spPr>
      </p:pic>
      <p:cxnSp>
        <p:nvCxnSpPr>
          <p:cNvPr id="14" name="Tiesioji rodyklės jungtis 13">
            <a:extLst>
              <a:ext uri="{FF2B5EF4-FFF2-40B4-BE49-F238E27FC236}">
                <a16:creationId xmlns:a16="http://schemas.microsoft.com/office/drawing/2014/main" id="{CF382E56-AF61-40C6-9A97-038F16968B9A}"/>
              </a:ext>
            </a:extLst>
          </p:cNvPr>
          <p:cNvCxnSpPr>
            <a:cxnSpLocks/>
          </p:cNvCxnSpPr>
          <p:nvPr/>
        </p:nvCxnSpPr>
        <p:spPr>
          <a:xfrm>
            <a:off x="5275671" y="3578086"/>
            <a:ext cx="1553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5824C21B-0472-48C8-8A9C-1B45FE16233F}"/>
              </a:ext>
            </a:extLst>
          </p:cNvPr>
          <p:cNvCxnSpPr>
            <a:cxnSpLocks/>
          </p:cNvCxnSpPr>
          <p:nvPr/>
        </p:nvCxnSpPr>
        <p:spPr>
          <a:xfrm>
            <a:off x="5275671" y="5373756"/>
            <a:ext cx="1553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Tiesioji rodyklės jungtis 19">
            <a:extLst>
              <a:ext uri="{FF2B5EF4-FFF2-40B4-BE49-F238E27FC236}">
                <a16:creationId xmlns:a16="http://schemas.microsoft.com/office/drawing/2014/main" id="{A0A39585-9F6B-4A01-9DA4-AC174214081B}"/>
              </a:ext>
            </a:extLst>
          </p:cNvPr>
          <p:cNvCxnSpPr>
            <a:cxnSpLocks/>
          </p:cNvCxnSpPr>
          <p:nvPr/>
        </p:nvCxnSpPr>
        <p:spPr>
          <a:xfrm>
            <a:off x="7023653" y="3721550"/>
            <a:ext cx="0" cy="14908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Tiesioji rodyklės jungtis 21">
            <a:extLst>
              <a:ext uri="{FF2B5EF4-FFF2-40B4-BE49-F238E27FC236}">
                <a16:creationId xmlns:a16="http://schemas.microsoft.com/office/drawing/2014/main" id="{D039CC07-7BA3-4A3B-A03C-A6F416D08171}"/>
              </a:ext>
            </a:extLst>
          </p:cNvPr>
          <p:cNvCxnSpPr>
            <a:cxnSpLocks/>
          </p:cNvCxnSpPr>
          <p:nvPr/>
        </p:nvCxnSpPr>
        <p:spPr>
          <a:xfrm>
            <a:off x="5034522" y="3788952"/>
            <a:ext cx="0" cy="14908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2F0C6D75-4371-4DB2-9E77-6E26A238087D}"/>
              </a:ext>
            </a:extLst>
          </p:cNvPr>
          <p:cNvSpPr/>
          <p:nvPr/>
        </p:nvSpPr>
        <p:spPr>
          <a:xfrm>
            <a:off x="5204255" y="3066221"/>
            <a:ext cx="1696279" cy="343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KRAŠTINĖ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F1E9851A-C6CB-44D4-AD6E-82FD108B7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142" y="5551583"/>
            <a:ext cx="1664352" cy="536494"/>
          </a:xfrm>
          <a:prstGeom prst="rect">
            <a:avLst/>
          </a:prstGeom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C036F9B6-2351-4CAC-8F80-11C61146B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986860" y="4266139"/>
            <a:ext cx="1664352" cy="536494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9DC081AC-5ED7-4F74-8C08-500F23C49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36717" y="4194421"/>
            <a:ext cx="166435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5176F9D4-2603-4415-BEE3-4BF31442564E}"/>
              </a:ext>
            </a:extLst>
          </p:cNvPr>
          <p:cNvSpPr/>
          <p:nvPr/>
        </p:nvSpPr>
        <p:spPr>
          <a:xfrm>
            <a:off x="1444486" y="451126"/>
            <a:ext cx="9886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APIBRAUK KVADRATUS.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31BF06B-4CA1-432F-9BA8-BFE243B5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1" y="2325528"/>
            <a:ext cx="1164437" cy="110347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12AEF1B-ECFB-4BD7-B1BA-5AFF6A9964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625" y="2325528"/>
            <a:ext cx="1164437" cy="110347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093F7BE-6CB7-46B6-8D3D-2F03EC30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625" y="4476938"/>
            <a:ext cx="1164437" cy="1103472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3242074-1562-4D8A-BBD1-FAF4C33D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992" y="2401728"/>
            <a:ext cx="951058" cy="95105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39B5EF0-2BED-4153-81C5-98F827AEEF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9287" y="4595502"/>
            <a:ext cx="951058" cy="95105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B51FD0B-4D01-4454-BB99-78F51030E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637" y="2450500"/>
            <a:ext cx="2310584" cy="853514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89BD57C-B7DD-4005-9A6B-4806192DB0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521" y="4601917"/>
            <a:ext cx="2310584" cy="853514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E732D9E-F824-4834-A196-08CA28EED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660" y="3756938"/>
            <a:ext cx="156645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EE25A0B-CE45-4620-9B58-C7D0ACFE7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0" t="1627" r="1262" b="2300"/>
          <a:stretch/>
        </p:blipFill>
        <p:spPr>
          <a:xfrm>
            <a:off x="1974573" y="1364973"/>
            <a:ext cx="4946219" cy="5400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B38C271B-BFAE-478C-B84C-B6F616C3A41D}"/>
              </a:ext>
            </a:extLst>
          </p:cNvPr>
          <p:cNvSpPr/>
          <p:nvPr/>
        </p:nvSpPr>
        <p:spPr>
          <a:xfrm>
            <a:off x="2299252" y="251660"/>
            <a:ext cx="7593495" cy="861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>
                <a:latin typeface="Comic Sans MS" panose="030F0702030302020204" pitchFamily="66" charset="0"/>
              </a:rPr>
              <a:t>Į TUŠČIUS LANGELIUS NUPIEŠK ATITINKAMAS GEOMETRINES FIGŪRAS.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7921CF1-D793-438F-9765-33ECEA89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22" name="Picture 2" descr="Rectangle jumps by DeMarioFanOfficial on DeviantArt">
            <a:extLst>
              <a:ext uri="{FF2B5EF4-FFF2-40B4-BE49-F238E27FC236}">
                <a16:creationId xmlns:a16="http://schemas.microsoft.com/office/drawing/2014/main" id="{66CD0550-7272-4D8B-B26E-B6885C8684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9" y="2060713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0A2D798E-577B-4B77-9C34-C6AD98ED49E1}"/>
              </a:ext>
            </a:extLst>
          </p:cNvPr>
          <p:cNvSpPr/>
          <p:nvPr/>
        </p:nvSpPr>
        <p:spPr>
          <a:xfrm>
            <a:off x="3614356" y="843344"/>
            <a:ext cx="57054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STAČIAKAMPIS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7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68F4112-D2DB-4201-A850-D8F67DC7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22" y="4172688"/>
            <a:ext cx="3206774" cy="1207113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5D460ED0-F2DE-4D46-B484-419FA631F656}"/>
              </a:ext>
            </a:extLst>
          </p:cNvPr>
          <p:cNvSpPr/>
          <p:nvPr/>
        </p:nvSpPr>
        <p:spPr>
          <a:xfrm>
            <a:off x="3299791" y="229753"/>
            <a:ext cx="5592418" cy="1207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>
                <a:latin typeface="Comic Sans MS" panose="030F0702030302020204" pitchFamily="66" charset="0"/>
              </a:rPr>
              <a:t>STAČIAKAMPIS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4E7E5D3-F305-476D-8EC0-0FBD77940A40}"/>
              </a:ext>
            </a:extLst>
          </p:cNvPr>
          <p:cNvSpPr/>
          <p:nvPr/>
        </p:nvSpPr>
        <p:spPr>
          <a:xfrm>
            <a:off x="1404735" y="1250739"/>
            <a:ext cx="10045141" cy="1060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STAČIAKAMPIS TURI KETURIS KAMPUS IR KETURIAS KRAŠTINES.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C8B1E97-1351-41F1-B775-8567ED8D9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50" y="3306981"/>
            <a:ext cx="451143" cy="865707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5DEF7EA-684E-4426-8B56-8A73B2108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224" y="3306980"/>
            <a:ext cx="451143" cy="865707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802FECD-55F7-461C-A7E4-465955EEB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81395" y="5389364"/>
            <a:ext cx="451143" cy="865707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1FE053F-541D-410C-A802-F3B6492CB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869224" y="5420381"/>
            <a:ext cx="451143" cy="865707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5D2E2CB-B8FC-4250-A844-5D5D007EE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43" y="3014797"/>
            <a:ext cx="1329043" cy="536494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D5800E1-2FFD-444F-823E-2CB7A26FC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390" y="5920519"/>
            <a:ext cx="1329043" cy="536494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EF980830-AA49-43A8-8E24-EE83E7E8D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7" y="3106853"/>
            <a:ext cx="3206774" cy="1207113"/>
          </a:xfrm>
          <a:prstGeom prst="rect">
            <a:avLst/>
          </a:prstGeom>
        </p:spPr>
      </p:pic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8CC31FF3-C75D-4EC2-B9C2-F928864A5E30}"/>
              </a:ext>
            </a:extLst>
          </p:cNvPr>
          <p:cNvCxnSpPr/>
          <p:nvPr/>
        </p:nvCxnSpPr>
        <p:spPr>
          <a:xfrm>
            <a:off x="5950352" y="3086772"/>
            <a:ext cx="0" cy="1306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Tiesioji rodyklės jungtis 14">
            <a:extLst>
              <a:ext uri="{FF2B5EF4-FFF2-40B4-BE49-F238E27FC236}">
                <a16:creationId xmlns:a16="http://schemas.microsoft.com/office/drawing/2014/main" id="{5E3A9F11-ABD2-4B0D-B9C4-E0CA9D9CE224}"/>
              </a:ext>
            </a:extLst>
          </p:cNvPr>
          <p:cNvCxnSpPr/>
          <p:nvPr/>
        </p:nvCxnSpPr>
        <p:spPr>
          <a:xfrm>
            <a:off x="9548317" y="3014797"/>
            <a:ext cx="0" cy="1306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0939BA0B-2C63-4942-A15C-DEB0CF48EEF1}"/>
              </a:ext>
            </a:extLst>
          </p:cNvPr>
          <p:cNvCxnSpPr>
            <a:cxnSpLocks/>
          </p:cNvCxnSpPr>
          <p:nvPr/>
        </p:nvCxnSpPr>
        <p:spPr>
          <a:xfrm>
            <a:off x="5950352" y="2888006"/>
            <a:ext cx="3597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4C595A2D-B2E4-463F-9A4A-7016A7E1D1C5}"/>
              </a:ext>
            </a:extLst>
          </p:cNvPr>
          <p:cNvCxnSpPr>
            <a:cxnSpLocks/>
          </p:cNvCxnSpPr>
          <p:nvPr/>
        </p:nvCxnSpPr>
        <p:spPr>
          <a:xfrm>
            <a:off x="6006421" y="4576763"/>
            <a:ext cx="3597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C88C8585-365B-4B77-B93A-AC3B8505A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234" y="2395592"/>
            <a:ext cx="1664352" cy="536494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4466D45C-9473-4A05-A692-1C12E7363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587" y="4663621"/>
            <a:ext cx="1664352" cy="536494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BE2785DB-E758-44FE-BCFC-E63CC5B53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802081" y="3496016"/>
            <a:ext cx="1664352" cy="536494"/>
          </a:xfrm>
          <a:prstGeom prst="rect">
            <a:avLst/>
          </a:prstGeom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7CEBE6F9-6889-4891-A18B-66AF0D5D7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032237" y="3436316"/>
            <a:ext cx="166435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577C581-A4B5-410C-97B0-510A2AF1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1" y="4673577"/>
            <a:ext cx="3209434" cy="1800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A589BEC-2B38-4AEF-B437-B083F0D6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175" y="1917561"/>
            <a:ext cx="2076924" cy="1800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E507E4C-A539-4632-BFDA-70412CB6B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2" y="2311194"/>
            <a:ext cx="1846156" cy="180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EA92FF0-C5C2-4398-B42D-45828D26D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269" y="2529000"/>
            <a:ext cx="2076924" cy="180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42D7C79-EA96-4AEE-A016-39DF69CFF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099" y="4673577"/>
            <a:ext cx="1800000" cy="1800000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E06C87FC-5F0C-46E0-A0CD-6F3052F3F86C}"/>
              </a:ext>
            </a:extLst>
          </p:cNvPr>
          <p:cNvSpPr/>
          <p:nvPr/>
        </p:nvSpPr>
        <p:spPr>
          <a:xfrm>
            <a:off x="1798870" y="583096"/>
            <a:ext cx="9863043" cy="772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>
                <a:latin typeface="Comic Sans MS" panose="030F0702030302020204" pitchFamily="66" charset="0"/>
              </a:rPr>
              <a:t>KURI FIGŪRA YRA STAČIAKAMPIS?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2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DF596A6-E8A8-4788-B0E6-D10E156D7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6" y="1851992"/>
            <a:ext cx="4876800" cy="48768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F2764D3A-3B8A-4D97-BE54-6904161DDD94}"/>
              </a:ext>
            </a:extLst>
          </p:cNvPr>
          <p:cNvSpPr/>
          <p:nvPr/>
        </p:nvSpPr>
        <p:spPr>
          <a:xfrm>
            <a:off x="424069" y="283266"/>
            <a:ext cx="11582399" cy="12854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>
                <a:latin typeface="Comic Sans MS" panose="030F0702030302020204" pitchFamily="66" charset="0"/>
              </a:rPr>
              <a:t>SURASK STAČIAKAMPIUS IR JUOS SUSKAIČIUOK.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725D7D3-3FC1-4536-8E69-09F740635816}"/>
              </a:ext>
            </a:extLst>
          </p:cNvPr>
          <p:cNvSpPr/>
          <p:nvPr/>
        </p:nvSpPr>
        <p:spPr>
          <a:xfrm>
            <a:off x="4003920" y="530640"/>
            <a:ext cx="4184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SKRITULYS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ED12DDC-FBC0-429F-986C-4947AA98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46" name="Picture 2" descr="Creating Animated GIFs in Processing – Creativity in Mathematics">
            <a:extLst>
              <a:ext uri="{FF2B5EF4-FFF2-40B4-BE49-F238E27FC236}">
                <a16:creationId xmlns:a16="http://schemas.microsoft.com/office/drawing/2014/main" id="{20DA1278-80A5-476E-B7D4-04F2D28B9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0" y="1828799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1E787B83-DEAC-4062-8C0C-813559B0F9D8}"/>
              </a:ext>
            </a:extLst>
          </p:cNvPr>
          <p:cNvSpPr/>
          <p:nvPr/>
        </p:nvSpPr>
        <p:spPr>
          <a:xfrm>
            <a:off x="4429725" y="451127"/>
            <a:ext cx="3147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SKRITULYS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AB5508E-78DE-4074-BC63-D6FF3C74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65" y="2662372"/>
            <a:ext cx="2664000" cy="2664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6C49DE60-E6BD-4FB8-A93F-E182CD17E818}"/>
              </a:ext>
            </a:extLst>
          </p:cNvPr>
          <p:cNvSpPr/>
          <p:nvPr/>
        </p:nvSpPr>
        <p:spPr>
          <a:xfrm>
            <a:off x="202282" y="1638409"/>
            <a:ext cx="4807040" cy="3127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SKRITULYS: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APVALUS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PILNAVIDURIS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PLOKŠČIAS</a:t>
            </a:r>
          </a:p>
          <a:p>
            <a:pPr algn="ctr"/>
            <a:endParaRPr lang="lt-LT" sz="2400" dirty="0">
              <a:latin typeface="Comic Sans MS" panose="030F0702030302020204" pitchFamily="66" charset="0"/>
            </a:endParaRPr>
          </a:p>
          <a:p>
            <a:pPr algn="ctr"/>
            <a:endParaRPr lang="en-US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A53391A-4B8E-48CC-8847-EC57AE1B8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0936" y="19356"/>
            <a:ext cx="45053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2820B175-1EF7-4A20-8694-5358AAE89748}"/>
              </a:ext>
            </a:extLst>
          </p:cNvPr>
          <p:cNvSpPr/>
          <p:nvPr/>
        </p:nvSpPr>
        <p:spPr>
          <a:xfrm>
            <a:off x="397565" y="516835"/>
            <a:ext cx="10151165" cy="1762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Tikslas: Supažindinti su formų įvairove, pastebėti formų panašumus ir skirtumus.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337CFA8-185E-4092-A6CA-5A5533F1F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72"/>
          <a:stretch/>
        </p:blipFill>
        <p:spPr>
          <a:xfrm>
            <a:off x="1907860" y="1951382"/>
            <a:ext cx="552886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04125BA3-457B-434A-BCB5-DF5B7E6EADC9}"/>
              </a:ext>
            </a:extLst>
          </p:cNvPr>
          <p:cNvSpPr/>
          <p:nvPr/>
        </p:nvSpPr>
        <p:spPr>
          <a:xfrm>
            <a:off x="3701297" y="587922"/>
            <a:ext cx="6130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spc="-100" dirty="0">
                <a:ln w="3200">
                  <a:solidFill>
                    <a:srgbClr val="5A6378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mic Sans MS" panose="030F0702030302020204" pitchFamily="66" charset="0"/>
                <a:ea typeface="+mj-ea"/>
                <a:cs typeface="+mj-cs"/>
              </a:rPr>
              <a:t>Kiek matote SKRITULIŲ?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19A6141C-A132-48F3-965E-9D3C98E6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23" y="2131836"/>
            <a:ext cx="1188000" cy="1188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493427F-48FD-4F7D-A1C4-AA70CE11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596594" y="4494918"/>
            <a:ext cx="951058" cy="951058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B3724C5-4D16-4C4C-97D7-1B027751B8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0471" y="3449093"/>
            <a:ext cx="1224000" cy="1224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124CFE6-B9A2-44B5-858C-7EFBDB4F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82479" y="3924622"/>
            <a:ext cx="951058" cy="95105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63575DC-14DD-4469-84ED-3EFEF986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3574" y="4994147"/>
            <a:ext cx="1332000" cy="1332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66E77AB-6328-4081-A3BB-60096602F2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701297" y="2052527"/>
            <a:ext cx="1188000" cy="1188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52B6DD6-8ED0-4848-BAA4-737978D2A5E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75120" y="1101469"/>
            <a:ext cx="951058" cy="951058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A9FE52D-33C2-44F7-A7F8-404048946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7473" y="1408201"/>
            <a:ext cx="951058" cy="951058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ADF4E01-D0F0-4A88-A5FA-4E12EF37D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29" y="5445976"/>
            <a:ext cx="951058" cy="951058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0AA2DAF4-DF36-4A9A-835E-E4CEB0A6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946" y="3632084"/>
            <a:ext cx="95105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6E973A06-1EE7-464A-8EF7-003FC5607127}"/>
              </a:ext>
            </a:extLst>
          </p:cNvPr>
          <p:cNvSpPr/>
          <p:nvPr/>
        </p:nvSpPr>
        <p:spPr>
          <a:xfrm>
            <a:off x="2804139" y="55243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60B5CC"/>
              </a:buClr>
              <a:buSzPct val="85000"/>
            </a:pPr>
            <a:r>
              <a:rPr lang="lt-LT" sz="40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</a:rPr>
              <a:t>KURI FIGŪRA SKRITULYS?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98D1F26-72A5-4A38-9875-89E95C51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0" y="906382"/>
            <a:ext cx="2359386" cy="2160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79FD6B5-52AC-4069-B281-8CE3CAFBF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71" y="4183736"/>
            <a:ext cx="2160000" cy="216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8CDCE87-D0B9-485E-9E98-D808C1D5D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553" y="4450095"/>
            <a:ext cx="1899447" cy="180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E423F08-DEC5-4220-B422-BF100D663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303" y="1812764"/>
            <a:ext cx="2076924" cy="180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40C9A59-AE8E-4EC7-AFEE-5631AFB35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569" y="2259162"/>
            <a:ext cx="32094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0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D747789E-D311-4E29-91CF-B3F566EF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B8C6B0FE-393B-4E49-A36D-73AD11C35C20}"/>
              </a:ext>
            </a:extLst>
          </p:cNvPr>
          <p:cNvSpPr/>
          <p:nvPr/>
        </p:nvSpPr>
        <p:spPr>
          <a:xfrm>
            <a:off x="4776205" y="663161"/>
            <a:ext cx="3063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OVALAS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heer transparent GIF on GIFER - by Gravelwood">
            <a:extLst>
              <a:ext uri="{FF2B5EF4-FFF2-40B4-BE49-F238E27FC236}">
                <a16:creationId xmlns:a16="http://schemas.microsoft.com/office/drawing/2014/main" id="{11A2E22E-2268-4AE6-822D-963000F73C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14" y="198460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6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653CAD5-78AC-428C-A756-FD8FAB5C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85A01196-F152-4888-B416-741FE3C002C1}"/>
              </a:ext>
            </a:extLst>
          </p:cNvPr>
          <p:cNvSpPr/>
          <p:nvPr/>
        </p:nvSpPr>
        <p:spPr>
          <a:xfrm>
            <a:off x="4938470" y="451127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OVALAS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A3157BA-D900-4640-B798-E41EB486D3BB}"/>
              </a:ext>
            </a:extLst>
          </p:cNvPr>
          <p:cNvSpPr/>
          <p:nvPr/>
        </p:nvSpPr>
        <p:spPr>
          <a:xfrm>
            <a:off x="1590260" y="1159013"/>
            <a:ext cx="9210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KAIP ATSKIRAS OVALO ATVEJIS, PAŽYMĖTINA </a:t>
            </a:r>
            <a:r>
              <a:rPr lang="lt-LT" sz="2400" dirty="0">
                <a:latin typeface="Comic Sans MS" panose="030F0702030302020204" pitchFamily="66" charset="0"/>
              </a:rPr>
              <a:t>KIAUŠINIO FORMA, DAŽNIAUSIAI NAUDOJAMA NORINT APIBRĖŽTI OVALO</a:t>
            </a:r>
            <a:r>
              <a:rPr lang="lt-LT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lt-LT" sz="2400" dirty="0">
                <a:latin typeface="Comic Sans MS" panose="030F0702030302020204" pitchFamily="66" charset="0"/>
              </a:rPr>
              <a:t>SĄVOKĄ.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EA6B637-E469-435E-9A99-F2659649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461" y="1507296"/>
            <a:ext cx="51911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653CAD5-78AC-428C-A756-FD8FAB5C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54415F1-EF35-4366-8AE3-918BAA10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7" y="4285145"/>
            <a:ext cx="2650514" cy="1786283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F6EFFAB-ACC8-4746-B8B1-D583BED37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141" y="3959086"/>
            <a:ext cx="2292295" cy="223742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715BC76-9660-4FA3-8748-664D49164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907" y="2779306"/>
            <a:ext cx="1579001" cy="167044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F97185F-EA7E-4FA3-9F7C-ED73D2F68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77" y="2421498"/>
            <a:ext cx="1440000" cy="14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91BC37C-3FE0-4B4F-853F-F28BBAF0D2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419" y="2146137"/>
            <a:ext cx="2304488" cy="1292464"/>
          </a:xfrm>
          <a:prstGeom prst="rect">
            <a:avLst/>
          </a:prstGeom>
        </p:spPr>
      </p:pic>
      <p:sp>
        <p:nvSpPr>
          <p:cNvPr id="9" name="Stačiakampis 8">
            <a:extLst>
              <a:ext uri="{FF2B5EF4-FFF2-40B4-BE49-F238E27FC236}">
                <a16:creationId xmlns:a16="http://schemas.microsoft.com/office/drawing/2014/main" id="{9E8E501D-7824-408D-9CF2-0DE5D2BD662F}"/>
              </a:ext>
            </a:extLst>
          </p:cNvPr>
          <p:cNvSpPr/>
          <p:nvPr/>
        </p:nvSpPr>
        <p:spPr>
          <a:xfrm>
            <a:off x="2152456" y="661488"/>
            <a:ext cx="7887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SURASK IR APIBRAUK OVALĄ.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2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22B3CC5-423D-4A9C-9823-E573F356D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7" t="6570" b="12271"/>
          <a:stretch/>
        </p:blipFill>
        <p:spPr>
          <a:xfrm>
            <a:off x="583096" y="2040834"/>
            <a:ext cx="4186584" cy="4320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EC6F338-89B0-431A-89C6-3624C907B5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00" t="5411" b="11498"/>
          <a:stretch/>
        </p:blipFill>
        <p:spPr>
          <a:xfrm>
            <a:off x="5353855" y="1391479"/>
            <a:ext cx="4136933" cy="4392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01E84735-A631-4A8E-82CD-6945C203B80C}"/>
              </a:ext>
            </a:extLst>
          </p:cNvPr>
          <p:cNvSpPr/>
          <p:nvPr/>
        </p:nvSpPr>
        <p:spPr>
          <a:xfrm>
            <a:off x="834887" y="497166"/>
            <a:ext cx="9939130" cy="748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>
                <a:latin typeface="Comic Sans MS" panose="030F0702030302020204" pitchFamily="66" charset="0"/>
              </a:rPr>
              <a:t>KOKIAS GEOMETRINES FIGŪRAS PRIMENA PIEŠINĖLIAI?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77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44397D1-BB77-493E-8E12-DD79225B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D1855D66-DC97-4453-850C-32DF964809A0}"/>
              </a:ext>
            </a:extLst>
          </p:cNvPr>
          <p:cNvSpPr/>
          <p:nvPr/>
        </p:nvSpPr>
        <p:spPr>
          <a:xfrm>
            <a:off x="3677389" y="3244334"/>
            <a:ext cx="483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https://www.youtube.com/watch?v=K8zPX31zl30</a:t>
            </a:r>
            <a:endParaRPr lang="en-US" dirty="0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E945A74F-F231-4635-8BA3-EFF130C83CD7}"/>
              </a:ext>
            </a:extLst>
          </p:cNvPr>
          <p:cNvSpPr/>
          <p:nvPr/>
        </p:nvSpPr>
        <p:spPr>
          <a:xfrm>
            <a:off x="1020418" y="781878"/>
            <a:ext cx="9395792" cy="1205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5400" dirty="0">
                <a:latin typeface="Comic Sans MS" panose="030F0702030302020204" pitchFamily="66" charset="0"/>
              </a:rPr>
              <a:t>O DABAR PAŽAISKIME KARTU.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653CAD5-78AC-428C-A756-FD8FAB5C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" y="1"/>
            <a:ext cx="12192000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C155190-9744-4AAA-A624-0CF52438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31" y="2661146"/>
            <a:ext cx="1579001" cy="3603048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9C6CE41-5606-4D57-9889-AE1AD8E1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13" y="2538053"/>
            <a:ext cx="1487553" cy="313361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FD0BDE8-60E6-4E33-81ED-A6371EB6F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238" y="909000"/>
            <a:ext cx="3164098" cy="231668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0C0131E-C25D-4DDD-B0C0-8ADE44713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574" y="1820430"/>
            <a:ext cx="2908044" cy="493819"/>
          </a:xfrm>
          <a:prstGeom prst="rect">
            <a:avLst/>
          </a:prstGeom>
        </p:spPr>
      </p:pic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id="{9BF72486-36AB-4390-84AA-99BC8B77B766}"/>
              </a:ext>
            </a:extLst>
          </p:cNvPr>
          <p:cNvSpPr/>
          <p:nvPr/>
        </p:nvSpPr>
        <p:spPr>
          <a:xfrm>
            <a:off x="6446875" y="1186331"/>
            <a:ext cx="3007743" cy="1709531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B1CA21C9-8BED-46C7-99A7-205CDAA86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232" y="3069613"/>
            <a:ext cx="3640768" cy="3194581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0489595-EF55-44D0-8938-694E0A410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208" y="5006482"/>
            <a:ext cx="2956816" cy="103641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A6727E2-248C-4280-9C41-91A0266FD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04" y="139010"/>
            <a:ext cx="1822862" cy="164606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6DBD3A2-85E3-4A8F-A1EC-0E47F4024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9559" y="2843765"/>
            <a:ext cx="1402635" cy="144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0428AE3B-7EDD-4D0C-A877-921B8C09FD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9535" y="297048"/>
            <a:ext cx="1402635" cy="144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B7A16B32-5BF4-435D-9090-1E536F446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349" y="1141122"/>
            <a:ext cx="1402635" cy="1440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91CF9711-649B-4F9F-8782-A8B090CF4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0681" y="1469274"/>
            <a:ext cx="2267909" cy="2383743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8C235561-EDD8-49DD-9CD4-DF328367F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6791" y="3812593"/>
            <a:ext cx="2267909" cy="2383743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096BDB06-AE26-4059-9EAF-AF58A2C7E3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3845" y="4335247"/>
            <a:ext cx="2267909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653CAD5-78AC-428C-A756-FD8FAB5C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1F311A8-3E63-4C0F-997E-1C7C1622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41" y="3221297"/>
            <a:ext cx="1579001" cy="3603048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AD2A71-8055-44CB-A1C5-D0DA949AA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42" y="3724384"/>
            <a:ext cx="1487553" cy="3133616"/>
          </a:xfrm>
          <a:prstGeom prst="rect">
            <a:avLst/>
          </a:prstGeom>
        </p:spPr>
      </p:pic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C13C6487-D12E-494A-A64B-5740E455A1DA}"/>
              </a:ext>
            </a:extLst>
          </p:cNvPr>
          <p:cNvSpPr/>
          <p:nvPr/>
        </p:nvSpPr>
        <p:spPr>
          <a:xfrm flipH="1">
            <a:off x="28886" y="880970"/>
            <a:ext cx="3601158" cy="1648178"/>
          </a:xfrm>
          <a:prstGeom prst="cloudCallou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Sveiki vaikai, šiandien kviečiame jus pakeliauti po formų šalį.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0289D11-01CE-4DB8-8E7F-DBACF088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589" y="1969558"/>
            <a:ext cx="2615411" cy="191431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34A6091-C7B3-4A76-858A-2DF26E761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005" y="3562"/>
            <a:ext cx="2971800" cy="305752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1C302D0-DD20-4C2E-A6F8-91E3268A97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r="33123"/>
          <a:stretch/>
        </p:blipFill>
        <p:spPr>
          <a:xfrm>
            <a:off x="6248546" y="2833687"/>
            <a:ext cx="1987467" cy="305752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CC2B692-9EFF-4B20-BCC0-5A919988A7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040" y="3652574"/>
            <a:ext cx="3149161" cy="324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5BB5BA4-7536-4F01-99BE-AD17C1A95D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4298" y="1074253"/>
            <a:ext cx="2266950" cy="238125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54B680E5-9409-4B88-95F0-30137FC45B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050" y="2820599"/>
            <a:ext cx="2266950" cy="238125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1277066C-5C88-46BA-A56B-C46F29D026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7" t="15536" r="12986" b="22665"/>
          <a:stretch/>
        </p:blipFill>
        <p:spPr>
          <a:xfrm>
            <a:off x="3765003" y="134186"/>
            <a:ext cx="1822615" cy="16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F931086-3371-4E05-A17E-A2B19A65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B62A114F-51CA-4841-96DF-E122900A1256}"/>
              </a:ext>
            </a:extLst>
          </p:cNvPr>
          <p:cNvSpPr/>
          <p:nvPr/>
        </p:nvSpPr>
        <p:spPr>
          <a:xfrm>
            <a:off x="1974573" y="569843"/>
            <a:ext cx="7513984" cy="87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5400" dirty="0">
                <a:latin typeface="Comic Sans MS" panose="030F0702030302020204" pitchFamily="66" charset="0"/>
              </a:rPr>
              <a:t>TRIKAMPIS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Animation Motion Graphics GIF by Laurelia - Find &amp; Share on GIPHY">
            <a:extLst>
              <a:ext uri="{FF2B5EF4-FFF2-40B4-BE49-F238E27FC236}">
                <a16:creationId xmlns:a16="http://schemas.microsoft.com/office/drawing/2014/main" id="{F4FB63AA-299F-4348-B7A9-E56AE117A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AF5D3"/>
              </a:clrFrom>
              <a:clrTo>
                <a:srgbClr val="FAF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87" y="1444487"/>
            <a:ext cx="527058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A0651A76-193A-4D50-90A3-0952E5C188D9}"/>
              </a:ext>
            </a:extLst>
          </p:cNvPr>
          <p:cNvSpPr/>
          <p:nvPr/>
        </p:nvSpPr>
        <p:spPr>
          <a:xfrm>
            <a:off x="1868556" y="1079011"/>
            <a:ext cx="9077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TRIKAMPIS – PAPRASČIAUSIAS DAUGIAKAMPIS, TURINTIS TRIS </a:t>
            </a:r>
            <a:r>
              <a:rPr lang="lt-LT" sz="2400" dirty="0">
                <a:latin typeface="Comic Sans MS" panose="030F0702030302020204" pitchFamily="66" charset="0"/>
              </a:rPr>
              <a:t>KAMPUS IR TRIS KRAŠTINES.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513A1B6-FBC3-49AD-B131-7765A8C0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94" y="4188360"/>
            <a:ext cx="2284603" cy="198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4A7FA63-9757-4148-B6EA-05E42DADC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63" y="2208360"/>
            <a:ext cx="2284603" cy="1980000"/>
          </a:xfrm>
          <a:prstGeom prst="rect">
            <a:avLst/>
          </a:prstGeom>
        </p:spPr>
      </p:pic>
      <p:sp>
        <p:nvSpPr>
          <p:cNvPr id="5" name="Rodyklė: žemyn 4">
            <a:extLst>
              <a:ext uri="{FF2B5EF4-FFF2-40B4-BE49-F238E27FC236}">
                <a16:creationId xmlns:a16="http://schemas.microsoft.com/office/drawing/2014/main" id="{BAB600B9-15AA-47FE-901F-1D6E91C503F0}"/>
              </a:ext>
            </a:extLst>
          </p:cNvPr>
          <p:cNvSpPr/>
          <p:nvPr/>
        </p:nvSpPr>
        <p:spPr>
          <a:xfrm>
            <a:off x="2650720" y="3321890"/>
            <a:ext cx="413552" cy="8506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934B8FA6-CBDE-479C-95D3-607FE4F7D46E}"/>
              </a:ext>
            </a:extLst>
          </p:cNvPr>
          <p:cNvSpPr/>
          <p:nvPr/>
        </p:nvSpPr>
        <p:spPr>
          <a:xfrm>
            <a:off x="1768948" y="2761422"/>
            <a:ext cx="2284603" cy="667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KAMPAS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dyklė: dešinėn 7">
            <a:extLst>
              <a:ext uri="{FF2B5EF4-FFF2-40B4-BE49-F238E27FC236}">
                <a16:creationId xmlns:a16="http://schemas.microsoft.com/office/drawing/2014/main" id="{C69722FF-9558-472A-BF1D-622D5A554A3A}"/>
              </a:ext>
            </a:extLst>
          </p:cNvPr>
          <p:cNvSpPr/>
          <p:nvPr/>
        </p:nvSpPr>
        <p:spPr>
          <a:xfrm>
            <a:off x="590376" y="5934939"/>
            <a:ext cx="1025067" cy="4240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78C8BC0-9CA7-4B5E-8686-9C4A8C140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5" y="5398445"/>
            <a:ext cx="1365622" cy="536494"/>
          </a:xfrm>
          <a:prstGeom prst="rect">
            <a:avLst/>
          </a:prstGeom>
        </p:spPr>
      </p:pic>
      <p:sp>
        <p:nvSpPr>
          <p:cNvPr id="11" name="Rodyklė: kairėn 10">
            <a:extLst>
              <a:ext uri="{FF2B5EF4-FFF2-40B4-BE49-F238E27FC236}">
                <a16:creationId xmlns:a16="http://schemas.microsoft.com/office/drawing/2014/main" id="{0CF8CE6D-0ADE-4A43-B5B7-620C28EB8307}"/>
              </a:ext>
            </a:extLst>
          </p:cNvPr>
          <p:cNvSpPr/>
          <p:nvPr/>
        </p:nvSpPr>
        <p:spPr>
          <a:xfrm>
            <a:off x="4053551" y="5833732"/>
            <a:ext cx="1192126" cy="53649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A27558C-CC10-4FA0-9F41-D198E69AE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220" y="5183170"/>
            <a:ext cx="1365622" cy="536494"/>
          </a:xfrm>
          <a:prstGeom prst="rect">
            <a:avLst/>
          </a:prstGeom>
        </p:spPr>
      </p:pic>
      <p:cxnSp>
        <p:nvCxnSpPr>
          <p:cNvPr id="14" name="Tiesioji rodyklės jungtis 13">
            <a:extLst>
              <a:ext uri="{FF2B5EF4-FFF2-40B4-BE49-F238E27FC236}">
                <a16:creationId xmlns:a16="http://schemas.microsoft.com/office/drawing/2014/main" id="{41384854-B71A-4B41-880B-2FF9B12946D2}"/>
              </a:ext>
            </a:extLst>
          </p:cNvPr>
          <p:cNvCxnSpPr>
            <a:cxnSpLocks/>
          </p:cNvCxnSpPr>
          <p:nvPr/>
        </p:nvCxnSpPr>
        <p:spPr>
          <a:xfrm>
            <a:off x="7726124" y="2188910"/>
            <a:ext cx="1126328" cy="1983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Tiesioji rodyklės jungtis 17">
            <a:extLst>
              <a:ext uri="{FF2B5EF4-FFF2-40B4-BE49-F238E27FC236}">
                <a16:creationId xmlns:a16="http://schemas.microsoft.com/office/drawing/2014/main" id="{46ED1431-8F2F-4033-9003-0DEC0B4BC0E2}"/>
              </a:ext>
            </a:extLst>
          </p:cNvPr>
          <p:cNvCxnSpPr>
            <a:cxnSpLocks/>
          </p:cNvCxnSpPr>
          <p:nvPr/>
        </p:nvCxnSpPr>
        <p:spPr>
          <a:xfrm flipV="1">
            <a:off x="6321287" y="2188910"/>
            <a:ext cx="1079446" cy="1845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FBCF964E-EF6B-45D9-9D05-E74C93913E29}"/>
              </a:ext>
            </a:extLst>
          </p:cNvPr>
          <p:cNvCxnSpPr/>
          <p:nvPr/>
        </p:nvCxnSpPr>
        <p:spPr>
          <a:xfrm>
            <a:off x="6299282" y="4302324"/>
            <a:ext cx="25531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27BAA523-B0B3-4FBC-9D34-67CC1BAC612A}"/>
              </a:ext>
            </a:extLst>
          </p:cNvPr>
          <p:cNvSpPr/>
          <p:nvPr/>
        </p:nvSpPr>
        <p:spPr>
          <a:xfrm rot="3619332">
            <a:off x="7714929" y="2760676"/>
            <a:ext cx="1603450" cy="654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KRAŠTINĖ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9CE9ED0B-F3CA-46A0-ADA5-811C24DC3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12581">
            <a:off x="5791365" y="2880647"/>
            <a:ext cx="1664352" cy="536494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id="{B216CE6A-F2BE-41B5-A4EE-E6F1C27B4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88" y="4308871"/>
            <a:ext cx="1664352" cy="536494"/>
          </a:xfrm>
          <a:prstGeom prst="rect">
            <a:avLst/>
          </a:prstGeom>
        </p:spPr>
      </p:pic>
      <p:sp>
        <p:nvSpPr>
          <p:cNvPr id="27" name="Stačiakampis 26">
            <a:extLst>
              <a:ext uri="{FF2B5EF4-FFF2-40B4-BE49-F238E27FC236}">
                <a16:creationId xmlns:a16="http://schemas.microsoft.com/office/drawing/2014/main" id="{1BF01EA3-2409-41FF-99AC-2FCACE7F8563}"/>
              </a:ext>
            </a:extLst>
          </p:cNvPr>
          <p:cNvSpPr/>
          <p:nvPr/>
        </p:nvSpPr>
        <p:spPr>
          <a:xfrm>
            <a:off x="3551583" y="132522"/>
            <a:ext cx="6480313" cy="874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>
                <a:latin typeface="Comic Sans MS" panose="030F0702030302020204" pitchFamily="66" charset="0"/>
              </a:rPr>
              <a:t>TRIKAMPIS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836750A5-30B7-45CB-9FAF-1CEEAAF4FAFC}"/>
              </a:ext>
            </a:extLst>
          </p:cNvPr>
          <p:cNvSpPr/>
          <p:nvPr/>
        </p:nvSpPr>
        <p:spPr>
          <a:xfrm>
            <a:off x="1113183" y="569842"/>
            <a:ext cx="8004313" cy="2859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Žiūrėk, koks aš, koks jis,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Visus mus apžiūrėk.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Mes visko turime po tris.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Tu imk ir patikėk.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Čia trys kraštinės ir kampai, ir trejetas viršūnių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Ir netgi trigubi darbai nebaisūs mums galiūnams</a:t>
            </a:r>
            <a:r>
              <a:rPr lang="en-US" sz="2400" dirty="0">
                <a:latin typeface="Comic Sans MS" panose="030F0702030302020204" pitchFamily="66" charset="0"/>
              </a:rPr>
              <a:t>!</a:t>
            </a:r>
            <a:endParaRPr lang="lt-LT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Visi mes esame draugai, ištikimi be galo.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Mes trikampių šeima ir tai žinot visi privalo.</a:t>
            </a:r>
          </a:p>
          <a:p>
            <a:pPr algn="ctr"/>
            <a:endParaRPr lang="en-US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CD857EB-9221-435F-8582-643E04D3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237" y="3758932"/>
            <a:ext cx="2810525" cy="2736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0E51842-D765-42D1-9B3F-C4A8970D83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853" y="3998841"/>
            <a:ext cx="1959967" cy="1908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D305EA7-F05B-4D5B-AC40-3119CE08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911" y="3351079"/>
            <a:ext cx="25146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73AB5DC8-3420-48BD-9C15-CAEE163D09DA}"/>
              </a:ext>
            </a:extLst>
          </p:cNvPr>
          <p:cNvSpPr/>
          <p:nvPr/>
        </p:nvSpPr>
        <p:spPr>
          <a:xfrm>
            <a:off x="2085940" y="477078"/>
            <a:ext cx="8383278" cy="1126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TRIKAMPIŲ GALI BŪTI ĮVAIRIŲ, TAČIAU JIE VISI TURI PO TRIS KAMPUS IR PO TRIS KRAŠTINES.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2329913-B9E6-4573-A3D2-83F51FAA1F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564" y="1279719"/>
            <a:ext cx="1097375" cy="2542252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2F48D8A-D918-40BF-BCD4-4F216F97C7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3827" y="1948815"/>
            <a:ext cx="1908213" cy="147536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E7FFE8B-C11C-438E-AA4B-B464139FF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511" y="4836646"/>
            <a:ext cx="3523793" cy="1261981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4692BC0-A6C7-4868-BC7D-D08858493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983" y="2078427"/>
            <a:ext cx="353598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png Abstract Border Designs Png, png collections at ...">
            <a:extLst>
              <a:ext uri="{FF2B5EF4-FFF2-40B4-BE49-F238E27FC236}">
                <a16:creationId xmlns:a16="http://schemas.microsoft.com/office/drawing/2014/main" id="{44634B4D-F6DE-4E09-A023-0452FEFD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D560481B-C593-4E37-8D6A-17CDB2EA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52" y="1446494"/>
            <a:ext cx="4532244" cy="3695766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6D1B8022-C58E-4E97-AC04-DC2173302365}"/>
              </a:ext>
            </a:extLst>
          </p:cNvPr>
          <p:cNvSpPr/>
          <p:nvPr/>
        </p:nvSpPr>
        <p:spPr>
          <a:xfrm flipH="1">
            <a:off x="2093843" y="257021"/>
            <a:ext cx="8882601" cy="940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IŠ KOKIŲ GEOMETRINIŲ FIGŪRŲ SUDARYTA ŽUVIS?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APIBRAUKIT TINKAMĄ ATSAKYMĄ.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EDBD87C-1548-4559-AC1A-5718CBB00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8" y="1454948"/>
            <a:ext cx="1693723" cy="95105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F8F12E4-C84A-4E58-A376-057721F64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68" y="2890800"/>
            <a:ext cx="1693723" cy="65232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A3C42EE-0D09-4239-9315-25371E543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27" y="4156564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36E3661-3D96-4DC3-A23D-CE2437F3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F1F36A12-B17A-438E-BE5E-E0549DC5AD49}"/>
              </a:ext>
            </a:extLst>
          </p:cNvPr>
          <p:cNvSpPr/>
          <p:nvPr/>
        </p:nvSpPr>
        <p:spPr>
          <a:xfrm>
            <a:off x="3267310" y="358403"/>
            <a:ext cx="4464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KVADRATAS</a:t>
            </a:r>
            <a:endParaRPr lang="en-US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Squares are GIF - Find on GIFER">
            <a:extLst>
              <a:ext uri="{FF2B5EF4-FFF2-40B4-BE49-F238E27FC236}">
                <a16:creationId xmlns:a16="http://schemas.microsoft.com/office/drawing/2014/main" id="{C9AA90C9-14E6-4245-9C91-8C7C91C8C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38" y="178531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4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265</Words>
  <Application>Microsoft Office PowerPoint</Application>
  <PresentationFormat>Plačiaekranė</PresentationFormat>
  <Paragraphs>55</Paragraphs>
  <Slides>27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„Office“ tema</vt:lpstr>
      <vt:lpstr>GEOMETRINĖS FORMOS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GEOMETRINĖS FIGŪROS</dc:title>
  <dc:creator>20190828s</dc:creator>
  <cp:lastModifiedBy>20190828s</cp:lastModifiedBy>
  <cp:revision>36</cp:revision>
  <dcterms:created xsi:type="dcterms:W3CDTF">2020-05-03T14:56:13Z</dcterms:created>
  <dcterms:modified xsi:type="dcterms:W3CDTF">2020-05-04T04:28:47Z</dcterms:modified>
</cp:coreProperties>
</file>