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76" r:id="rId2"/>
    <p:sldId id="275" r:id="rId3"/>
    <p:sldId id="265" r:id="rId4"/>
    <p:sldId id="272" r:id="rId5"/>
    <p:sldId id="267" r:id="rId6"/>
    <p:sldId id="258" r:id="rId7"/>
    <p:sldId id="262" r:id="rId8"/>
    <p:sldId id="261" r:id="rId9"/>
    <p:sldId id="259" r:id="rId10"/>
    <p:sldId id="264" r:id="rId11"/>
    <p:sldId id="271" r:id="rId12"/>
    <p:sldId id="268" r:id="rId13"/>
    <p:sldId id="260" r:id="rId14"/>
    <p:sldId id="270" r:id="rId15"/>
    <p:sldId id="269" r:id="rId16"/>
    <p:sldId id="263" r:id="rId17"/>
    <p:sldId id="257" r:id="rId18"/>
    <p:sldId id="274" r:id="rId19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53DD"/>
    <a:srgbClr val="D759D7"/>
    <a:srgbClr val="B2C66A"/>
    <a:srgbClr val="D759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Vidutinis stili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Vidutinis stilius 2 – paryškinima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8" d="100"/>
          <a:sy n="78" d="100"/>
        </p:scale>
        <p:origin x="-180" y="-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67670-B998-46C6-BB4C-4F527A033BE1}" type="datetimeFigureOut">
              <a:rPr lang="lt-LT" smtClean="0"/>
              <a:t>2020.05.07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BE7F-87CE-434A-8F85-DAE19322DDF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39878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67670-B998-46C6-BB4C-4F527A033BE1}" type="datetimeFigureOut">
              <a:rPr lang="lt-LT" smtClean="0"/>
              <a:t>2020.05.07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BE7F-87CE-434A-8F85-DAE19322DDF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26156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67670-B998-46C6-BB4C-4F527A033BE1}" type="datetimeFigureOut">
              <a:rPr lang="lt-LT" smtClean="0"/>
              <a:t>2020.05.07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BE7F-87CE-434A-8F85-DAE19322DDF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7878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67670-B998-46C6-BB4C-4F527A033BE1}" type="datetimeFigureOut">
              <a:rPr lang="lt-LT" smtClean="0"/>
              <a:t>2020.05.07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BE7F-87CE-434A-8F85-DAE19322DDF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61321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67670-B998-46C6-BB4C-4F527A033BE1}" type="datetimeFigureOut">
              <a:rPr lang="lt-LT" smtClean="0"/>
              <a:t>2020.05.07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BE7F-87CE-434A-8F85-DAE19322DDF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63955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67670-B998-46C6-BB4C-4F527A033BE1}" type="datetimeFigureOut">
              <a:rPr lang="lt-LT" smtClean="0"/>
              <a:t>2020.05.07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BE7F-87CE-434A-8F85-DAE19322DDF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1440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67670-B998-46C6-BB4C-4F527A033BE1}" type="datetimeFigureOut">
              <a:rPr lang="lt-LT" smtClean="0"/>
              <a:t>2020.05.07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BE7F-87CE-434A-8F85-DAE19322DDF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05153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67670-B998-46C6-BB4C-4F527A033BE1}" type="datetimeFigureOut">
              <a:rPr lang="lt-LT" smtClean="0"/>
              <a:t>2020.05.07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BE7F-87CE-434A-8F85-DAE19322DDF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15933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67670-B998-46C6-BB4C-4F527A033BE1}" type="datetimeFigureOut">
              <a:rPr lang="lt-LT" smtClean="0"/>
              <a:t>2020.05.07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BE7F-87CE-434A-8F85-DAE19322DDF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33824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67670-B998-46C6-BB4C-4F527A033BE1}" type="datetimeFigureOut">
              <a:rPr lang="lt-LT" smtClean="0"/>
              <a:t>2020.05.07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BE7F-87CE-434A-8F85-DAE19322DDF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0870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67670-B998-46C6-BB4C-4F527A033BE1}" type="datetimeFigureOut">
              <a:rPr lang="lt-LT" smtClean="0"/>
              <a:t>2020.05.07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BE7F-87CE-434A-8F85-DAE19322DDF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19500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67670-B998-46C6-BB4C-4F527A033BE1}" type="datetimeFigureOut">
              <a:rPr lang="lt-LT" smtClean="0"/>
              <a:t>2020.05.07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ABE7F-87CE-434A-8F85-DAE19322DDF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10845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1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0.jpe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5" Type="http://schemas.openxmlformats.org/officeDocument/2006/relationships/image" Target="../media/image28.jpeg"/><Relationship Id="rId10" Type="http://schemas.openxmlformats.org/officeDocument/2006/relationships/image" Target="../media/image23.jpeg"/><Relationship Id="rId4" Type="http://schemas.openxmlformats.org/officeDocument/2006/relationships/image" Target="../media/image12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Geometric', A Short Animation of Seamlessly Transforming Shapes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560" y="1264506"/>
            <a:ext cx="6953679" cy="521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avadinima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GEOMETRINIŲ FIGŪRŲ ŠALIS</a:t>
            </a:r>
            <a:endParaRPr lang="lt-LT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3560" name="Picture 8" descr="SHAPE BUNDLE | Teaching Resourc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22" y="1503404"/>
            <a:ext cx="2854197" cy="17799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SHAPE BUNDLE | Teaching Resourc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89217" y="2393361"/>
            <a:ext cx="3064583" cy="17799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tačiakampis 11"/>
          <p:cNvSpPr/>
          <p:nvPr/>
        </p:nvSpPr>
        <p:spPr>
          <a:xfrm>
            <a:off x="5848866" y="5702297"/>
            <a:ext cx="609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lt-LT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Kauno lopšelis- darželis „Liepaitė“</a:t>
            </a:r>
          </a:p>
          <a:p>
            <a:pPr algn="r"/>
            <a:r>
              <a:rPr lang="lt-LT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Parengė mokytojos: Aistė </a:t>
            </a:r>
            <a:r>
              <a:rPr lang="lt-LT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Guobė</a:t>
            </a:r>
            <a:r>
              <a:rPr lang="lt-LT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pPr algn="r"/>
            <a:r>
              <a:rPr lang="lt-LT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Rasa </a:t>
            </a:r>
            <a:r>
              <a:rPr lang="lt-LT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Barvainienė</a:t>
            </a:r>
            <a:endParaRPr lang="lt-LT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2602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8240"/>
            <a:ext cx="1392195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92195" y="6338240"/>
            <a:ext cx="1441621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816" y="6338240"/>
            <a:ext cx="1392195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26011" y="6338240"/>
            <a:ext cx="1441621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632" y="6338240"/>
            <a:ext cx="1392195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448" y="6338240"/>
            <a:ext cx="1392195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59827" y="6338240"/>
            <a:ext cx="1441621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93643" y="6338240"/>
            <a:ext cx="1441621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20 Jenis Motif Geometris yang Ada di Dunia beserta Gambarny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67"/>
          <a:stretch/>
        </p:blipFill>
        <p:spPr bwMode="auto">
          <a:xfrm>
            <a:off x="11335264" y="6338240"/>
            <a:ext cx="856736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aveikslėlis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" t="19820" r="4807" b="8709"/>
          <a:stretch/>
        </p:blipFill>
        <p:spPr>
          <a:xfrm>
            <a:off x="3425910" y="977611"/>
            <a:ext cx="4773828" cy="4901514"/>
          </a:xfrm>
          <a:prstGeom prst="rect">
            <a:avLst/>
          </a:prstGeom>
        </p:spPr>
      </p:pic>
      <p:sp>
        <p:nvSpPr>
          <p:cNvPr id="12" name="Pavadinimas 16"/>
          <p:cNvSpPr txBox="1">
            <a:spLocks/>
          </p:cNvSpPr>
          <p:nvPr/>
        </p:nvSpPr>
        <p:spPr>
          <a:xfrm>
            <a:off x="821723" y="1044881"/>
            <a:ext cx="2653705" cy="6632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</a:t>
            </a:r>
            <a:r>
              <a:rPr lang="en-US" sz="2400" b="1" dirty="0" smtClean="0">
                <a:latin typeface="Comic Sans MS" panose="030F0702030302020204" pitchFamily="66" charset="0"/>
              </a:rPr>
              <a:t>AIK-RO-DIS</a:t>
            </a:r>
            <a:endParaRPr lang="lt-LT" sz="2400" b="1" dirty="0">
              <a:latin typeface="Comic Sans MS" panose="030F0702030302020204" pitchFamily="66" charset="0"/>
            </a:endParaRPr>
          </a:p>
        </p:txBody>
      </p:sp>
      <p:sp>
        <p:nvSpPr>
          <p:cNvPr id="13" name="Pavadinimas 16"/>
          <p:cNvSpPr txBox="1">
            <a:spLocks/>
          </p:cNvSpPr>
          <p:nvPr/>
        </p:nvSpPr>
        <p:spPr>
          <a:xfrm>
            <a:off x="774356" y="1888427"/>
            <a:ext cx="2653705" cy="6632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K</a:t>
            </a:r>
            <a:r>
              <a:rPr lang="en-US" sz="2400" b="1" dirty="0" smtClean="0">
                <a:latin typeface="Comic Sans MS" panose="030F0702030302020204" pitchFamily="66" charset="0"/>
              </a:rPr>
              <a:t>A-R</a:t>
            </a:r>
            <a:r>
              <a:rPr lang="lt-LT" sz="2400" b="1" dirty="0" smtClean="0">
                <a:latin typeface="Comic Sans MS" panose="030F0702030302020204" pitchFamily="66" charset="0"/>
              </a:rPr>
              <a:t>Ū-NA</a:t>
            </a:r>
            <a:endParaRPr lang="lt-LT" sz="2400" b="1" dirty="0">
              <a:latin typeface="Comic Sans MS" panose="030F0702030302020204" pitchFamily="66" charset="0"/>
            </a:endParaRPr>
          </a:p>
        </p:txBody>
      </p:sp>
      <p:sp>
        <p:nvSpPr>
          <p:cNvPr id="14" name="Pavadinimas 16"/>
          <p:cNvSpPr txBox="1">
            <a:spLocks/>
          </p:cNvSpPr>
          <p:nvPr/>
        </p:nvSpPr>
        <p:spPr>
          <a:xfrm>
            <a:off x="774356" y="2887230"/>
            <a:ext cx="2653705" cy="6632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M</a:t>
            </a:r>
            <a:r>
              <a:rPr lang="lt-LT" sz="2400" b="1" dirty="0" smtClean="0">
                <a:latin typeface="Comic Sans MS" panose="030F0702030302020204" pitchFamily="66" charset="0"/>
              </a:rPr>
              <a:t>AR-GU-TIS</a:t>
            </a:r>
            <a:endParaRPr lang="lt-LT" sz="2400" b="1" dirty="0">
              <a:latin typeface="Comic Sans MS" panose="030F0702030302020204" pitchFamily="66" charset="0"/>
            </a:endParaRPr>
          </a:p>
        </p:txBody>
      </p:sp>
      <p:sp>
        <p:nvSpPr>
          <p:cNvPr id="15" name="Pavadinimas 16"/>
          <p:cNvSpPr txBox="1">
            <a:spLocks/>
          </p:cNvSpPr>
          <p:nvPr/>
        </p:nvSpPr>
        <p:spPr>
          <a:xfrm>
            <a:off x="786152" y="4014998"/>
            <a:ext cx="2653705" cy="6632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24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D</a:t>
            </a:r>
            <a:r>
              <a:rPr lang="lt-LT" sz="2400" b="1" dirty="0" smtClean="0">
                <a:latin typeface="Comic Sans MS" panose="030F0702030302020204" pitchFamily="66" charset="0"/>
              </a:rPr>
              <a:t>O-MI-NO</a:t>
            </a:r>
            <a:endParaRPr lang="lt-LT" sz="2400" b="1" dirty="0">
              <a:latin typeface="Comic Sans MS" panose="030F0702030302020204" pitchFamily="66" charset="0"/>
            </a:endParaRPr>
          </a:p>
        </p:txBody>
      </p:sp>
      <p:sp>
        <p:nvSpPr>
          <p:cNvPr id="16" name="Pavadinimas 16"/>
          <p:cNvSpPr txBox="1">
            <a:spLocks/>
          </p:cNvSpPr>
          <p:nvPr/>
        </p:nvSpPr>
        <p:spPr>
          <a:xfrm>
            <a:off x="696097" y="4789412"/>
            <a:ext cx="2653705" cy="6632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A</a:t>
            </a:r>
            <a:r>
              <a:rPr lang="lt-LT" sz="2400" b="1" dirty="0" smtClean="0">
                <a:latin typeface="Comic Sans MS" panose="030F0702030302020204" pitchFamily="66" charset="0"/>
              </a:rPr>
              <a:t>IT-VA-RAS</a:t>
            </a:r>
            <a:endParaRPr lang="lt-LT" sz="2400" b="1" dirty="0">
              <a:latin typeface="Comic Sans MS" panose="030F0702030302020204" pitchFamily="66" charset="0"/>
            </a:endParaRPr>
          </a:p>
        </p:txBody>
      </p:sp>
      <p:sp>
        <p:nvSpPr>
          <p:cNvPr id="17" name="Pavadinimas 16"/>
          <p:cNvSpPr txBox="1">
            <a:spLocks/>
          </p:cNvSpPr>
          <p:nvPr/>
        </p:nvSpPr>
        <p:spPr>
          <a:xfrm>
            <a:off x="8237746" y="1044880"/>
            <a:ext cx="2653705" cy="6632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K</a:t>
            </a:r>
            <a:r>
              <a:rPr lang="lt-LT" sz="2400" b="1" dirty="0" smtClean="0">
                <a:latin typeface="Comic Sans MS" panose="030F0702030302020204" pitchFamily="66" charset="0"/>
              </a:rPr>
              <a:t>VA-DRA-TAS</a:t>
            </a:r>
            <a:endParaRPr lang="lt-LT" sz="2400" b="1" dirty="0">
              <a:latin typeface="Comic Sans MS" panose="030F0702030302020204" pitchFamily="66" charset="0"/>
            </a:endParaRPr>
          </a:p>
        </p:txBody>
      </p:sp>
      <p:sp>
        <p:nvSpPr>
          <p:cNvPr id="18" name="Pavadinimas 16"/>
          <p:cNvSpPr txBox="1">
            <a:spLocks/>
          </p:cNvSpPr>
          <p:nvPr/>
        </p:nvSpPr>
        <p:spPr>
          <a:xfrm flipH="1">
            <a:off x="7980216" y="1972435"/>
            <a:ext cx="2823709" cy="661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lt-LT" sz="2400" b="1" dirty="0" smtClean="0">
                <a:latin typeface="Comic Sans MS" panose="030F0702030302020204" pitchFamily="66" charset="0"/>
              </a:rPr>
              <a:t>-VA-LAS</a:t>
            </a:r>
            <a:endParaRPr lang="lt-LT" sz="2400" b="1" dirty="0">
              <a:latin typeface="Comic Sans MS" panose="030F0702030302020204" pitchFamily="66" charset="0"/>
            </a:endParaRPr>
          </a:p>
        </p:txBody>
      </p:sp>
      <p:sp>
        <p:nvSpPr>
          <p:cNvPr id="19" name="Pavadinimas 16"/>
          <p:cNvSpPr txBox="1">
            <a:spLocks/>
          </p:cNvSpPr>
          <p:nvPr/>
        </p:nvSpPr>
        <p:spPr>
          <a:xfrm>
            <a:off x="8309634" y="2879797"/>
            <a:ext cx="2653705" cy="6632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24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S</a:t>
            </a:r>
            <a:r>
              <a:rPr lang="lt-LT" sz="2400" b="1" dirty="0" smtClean="0">
                <a:latin typeface="Comic Sans MS" panose="030F0702030302020204" pitchFamily="66" charset="0"/>
              </a:rPr>
              <a:t>KRI-TU-LYS</a:t>
            </a:r>
            <a:endParaRPr lang="lt-LT" sz="2400" b="1" dirty="0">
              <a:latin typeface="Comic Sans MS" panose="030F0702030302020204" pitchFamily="66" charset="0"/>
            </a:endParaRPr>
          </a:p>
        </p:txBody>
      </p:sp>
      <p:sp>
        <p:nvSpPr>
          <p:cNvPr id="20" name="Pavadinimas 16"/>
          <p:cNvSpPr txBox="1">
            <a:spLocks/>
          </p:cNvSpPr>
          <p:nvPr/>
        </p:nvSpPr>
        <p:spPr>
          <a:xfrm>
            <a:off x="8305513" y="3898814"/>
            <a:ext cx="2653705" cy="6632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R</a:t>
            </a:r>
            <a:r>
              <a:rPr lang="lt-LT" sz="2400" b="1" dirty="0" smtClean="0">
                <a:latin typeface="Comic Sans MS" panose="030F0702030302020204" pitchFamily="66" charset="0"/>
              </a:rPr>
              <a:t>OM-BAS</a:t>
            </a:r>
            <a:endParaRPr lang="lt-LT" sz="2400" b="1" dirty="0">
              <a:latin typeface="Comic Sans MS" panose="030F0702030302020204" pitchFamily="66" charset="0"/>
            </a:endParaRPr>
          </a:p>
        </p:txBody>
      </p:sp>
      <p:sp>
        <p:nvSpPr>
          <p:cNvPr id="21" name="Pavadinimas 16"/>
          <p:cNvSpPr txBox="1">
            <a:spLocks/>
          </p:cNvSpPr>
          <p:nvPr/>
        </p:nvSpPr>
        <p:spPr>
          <a:xfrm>
            <a:off x="8393047" y="4987616"/>
            <a:ext cx="2653705" cy="6632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T</a:t>
            </a:r>
            <a:r>
              <a:rPr lang="lt-LT" sz="2400" b="1" dirty="0" smtClean="0">
                <a:latin typeface="Comic Sans MS" panose="030F0702030302020204" pitchFamily="66" charset="0"/>
              </a:rPr>
              <a:t>RI-KAM-PIS</a:t>
            </a:r>
            <a:endParaRPr lang="lt-LT" sz="2400" b="1" dirty="0">
              <a:latin typeface="Comic Sans MS" panose="030F0702030302020204" pitchFamily="66" charset="0"/>
            </a:endParaRPr>
          </a:p>
        </p:txBody>
      </p:sp>
      <p:sp>
        <p:nvSpPr>
          <p:cNvPr id="10" name="Pavadinimas 9"/>
          <p:cNvSpPr>
            <a:spLocks noGrp="1"/>
          </p:cNvSpPr>
          <p:nvPr>
            <p:ph type="title"/>
          </p:nvPr>
        </p:nvSpPr>
        <p:spPr>
          <a:xfrm>
            <a:off x="838200" y="79912"/>
            <a:ext cx="10515600" cy="438584"/>
          </a:xfrm>
        </p:spPr>
        <p:txBody>
          <a:bodyPr>
            <a:normAutofit/>
          </a:bodyPr>
          <a:lstStyle/>
          <a:p>
            <a:pPr algn="ctr"/>
            <a:r>
              <a:rPr lang="lt-LT" sz="2000" dirty="0" smtClean="0">
                <a:latin typeface="Comic Sans MS" panose="030F0702030302020204" pitchFamily="66" charset="0"/>
              </a:rPr>
              <a:t>SUJUNK PANAŠIUS PIEŠINIUS. PASAKYK ŠIŲ ŽODŽIŲ PIRMUOSIUS GARSUS.</a:t>
            </a:r>
            <a:endParaRPr lang="lt-LT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41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8240"/>
            <a:ext cx="1392195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92195" y="6338240"/>
            <a:ext cx="1441621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816" y="6338240"/>
            <a:ext cx="1392195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26011" y="6338240"/>
            <a:ext cx="1441621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632" y="6338240"/>
            <a:ext cx="1392195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448" y="6338240"/>
            <a:ext cx="1392195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59827" y="6338240"/>
            <a:ext cx="1441621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93643" y="6338240"/>
            <a:ext cx="1441621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20 Jenis Motif Geometris yang Ada di Dunia beserta Gambarny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67"/>
          <a:stretch/>
        </p:blipFill>
        <p:spPr bwMode="auto">
          <a:xfrm>
            <a:off x="11335264" y="6338240"/>
            <a:ext cx="856736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Lentelė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223221"/>
              </p:ext>
            </p:extLst>
          </p:nvPr>
        </p:nvGraphicFramePr>
        <p:xfrm>
          <a:off x="2328217" y="1296748"/>
          <a:ext cx="7150446" cy="4907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75223"/>
                <a:gridCol w="3575223"/>
              </a:tblGrid>
              <a:tr h="798433">
                <a:tc>
                  <a:txBody>
                    <a:bodyPr/>
                    <a:lstStyle/>
                    <a:p>
                      <a:pPr algn="ctr"/>
                      <a:endParaRPr lang="lt-LT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lt-LT" sz="4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DI-DE-LIS</a:t>
                      </a:r>
                      <a:endParaRPr lang="lt-LT" sz="40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lt-LT" sz="4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MA-ŽAS</a:t>
                      </a:r>
                      <a:endParaRPr lang="lt-LT" sz="40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667801">
                <a:tc>
                  <a:txBody>
                    <a:bodyPr/>
                    <a:lstStyle/>
                    <a:p>
                      <a:endParaRPr lang="lt-LT" dirty="0" smtClean="0"/>
                    </a:p>
                    <a:p>
                      <a:endParaRPr lang="lt-LT" dirty="0" smtClean="0"/>
                    </a:p>
                    <a:p>
                      <a:endParaRPr lang="lt-LT" dirty="0" smtClean="0"/>
                    </a:p>
                    <a:p>
                      <a:endParaRPr lang="lt-LT" dirty="0" smtClean="0"/>
                    </a:p>
                    <a:p>
                      <a:endParaRPr lang="lt-LT" dirty="0" smtClean="0"/>
                    </a:p>
                    <a:p>
                      <a:endParaRPr lang="lt-LT" dirty="0" smtClean="0"/>
                    </a:p>
                    <a:p>
                      <a:endParaRPr lang="lt-LT" dirty="0" smtClean="0"/>
                    </a:p>
                    <a:p>
                      <a:endParaRPr lang="lt-LT" dirty="0" smtClean="0"/>
                    </a:p>
                    <a:p>
                      <a:endParaRPr lang="lt-LT" dirty="0" smtClean="0"/>
                    </a:p>
                    <a:p>
                      <a:endParaRPr lang="lt-LT" dirty="0" smtClean="0"/>
                    </a:p>
                    <a:p>
                      <a:endParaRPr lang="lt-LT" dirty="0" smtClean="0"/>
                    </a:p>
                    <a:p>
                      <a:endParaRPr lang="lt-LT" dirty="0" smtClean="0"/>
                    </a:p>
                    <a:p>
                      <a:endParaRPr lang="lt-LT" dirty="0" smtClean="0"/>
                    </a:p>
                    <a:p>
                      <a:endParaRPr lang="lt-LT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Stačiakampis 14"/>
          <p:cNvSpPr/>
          <p:nvPr/>
        </p:nvSpPr>
        <p:spPr>
          <a:xfrm rot="5400000">
            <a:off x="10522862" y="3054406"/>
            <a:ext cx="1639330" cy="93087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6" name="Stačiakampis 15"/>
          <p:cNvSpPr/>
          <p:nvPr/>
        </p:nvSpPr>
        <p:spPr>
          <a:xfrm>
            <a:off x="1122407" y="3922108"/>
            <a:ext cx="889686" cy="53546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7" name="Ovalas 16"/>
          <p:cNvSpPr/>
          <p:nvPr/>
        </p:nvSpPr>
        <p:spPr>
          <a:xfrm>
            <a:off x="438667" y="996988"/>
            <a:ext cx="1128583" cy="116153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8" name="Ovalas 17"/>
          <p:cNvSpPr/>
          <p:nvPr/>
        </p:nvSpPr>
        <p:spPr>
          <a:xfrm>
            <a:off x="9794787" y="2887706"/>
            <a:ext cx="774356" cy="776028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9" name="Lygiašonis trikampis 18"/>
          <p:cNvSpPr/>
          <p:nvPr/>
        </p:nvSpPr>
        <p:spPr>
          <a:xfrm>
            <a:off x="10630928" y="4703452"/>
            <a:ext cx="1330412" cy="1301579"/>
          </a:xfrm>
          <a:prstGeom prst="triangle">
            <a:avLst/>
          </a:prstGeom>
          <a:solidFill>
            <a:srgbClr val="B2C6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0" name="Lygiašonis trikampis 19"/>
          <p:cNvSpPr/>
          <p:nvPr/>
        </p:nvSpPr>
        <p:spPr>
          <a:xfrm>
            <a:off x="392819" y="2655215"/>
            <a:ext cx="733167" cy="767445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1" name="Stačiakampis 20"/>
          <p:cNvSpPr/>
          <p:nvPr/>
        </p:nvSpPr>
        <p:spPr>
          <a:xfrm>
            <a:off x="535458" y="5003011"/>
            <a:ext cx="1042089" cy="95558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2" name="Stačiakampis 21"/>
          <p:cNvSpPr/>
          <p:nvPr/>
        </p:nvSpPr>
        <p:spPr>
          <a:xfrm>
            <a:off x="9893642" y="1004305"/>
            <a:ext cx="1375719" cy="128581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3" name="Širdis 22"/>
          <p:cNvSpPr/>
          <p:nvPr/>
        </p:nvSpPr>
        <p:spPr>
          <a:xfrm>
            <a:off x="1442110" y="2523597"/>
            <a:ext cx="605479" cy="54847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4" name="Širdis 23"/>
          <p:cNvSpPr/>
          <p:nvPr/>
        </p:nvSpPr>
        <p:spPr>
          <a:xfrm>
            <a:off x="9671219" y="4360497"/>
            <a:ext cx="1021492" cy="993745"/>
          </a:xfrm>
          <a:prstGeom prst="heart">
            <a:avLst/>
          </a:prstGeom>
          <a:solidFill>
            <a:srgbClr val="D759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5" name="Pavadinimas 24"/>
          <p:cNvSpPr>
            <a:spLocks noGrp="1"/>
          </p:cNvSpPr>
          <p:nvPr>
            <p:ph type="title"/>
          </p:nvPr>
        </p:nvSpPr>
        <p:spPr>
          <a:xfrm>
            <a:off x="838200" y="365126"/>
            <a:ext cx="9961605" cy="497650"/>
          </a:xfrm>
        </p:spPr>
        <p:txBody>
          <a:bodyPr>
            <a:normAutofit/>
          </a:bodyPr>
          <a:lstStyle/>
          <a:p>
            <a:pPr algn="ctr"/>
            <a:r>
              <a:rPr lang="lt-LT" sz="2400" dirty="0" smtClean="0">
                <a:latin typeface="Comic Sans MS" panose="030F0702030302020204" pitchFamily="66" charset="0"/>
              </a:rPr>
              <a:t>SUSKIRSTYK FIGŪRAS Į ATITINKAMUS LANGELIUS.</a:t>
            </a:r>
            <a:endParaRPr lang="lt-LT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0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apvalintas stačiakampis 12"/>
          <p:cNvSpPr/>
          <p:nvPr/>
        </p:nvSpPr>
        <p:spPr>
          <a:xfrm>
            <a:off x="271458" y="2135018"/>
            <a:ext cx="8930208" cy="132516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bg1"/>
              </a:solidFill>
            </a:endParaRPr>
          </a:p>
        </p:txBody>
      </p:sp>
      <p:pic>
        <p:nvPicPr>
          <p:cNvPr id="2050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8240"/>
            <a:ext cx="1392195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92195" y="6338240"/>
            <a:ext cx="1441621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816" y="6338240"/>
            <a:ext cx="1392195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26011" y="6338240"/>
            <a:ext cx="1441621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632" y="6338240"/>
            <a:ext cx="1392195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448" y="6338240"/>
            <a:ext cx="1392195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59827" y="6338240"/>
            <a:ext cx="1441621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93643" y="6338240"/>
            <a:ext cx="1441621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20 Jenis Motif Geometris yang Ada di Dunia beserta Gambarny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67"/>
          <a:stretch/>
        </p:blipFill>
        <p:spPr bwMode="auto">
          <a:xfrm>
            <a:off x="11335264" y="6338240"/>
            <a:ext cx="856736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artoon shapes for kid isolated on white | Premium Vecto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9" r="29092" b="68339"/>
          <a:stretch/>
        </p:blipFill>
        <p:spPr bwMode="auto">
          <a:xfrm>
            <a:off x="433790" y="2156925"/>
            <a:ext cx="1658187" cy="129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avadinimas 9"/>
          <p:cNvSpPr>
            <a:spLocks noGrp="1"/>
          </p:cNvSpPr>
          <p:nvPr>
            <p:ph type="title"/>
          </p:nvPr>
        </p:nvSpPr>
        <p:spPr>
          <a:xfrm>
            <a:off x="90616" y="125050"/>
            <a:ext cx="11878962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I</a:t>
            </a:r>
            <a:r>
              <a:rPr lang="lt-LT" sz="2400" dirty="0" smtClean="0">
                <a:latin typeface="Comic Sans MS" panose="030F0702030302020204" pitchFamily="66" charset="0"/>
              </a:rPr>
              <a:t>ŠKIRPK APSKRITIMUS SU SKAIČIAIS IR ĮKLIJUOK Į ATITINKAMĄ SKRITULĮ</a:t>
            </a:r>
            <a:r>
              <a:rPr lang="en-US" sz="2400" dirty="0" smtClean="0">
                <a:latin typeface="Comic Sans MS" panose="030F0702030302020204" pitchFamily="66" charset="0"/>
              </a:rPr>
              <a:t>.</a:t>
            </a:r>
            <a:endParaRPr lang="lt-LT" sz="2400" dirty="0">
              <a:latin typeface="Comic Sans MS" panose="030F0702030302020204" pitchFamily="66" charset="0"/>
            </a:endParaRPr>
          </a:p>
        </p:txBody>
      </p:sp>
      <p:pic>
        <p:nvPicPr>
          <p:cNvPr id="16" name="Picture 4" descr="Cartoon shapes for kid isolated on white | Premium Vecto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9" r="29092" b="68339"/>
          <a:stretch/>
        </p:blipFill>
        <p:spPr bwMode="auto">
          <a:xfrm>
            <a:off x="1874715" y="2185319"/>
            <a:ext cx="1595262" cy="124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artoon shapes for kid isolated on white | Premium Vecto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9" r="29092" b="68339"/>
          <a:stretch/>
        </p:blipFill>
        <p:spPr bwMode="auto">
          <a:xfrm>
            <a:off x="3326842" y="2225181"/>
            <a:ext cx="1437676" cy="112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artoon shapes for kid isolated on white | Premium Vecto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9" r="29092" b="68339"/>
          <a:stretch/>
        </p:blipFill>
        <p:spPr bwMode="auto">
          <a:xfrm>
            <a:off x="4764518" y="2188851"/>
            <a:ext cx="1576654" cy="123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uapvalintas stačiakampis 18"/>
          <p:cNvSpPr/>
          <p:nvPr/>
        </p:nvSpPr>
        <p:spPr>
          <a:xfrm>
            <a:off x="278025" y="762947"/>
            <a:ext cx="8898925" cy="121953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bg1"/>
              </a:solidFill>
            </a:endParaRPr>
          </a:p>
        </p:txBody>
      </p:sp>
      <p:sp>
        <p:nvSpPr>
          <p:cNvPr id="20" name="Suapvalintas stačiakampis 19"/>
          <p:cNvSpPr/>
          <p:nvPr/>
        </p:nvSpPr>
        <p:spPr>
          <a:xfrm>
            <a:off x="302741" y="3609161"/>
            <a:ext cx="8898924" cy="1355628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bg1"/>
              </a:solidFill>
            </a:endParaRPr>
          </a:p>
        </p:txBody>
      </p:sp>
      <p:pic>
        <p:nvPicPr>
          <p:cNvPr id="23" name="Picture 4" descr="Cartoon shapes for kid isolated on white | Premium Vecto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9" r="29092" b="68339"/>
          <a:stretch/>
        </p:blipFill>
        <p:spPr bwMode="auto">
          <a:xfrm>
            <a:off x="6190073" y="2212939"/>
            <a:ext cx="1515135" cy="118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as 14"/>
          <p:cNvSpPr/>
          <p:nvPr/>
        </p:nvSpPr>
        <p:spPr>
          <a:xfrm>
            <a:off x="7909739" y="2273796"/>
            <a:ext cx="1087396" cy="104760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25" name="Picture 4" descr="Cartoon shapes for kid isolated on white | Premium Vecto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63" t="512" r="-333" b="67827"/>
          <a:stretch/>
        </p:blipFill>
        <p:spPr bwMode="auto">
          <a:xfrm>
            <a:off x="1281852" y="875986"/>
            <a:ext cx="939115" cy="101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artoon shapes for kid isolated on white | Premium Vecto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63" t="512" r="-333" b="67827"/>
          <a:stretch/>
        </p:blipFill>
        <p:spPr bwMode="auto">
          <a:xfrm>
            <a:off x="2838357" y="827093"/>
            <a:ext cx="976970" cy="110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artoon shapes for kid isolated on white | Premium Vecto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63" t="512" r="-333" b="67827"/>
          <a:stretch/>
        </p:blipFill>
        <p:spPr bwMode="auto">
          <a:xfrm>
            <a:off x="4294960" y="857744"/>
            <a:ext cx="939115" cy="101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artoon shapes for kid isolated on white | Premium Vecto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63" t="2797" r="1284" b="70426"/>
          <a:stretch/>
        </p:blipFill>
        <p:spPr bwMode="auto">
          <a:xfrm>
            <a:off x="5829684" y="868333"/>
            <a:ext cx="1068089" cy="103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Ovalas 29"/>
          <p:cNvSpPr/>
          <p:nvPr/>
        </p:nvSpPr>
        <p:spPr>
          <a:xfrm>
            <a:off x="7909739" y="880870"/>
            <a:ext cx="1087396" cy="104760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31" name="Picture 4" descr="Cartoon shapes for kid isolated on white | Premium Vecto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" t="1280" r="69777" b="67059"/>
          <a:stretch/>
        </p:blipFill>
        <p:spPr bwMode="auto">
          <a:xfrm>
            <a:off x="548555" y="3660023"/>
            <a:ext cx="1179493" cy="128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Cartoon shapes for kid isolated on white | Premium Vecto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" t="1280" r="69777" b="67059"/>
          <a:stretch/>
        </p:blipFill>
        <p:spPr bwMode="auto">
          <a:xfrm>
            <a:off x="1641817" y="3691145"/>
            <a:ext cx="1099006" cy="119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artoon shapes for kid isolated on white | Premium Vecto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" t="1280" r="69777" b="67059"/>
          <a:stretch/>
        </p:blipFill>
        <p:spPr bwMode="auto">
          <a:xfrm>
            <a:off x="2833816" y="3679386"/>
            <a:ext cx="1143816" cy="124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artoon shapes for kid isolated on white | Premium Vecto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" t="1280" r="69777" b="67059"/>
          <a:stretch/>
        </p:blipFill>
        <p:spPr bwMode="auto">
          <a:xfrm>
            <a:off x="3978495" y="3736394"/>
            <a:ext cx="1112360" cy="120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artoon shapes for kid isolated on white | Premium Vecto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" t="1280" r="69777" b="67059"/>
          <a:stretch/>
        </p:blipFill>
        <p:spPr bwMode="auto">
          <a:xfrm>
            <a:off x="5064203" y="3762538"/>
            <a:ext cx="1101174" cy="119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Cartoon shapes for kid isolated on white | Premium Vecto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" t="1280" r="69777" b="67059"/>
          <a:stretch/>
        </p:blipFill>
        <p:spPr bwMode="auto">
          <a:xfrm>
            <a:off x="6122899" y="3640035"/>
            <a:ext cx="1180071" cy="128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Ovalas 37"/>
          <p:cNvSpPr/>
          <p:nvPr/>
        </p:nvSpPr>
        <p:spPr>
          <a:xfrm>
            <a:off x="7909739" y="3748388"/>
            <a:ext cx="1087396" cy="104760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0" name="Ovalas 39"/>
          <p:cNvSpPr/>
          <p:nvPr/>
        </p:nvSpPr>
        <p:spPr>
          <a:xfrm>
            <a:off x="10627221" y="2135018"/>
            <a:ext cx="1087396" cy="104760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6</a:t>
            </a:r>
            <a:endParaRPr lang="lt-LT" b="1" dirty="0">
              <a:solidFill>
                <a:srgbClr val="00B050"/>
              </a:solidFill>
            </a:endParaRPr>
          </a:p>
        </p:txBody>
      </p:sp>
      <p:sp>
        <p:nvSpPr>
          <p:cNvPr id="41" name="Ovalas 40"/>
          <p:cNvSpPr/>
          <p:nvPr/>
        </p:nvSpPr>
        <p:spPr>
          <a:xfrm>
            <a:off x="10676236" y="3479843"/>
            <a:ext cx="1087396" cy="104760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4</a:t>
            </a:r>
            <a:endParaRPr lang="lt-LT" sz="5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2" name="Ovalas 41"/>
          <p:cNvSpPr/>
          <p:nvPr/>
        </p:nvSpPr>
        <p:spPr>
          <a:xfrm>
            <a:off x="10696831" y="4824668"/>
            <a:ext cx="1087396" cy="104760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5</a:t>
            </a:r>
            <a:endParaRPr lang="lt-LT" sz="54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4" name="Suapvalintas stačiakampis 43"/>
          <p:cNvSpPr/>
          <p:nvPr/>
        </p:nvSpPr>
        <p:spPr>
          <a:xfrm>
            <a:off x="302740" y="5053231"/>
            <a:ext cx="8898925" cy="1091001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bg1"/>
              </a:solidFill>
            </a:endParaRPr>
          </a:p>
        </p:txBody>
      </p:sp>
      <p:pic>
        <p:nvPicPr>
          <p:cNvPr id="45" name="Picture 4" descr="Cartoon shapes for kid isolated on white | Premium Vecto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" t="66273" r="69521" b="2066"/>
          <a:stretch/>
        </p:blipFill>
        <p:spPr bwMode="auto">
          <a:xfrm>
            <a:off x="685987" y="5225181"/>
            <a:ext cx="706208" cy="76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Cartoon shapes for kid isolated on white | Premium Vecto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" t="66273" r="69521" b="2066"/>
          <a:stretch/>
        </p:blipFill>
        <p:spPr bwMode="auto">
          <a:xfrm>
            <a:off x="1521933" y="5113772"/>
            <a:ext cx="939115" cy="101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Cartoon shapes for kid isolated on white | Premium Vecto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" t="66273" r="69521" b="2066"/>
          <a:stretch/>
        </p:blipFill>
        <p:spPr bwMode="auto">
          <a:xfrm>
            <a:off x="2740823" y="5200276"/>
            <a:ext cx="729154" cy="79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Cartoon shapes for kid isolated on white | Premium Vecto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" t="66273" r="69521" b="2066"/>
          <a:stretch/>
        </p:blipFill>
        <p:spPr bwMode="auto">
          <a:xfrm>
            <a:off x="3872424" y="5098783"/>
            <a:ext cx="939115" cy="101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Cartoon shapes for kid isolated on white | Premium Vecto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" t="66273" r="69521" b="2066"/>
          <a:stretch/>
        </p:blipFill>
        <p:spPr bwMode="auto">
          <a:xfrm>
            <a:off x="5064203" y="5212727"/>
            <a:ext cx="729154" cy="79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Cartoon shapes for kid isolated on white | Premium Vecto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" t="66273" r="69521" b="2066"/>
          <a:stretch/>
        </p:blipFill>
        <p:spPr bwMode="auto">
          <a:xfrm>
            <a:off x="6022243" y="5122196"/>
            <a:ext cx="895971" cy="97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Cartoon shapes for kid isolated on white | Premium Vecto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" t="66273" r="69521" b="2066"/>
          <a:stretch/>
        </p:blipFill>
        <p:spPr bwMode="auto">
          <a:xfrm>
            <a:off x="7014456" y="5200276"/>
            <a:ext cx="729154" cy="79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Ovalas 51"/>
          <p:cNvSpPr/>
          <p:nvPr/>
        </p:nvSpPr>
        <p:spPr>
          <a:xfrm>
            <a:off x="7934054" y="5070485"/>
            <a:ext cx="1087396" cy="104760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9" name="Ovalas 38"/>
          <p:cNvSpPr/>
          <p:nvPr/>
        </p:nvSpPr>
        <p:spPr>
          <a:xfrm>
            <a:off x="10614453" y="857744"/>
            <a:ext cx="1087396" cy="104760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7</a:t>
            </a:r>
            <a:endParaRPr lang="lt-LT" sz="5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37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8240"/>
            <a:ext cx="1392195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92195" y="6338240"/>
            <a:ext cx="1441621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816" y="6338240"/>
            <a:ext cx="1392195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26011" y="6338240"/>
            <a:ext cx="1441621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632" y="6338240"/>
            <a:ext cx="1392195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448" y="6338240"/>
            <a:ext cx="1392195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59827" y="6338240"/>
            <a:ext cx="1441621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93643" y="6338240"/>
            <a:ext cx="1441621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20 Jenis Motif Geometris yang Ada di Dunia beserta Gambarny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67"/>
          <a:stretch/>
        </p:blipFill>
        <p:spPr bwMode="auto">
          <a:xfrm>
            <a:off x="11335264" y="6338240"/>
            <a:ext cx="856736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Коврик-мозаика Большой город, Smile Decor купить в Санкт 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" t="13413" r="2139" b="5180"/>
          <a:stretch/>
        </p:blipFill>
        <p:spPr bwMode="auto">
          <a:xfrm>
            <a:off x="1165653" y="509530"/>
            <a:ext cx="9098693" cy="582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945291" y="-14856"/>
            <a:ext cx="9887465" cy="491610"/>
          </a:xfrm>
        </p:spPr>
        <p:txBody>
          <a:bodyPr>
            <a:noAutofit/>
          </a:bodyPr>
          <a:lstStyle/>
          <a:p>
            <a:pPr algn="ctr"/>
            <a:r>
              <a:rPr lang="lt-LT" sz="1800" dirty="0" smtClean="0">
                <a:latin typeface="Comic Sans MS" panose="030F0702030302020204" pitchFamily="66" charset="0"/>
              </a:rPr>
              <a:t>IŠKIRPK IR ĮKLIJUOK FIGŪRAS Į ATITINKAMAS VIETAS.</a:t>
            </a:r>
            <a:endParaRPr lang="lt-LT" sz="1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54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8240"/>
            <a:ext cx="1392195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92195" y="6338240"/>
            <a:ext cx="1441621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816" y="6338240"/>
            <a:ext cx="1392195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26011" y="6338240"/>
            <a:ext cx="1441621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632" y="6338240"/>
            <a:ext cx="1392195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448" y="6338240"/>
            <a:ext cx="1392195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59827" y="6338240"/>
            <a:ext cx="1441621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93643" y="6338240"/>
            <a:ext cx="1441621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20 Jenis Motif Geometris yang Ada di Dunia beserta Gambarny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67"/>
          <a:stretch/>
        </p:blipFill>
        <p:spPr bwMode="auto">
          <a:xfrm>
            <a:off x="11335264" y="6338240"/>
            <a:ext cx="856736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aveikslėlis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78"/>
          <a:stretch/>
        </p:blipFill>
        <p:spPr>
          <a:xfrm>
            <a:off x="289196" y="191854"/>
            <a:ext cx="5254868" cy="6052427"/>
          </a:xfrm>
          <a:prstGeom prst="rect">
            <a:avLst/>
          </a:prstGeom>
        </p:spPr>
      </p:pic>
      <p:pic>
        <p:nvPicPr>
          <p:cNvPr id="15" name="Paveikslėlis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0" t="83364" r="10511" b="901"/>
          <a:stretch/>
        </p:blipFill>
        <p:spPr>
          <a:xfrm>
            <a:off x="6178378" y="4909752"/>
            <a:ext cx="4357817" cy="1079157"/>
          </a:xfrm>
          <a:prstGeom prst="rect">
            <a:avLst/>
          </a:prstGeom>
        </p:spPr>
      </p:pic>
      <p:sp>
        <p:nvSpPr>
          <p:cNvPr id="16" name="Pavadinimas 1"/>
          <p:cNvSpPr txBox="1">
            <a:spLocks/>
          </p:cNvSpPr>
          <p:nvPr/>
        </p:nvSpPr>
        <p:spPr>
          <a:xfrm>
            <a:off x="6178378" y="317805"/>
            <a:ext cx="5746458" cy="4916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1800" dirty="0" smtClean="0">
                <a:latin typeface="Comic Sans MS" panose="030F0702030302020204" pitchFamily="66" charset="0"/>
              </a:rPr>
              <a:t>IŠKIRPK IR SUKLIJUOK FIGŪRAS Į ATITINKAMAS VIETAS.</a:t>
            </a:r>
            <a:endParaRPr lang="lt-LT" sz="1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56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8240"/>
            <a:ext cx="1392195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92195" y="6338240"/>
            <a:ext cx="1441621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816" y="6338240"/>
            <a:ext cx="1392195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26011" y="6338240"/>
            <a:ext cx="1441621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632" y="6338240"/>
            <a:ext cx="1392195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448" y="6338240"/>
            <a:ext cx="1392195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59827" y="6338240"/>
            <a:ext cx="1441621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93643" y="6338240"/>
            <a:ext cx="1441621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20 Jenis Motif Geometris yang Ada di Dunia beserta Gambarny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67"/>
          <a:stretch/>
        </p:blipFill>
        <p:spPr bwMode="auto">
          <a:xfrm>
            <a:off x="11335264" y="6338240"/>
            <a:ext cx="856736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aveikslėlis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5" r="-843" b="7364"/>
          <a:stretch/>
        </p:blipFill>
        <p:spPr>
          <a:xfrm>
            <a:off x="551935" y="609601"/>
            <a:ext cx="4802659" cy="5453448"/>
          </a:xfrm>
          <a:prstGeom prst="rect">
            <a:avLst/>
          </a:prstGeom>
        </p:spPr>
      </p:pic>
      <p:pic>
        <p:nvPicPr>
          <p:cNvPr id="14" name="Paveikslėlis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8" r="-843" b="7364"/>
          <a:stretch/>
        </p:blipFill>
        <p:spPr>
          <a:xfrm flipH="1">
            <a:off x="5058032" y="840259"/>
            <a:ext cx="7133968" cy="5222789"/>
          </a:xfrm>
          <a:prstGeom prst="rect">
            <a:avLst/>
          </a:prstGeom>
        </p:spPr>
      </p:pic>
      <p:cxnSp>
        <p:nvCxnSpPr>
          <p:cNvPr id="15" name="Tiesioji jungtis 14"/>
          <p:cNvCxnSpPr/>
          <p:nvPr/>
        </p:nvCxnSpPr>
        <p:spPr>
          <a:xfrm>
            <a:off x="5667632" y="840258"/>
            <a:ext cx="897925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Tiesioji jungtis 18"/>
          <p:cNvCxnSpPr/>
          <p:nvPr/>
        </p:nvCxnSpPr>
        <p:spPr>
          <a:xfrm>
            <a:off x="6886832" y="840258"/>
            <a:ext cx="1235676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Debesis 23"/>
          <p:cNvSpPr/>
          <p:nvPr/>
        </p:nvSpPr>
        <p:spPr>
          <a:xfrm>
            <a:off x="864973" y="162660"/>
            <a:ext cx="2174790" cy="770011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dirty="0" smtClean="0">
                <a:latin typeface="Comic Sans MS" panose="030F0702030302020204" pitchFamily="66" charset="0"/>
              </a:rPr>
              <a:t>LAVINK RANKYTĘ.</a:t>
            </a:r>
            <a:endParaRPr lang="lt-LT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37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8240"/>
            <a:ext cx="1392195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92195" y="6338240"/>
            <a:ext cx="1441621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816" y="6338240"/>
            <a:ext cx="1392195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26011" y="6338240"/>
            <a:ext cx="1441621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632" y="6338240"/>
            <a:ext cx="1392195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448" y="6338240"/>
            <a:ext cx="1392195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59827" y="6338240"/>
            <a:ext cx="1441621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93643" y="6338240"/>
            <a:ext cx="1441621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20 Jenis Motif Geometris yang Ada di Dunia beserta Gambarny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67"/>
          <a:stretch/>
        </p:blipFill>
        <p:spPr bwMode="auto">
          <a:xfrm>
            <a:off x="11335264" y="6338240"/>
            <a:ext cx="856736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aveikslėlis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690" r="907" b="4745"/>
          <a:stretch/>
        </p:blipFill>
        <p:spPr>
          <a:xfrm>
            <a:off x="819664" y="460543"/>
            <a:ext cx="4765590" cy="5799437"/>
          </a:xfrm>
          <a:prstGeom prst="rect">
            <a:avLst/>
          </a:prstGeom>
        </p:spPr>
      </p:pic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4" r="724"/>
          <a:stretch/>
        </p:blipFill>
        <p:spPr>
          <a:xfrm>
            <a:off x="5850210" y="421412"/>
            <a:ext cx="5302475" cy="5877697"/>
          </a:xfrm>
          <a:prstGeom prst="rect">
            <a:avLst/>
          </a:prstGeom>
        </p:spPr>
      </p:pic>
      <p:sp>
        <p:nvSpPr>
          <p:cNvPr id="12" name="Pavadinimas 11"/>
          <p:cNvSpPr>
            <a:spLocks noGrp="1"/>
          </p:cNvSpPr>
          <p:nvPr>
            <p:ph type="title"/>
          </p:nvPr>
        </p:nvSpPr>
        <p:spPr>
          <a:xfrm>
            <a:off x="819664" y="62891"/>
            <a:ext cx="10515600" cy="359805"/>
          </a:xfrm>
        </p:spPr>
        <p:txBody>
          <a:bodyPr>
            <a:normAutofit/>
          </a:bodyPr>
          <a:lstStyle/>
          <a:p>
            <a:pPr algn="ctr"/>
            <a:r>
              <a:rPr lang="lt-LT" sz="1800" dirty="0" smtClean="0">
                <a:latin typeface="Comic Sans MS" panose="030F0702030302020204" pitchFamily="66" charset="0"/>
              </a:rPr>
              <a:t>NUSPALVINK  FIGŪRAS PAGAL PATEIKTĄ PAVYZDĮ. </a:t>
            </a:r>
            <a:endParaRPr lang="lt-LT" sz="1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01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8240"/>
            <a:ext cx="1392195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92195" y="6338240"/>
            <a:ext cx="1441621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816" y="6338240"/>
            <a:ext cx="1392195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26011" y="6338240"/>
            <a:ext cx="1441621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632" y="6338240"/>
            <a:ext cx="1392195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448" y="6338240"/>
            <a:ext cx="1392195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59827" y="6338240"/>
            <a:ext cx="1441621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93643" y="6338240"/>
            <a:ext cx="1441621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20 Jenis Motif Geometris yang Ada di Dunia beserta Gambarny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67"/>
          <a:stretch/>
        </p:blipFill>
        <p:spPr bwMode="auto">
          <a:xfrm>
            <a:off x="11335264" y="6338240"/>
            <a:ext cx="856736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aveikslėlis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6" t="30632" r="5221" b="3423"/>
          <a:stretch/>
        </p:blipFill>
        <p:spPr>
          <a:xfrm>
            <a:off x="696097" y="797120"/>
            <a:ext cx="4722863" cy="4929376"/>
          </a:xfrm>
          <a:prstGeom prst="rect">
            <a:avLst/>
          </a:prstGeom>
        </p:spPr>
      </p:pic>
      <p:pic>
        <p:nvPicPr>
          <p:cNvPr id="15" name="Paveikslėlis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" t="34223" r="3613" b="2223"/>
          <a:stretch/>
        </p:blipFill>
        <p:spPr>
          <a:xfrm>
            <a:off x="6409038" y="1013253"/>
            <a:ext cx="5008604" cy="4452094"/>
          </a:xfrm>
          <a:prstGeom prst="rect">
            <a:avLst/>
          </a:prstGeom>
        </p:spPr>
      </p:pic>
      <p:sp>
        <p:nvSpPr>
          <p:cNvPr id="18" name="Pavadinimas 11"/>
          <p:cNvSpPr txBox="1">
            <a:spLocks/>
          </p:cNvSpPr>
          <p:nvPr/>
        </p:nvSpPr>
        <p:spPr>
          <a:xfrm>
            <a:off x="902042" y="223111"/>
            <a:ext cx="10515600" cy="35980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1800" dirty="0" smtClean="0">
                <a:latin typeface="Comic Sans MS" panose="030F0702030302020204" pitchFamily="66" charset="0"/>
              </a:rPr>
              <a:t>NUSPALVINK PIEŠINĖLIUS PAGAL PATEIKTAS SPALVAS.</a:t>
            </a:r>
            <a:endParaRPr lang="lt-LT" sz="1800" dirty="0">
              <a:latin typeface="Comic Sans MS" panose="030F0702030302020204" pitchFamily="66" charset="0"/>
            </a:endParaRPr>
          </a:p>
        </p:txBody>
      </p:sp>
      <p:sp>
        <p:nvSpPr>
          <p:cNvPr id="17" name="Stačiakampis 16"/>
          <p:cNvSpPr/>
          <p:nvPr/>
        </p:nvSpPr>
        <p:spPr>
          <a:xfrm>
            <a:off x="6816809" y="5663895"/>
            <a:ext cx="568411" cy="57203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9" name="Ovalas 18"/>
          <p:cNvSpPr/>
          <p:nvPr/>
        </p:nvSpPr>
        <p:spPr>
          <a:xfrm>
            <a:off x="7780637" y="5608753"/>
            <a:ext cx="659027" cy="6672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0" name="Stačiakampis 19"/>
          <p:cNvSpPr/>
          <p:nvPr/>
        </p:nvSpPr>
        <p:spPr>
          <a:xfrm>
            <a:off x="8695038" y="5703979"/>
            <a:ext cx="1198605" cy="5248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1" name="Lygiašonis trikampis 20"/>
          <p:cNvSpPr/>
          <p:nvPr/>
        </p:nvSpPr>
        <p:spPr>
          <a:xfrm>
            <a:off x="10264346" y="5703979"/>
            <a:ext cx="675503" cy="531954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2" name="Ovalas 21"/>
          <p:cNvSpPr/>
          <p:nvPr/>
        </p:nvSpPr>
        <p:spPr>
          <a:xfrm>
            <a:off x="1883637" y="5608753"/>
            <a:ext cx="622725" cy="55527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4" name="Stačiakampis 23"/>
          <p:cNvSpPr/>
          <p:nvPr/>
        </p:nvSpPr>
        <p:spPr>
          <a:xfrm>
            <a:off x="2957384" y="5707520"/>
            <a:ext cx="518983" cy="48478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5" name="Lygiašonis trikampis 24"/>
          <p:cNvSpPr/>
          <p:nvPr/>
        </p:nvSpPr>
        <p:spPr>
          <a:xfrm>
            <a:off x="3906794" y="5775635"/>
            <a:ext cx="370702" cy="453216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6" name="Stačiakampis 25"/>
          <p:cNvSpPr/>
          <p:nvPr/>
        </p:nvSpPr>
        <p:spPr>
          <a:xfrm>
            <a:off x="418071" y="5824110"/>
            <a:ext cx="1103871" cy="22058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924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>
            <a:extLst>
              <a:ext uri="{FF2B5EF4-FFF2-40B4-BE49-F238E27FC236}">
                <a16:creationId xmlns:a16="http://schemas.microsoft.com/office/drawing/2014/main" xmlns="" id="{452B0D39-1166-446B-95EC-478F1A02C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60" y="897218"/>
            <a:ext cx="4760618" cy="4780373"/>
          </a:xfrm>
          <a:prstGeom prst="rect">
            <a:avLst/>
          </a:prstGeom>
        </p:spPr>
      </p:pic>
      <p:pic>
        <p:nvPicPr>
          <p:cNvPr id="7" name="Paveikslėlis 6">
            <a:extLst>
              <a:ext uri="{FF2B5EF4-FFF2-40B4-BE49-F238E27FC236}">
                <a16:creationId xmlns="" xmlns:a16="http://schemas.microsoft.com/office/drawing/2014/main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7378" y="5619143"/>
            <a:ext cx="2443752" cy="1436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aveikslėlis 7">
            <a:extLst>
              <a:ext uri="{FF2B5EF4-FFF2-40B4-BE49-F238E27FC236}">
                <a16:creationId xmlns="" xmlns:a16="http://schemas.microsoft.com/office/drawing/2014/main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2013" y="5619951"/>
            <a:ext cx="2443752" cy="1436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aveikslėlis 8">
            <a:extLst>
              <a:ext uri="{FF2B5EF4-FFF2-40B4-BE49-F238E27FC236}">
                <a16:creationId xmlns="" xmlns:a16="http://schemas.microsoft.com/office/drawing/2014/main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735" y="5653712"/>
            <a:ext cx="2443752" cy="1436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aveikslėlis 9">
            <a:extLst>
              <a:ext uri="{FF2B5EF4-FFF2-40B4-BE49-F238E27FC236}">
                <a16:creationId xmlns="" xmlns:a16="http://schemas.microsoft.com/office/drawing/2014/main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634" y="5660182"/>
            <a:ext cx="2443752" cy="1436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aveikslėlis 10">
            <a:extLst>
              <a:ext uri="{FF2B5EF4-FFF2-40B4-BE49-F238E27FC236}">
                <a16:creationId xmlns="" xmlns:a16="http://schemas.microsoft.com/office/drawing/2014/main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0432" y="5645346"/>
            <a:ext cx="2443752" cy="1436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aveikslėlis 11">
            <a:extLst>
              <a:ext uri="{FF2B5EF4-FFF2-40B4-BE49-F238E27FC236}">
                <a16:creationId xmlns="" xmlns:a16="http://schemas.microsoft.com/office/drawing/2014/main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2372" y="5653713"/>
            <a:ext cx="2443752" cy="1436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aveikslėlis 12">
            <a:extLst>
              <a:ext uri="{FF2B5EF4-FFF2-40B4-BE49-F238E27FC236}">
                <a16:creationId xmlns="" xmlns:a16="http://schemas.microsoft.com/office/drawing/2014/main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6794" y="5645346"/>
            <a:ext cx="2443752" cy="1436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aveikslėlis 13">
            <a:extLst>
              <a:ext uri="{FF2B5EF4-FFF2-40B4-BE49-F238E27FC236}">
                <a16:creationId xmlns:a16="http://schemas.microsoft.com/office/drawing/2014/main" xmlns="" id="{4E7F98CC-1758-4933-8E52-9A13105D21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0929" y="5518612"/>
            <a:ext cx="451143" cy="396274"/>
          </a:xfrm>
          <a:prstGeom prst="rect">
            <a:avLst/>
          </a:prstGeom>
        </p:spPr>
      </p:pic>
      <p:pic>
        <p:nvPicPr>
          <p:cNvPr id="15" name="Paveikslėlis 14">
            <a:extLst>
              <a:ext uri="{FF2B5EF4-FFF2-40B4-BE49-F238E27FC236}">
                <a16:creationId xmlns:a16="http://schemas.microsoft.com/office/drawing/2014/main" xmlns="" id="{4E7F98CC-1758-4933-8E52-9A13105D21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4596" y="5320475"/>
            <a:ext cx="451143" cy="396274"/>
          </a:xfrm>
          <a:prstGeom prst="rect">
            <a:avLst/>
          </a:prstGeom>
        </p:spPr>
      </p:pic>
      <p:pic>
        <p:nvPicPr>
          <p:cNvPr id="16" name="Paveikslėlis 15">
            <a:extLst>
              <a:ext uri="{FF2B5EF4-FFF2-40B4-BE49-F238E27FC236}">
                <a16:creationId xmlns:a16="http://schemas.microsoft.com/office/drawing/2014/main" xmlns="" id="{4E7F98CC-1758-4933-8E52-9A13105D21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496" y="5281317"/>
            <a:ext cx="451143" cy="396274"/>
          </a:xfrm>
          <a:prstGeom prst="rect">
            <a:avLst/>
          </a:prstGeom>
        </p:spPr>
      </p:pic>
      <p:pic>
        <p:nvPicPr>
          <p:cNvPr id="17" name="Paveikslėlis 16">
            <a:extLst>
              <a:ext uri="{FF2B5EF4-FFF2-40B4-BE49-F238E27FC236}">
                <a16:creationId xmlns:a16="http://schemas.microsoft.com/office/drawing/2014/main" xmlns="" id="{4E7F98CC-1758-4933-8E52-9A13105D21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7428" y="4751154"/>
            <a:ext cx="451143" cy="396274"/>
          </a:xfrm>
          <a:prstGeom prst="rect">
            <a:avLst/>
          </a:prstGeom>
        </p:spPr>
      </p:pic>
      <p:pic>
        <p:nvPicPr>
          <p:cNvPr id="18" name="Paveikslėlis 17">
            <a:extLst>
              <a:ext uri="{FF2B5EF4-FFF2-40B4-BE49-F238E27FC236}">
                <a16:creationId xmlns:a16="http://schemas.microsoft.com/office/drawing/2014/main" xmlns="" id="{4E7F98CC-1758-4933-8E52-9A13105D21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0507" y="5518612"/>
            <a:ext cx="451143" cy="396274"/>
          </a:xfrm>
          <a:prstGeom prst="rect">
            <a:avLst/>
          </a:prstGeom>
        </p:spPr>
      </p:pic>
      <p:pic>
        <p:nvPicPr>
          <p:cNvPr id="19" name="Paveikslėlis 18">
            <a:extLst>
              <a:ext uri="{FF2B5EF4-FFF2-40B4-BE49-F238E27FC236}">
                <a16:creationId xmlns:a16="http://schemas.microsoft.com/office/drawing/2014/main" xmlns="" id="{4E7F98CC-1758-4933-8E52-9A13105D21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6794" y="5083180"/>
            <a:ext cx="451143" cy="396274"/>
          </a:xfrm>
          <a:prstGeom prst="rect">
            <a:avLst/>
          </a:prstGeom>
        </p:spPr>
      </p:pic>
      <p:pic>
        <p:nvPicPr>
          <p:cNvPr id="20" name="Paveikslėlis 19">
            <a:extLst>
              <a:ext uri="{FF2B5EF4-FFF2-40B4-BE49-F238E27FC236}">
                <a16:creationId xmlns:a16="http://schemas.microsoft.com/office/drawing/2014/main" xmlns="" id="{4E7F98CC-1758-4933-8E52-9A13105D21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5967" y="5222869"/>
            <a:ext cx="451143" cy="396274"/>
          </a:xfrm>
          <a:prstGeom prst="rect">
            <a:avLst/>
          </a:prstGeom>
        </p:spPr>
      </p:pic>
      <p:pic>
        <p:nvPicPr>
          <p:cNvPr id="21" name="Paveikslėlis 20">
            <a:extLst>
              <a:ext uri="{FF2B5EF4-FFF2-40B4-BE49-F238E27FC236}">
                <a16:creationId xmlns:a16="http://schemas.microsoft.com/office/drawing/2014/main" xmlns="" id="{4E7F98CC-1758-4933-8E52-9A13105D21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3696" y="5479454"/>
            <a:ext cx="451143" cy="396274"/>
          </a:xfrm>
          <a:prstGeom prst="rect">
            <a:avLst/>
          </a:prstGeom>
        </p:spPr>
      </p:pic>
      <p:pic>
        <p:nvPicPr>
          <p:cNvPr id="22" name="Picture 12" descr="Feeling Blue Rainy Day Sticker by Kawanimals for iOS &amp; Android | GIPH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23" y="143986"/>
            <a:ext cx="1473763" cy="94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Feeling Blue Rainy Day Sticker by Kawanimals for iOS &amp; Android | GIPH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894" y="215098"/>
            <a:ext cx="881617" cy="56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Feeling Blue Rainy Day Sticker by Kawanimals for iOS &amp; Android | GIPH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632" y="264845"/>
            <a:ext cx="1855003" cy="118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Feeling Blue Rainy Day Sticker by Kawanimals for iOS &amp; Android | GIPH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89205" y="122387"/>
            <a:ext cx="1775696" cy="92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Summer Shining Sticker by Muchable for iOS &amp; Android | GIPHY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324" y="143986"/>
            <a:ext cx="976278" cy="97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Feeling Blue Rainy Day Sticker by Kawanimals for iOS &amp; Android | GIPH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9769" y="1332682"/>
            <a:ext cx="881617" cy="56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ebesėlio formos paaiškinimas 2"/>
          <p:cNvSpPr/>
          <p:nvPr/>
        </p:nvSpPr>
        <p:spPr>
          <a:xfrm>
            <a:off x="6701650" y="708454"/>
            <a:ext cx="3660555" cy="2297981"/>
          </a:xfrm>
          <a:prstGeom prst="cloudCallout">
            <a:avLst>
              <a:gd name="adj1" fmla="val -49241"/>
              <a:gd name="adj2" fmla="val 6202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400" dirty="0" smtClean="0">
                <a:latin typeface="Comic Sans MS" panose="030F0702030302020204" pitchFamily="66" charset="0"/>
              </a:rPr>
              <a:t>ŠAUNUOLIAI.</a:t>
            </a:r>
          </a:p>
          <a:p>
            <a:pPr algn="ctr"/>
            <a:r>
              <a:rPr lang="lt-LT" sz="2400" dirty="0" smtClean="0">
                <a:latin typeface="Comic Sans MS" panose="030F0702030302020204" pitchFamily="66" charset="0"/>
              </a:rPr>
              <a:t>IKI KITO SUSITIKIMO</a:t>
            </a:r>
            <a:r>
              <a:rPr lang="en-US" sz="2400" dirty="0" smtClean="0">
                <a:latin typeface="Comic Sans MS" panose="030F0702030302020204" pitchFamily="66" charset="0"/>
              </a:rPr>
              <a:t>!</a:t>
            </a:r>
            <a:endParaRPr lang="lt-LT" sz="2400" dirty="0">
              <a:latin typeface="Comic Sans MS" panose="030F0702030302020204" pitchFamily="66" charset="0"/>
            </a:endParaRPr>
          </a:p>
        </p:txBody>
      </p:sp>
      <p:pic>
        <p:nvPicPr>
          <p:cNvPr id="30" name="Picture 2" descr="Learn Shapes for Kids with Funny Shapes | English for Kids ...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5" r="-143"/>
          <a:stretch/>
        </p:blipFill>
        <p:spPr bwMode="auto">
          <a:xfrm>
            <a:off x="5413761" y="3631520"/>
            <a:ext cx="4300653" cy="201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08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>
            <a:extLst>
              <a:ext uri="{FF2B5EF4-FFF2-40B4-BE49-F238E27FC236}">
                <a16:creationId xmlns:a16="http://schemas.microsoft.com/office/drawing/2014/main" xmlns="" id="{452B0D39-1166-446B-95EC-478F1A02C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60" y="897218"/>
            <a:ext cx="4760618" cy="4780373"/>
          </a:xfrm>
          <a:prstGeom prst="rect">
            <a:avLst/>
          </a:prstGeom>
        </p:spPr>
      </p:pic>
      <p:pic>
        <p:nvPicPr>
          <p:cNvPr id="7" name="Paveikslėlis 6">
            <a:extLst>
              <a:ext uri="{FF2B5EF4-FFF2-40B4-BE49-F238E27FC236}">
                <a16:creationId xmlns="" xmlns:a16="http://schemas.microsoft.com/office/drawing/2014/main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2587" y="5196670"/>
            <a:ext cx="2443752" cy="1436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aveikslėlis 7">
            <a:extLst>
              <a:ext uri="{FF2B5EF4-FFF2-40B4-BE49-F238E27FC236}">
                <a16:creationId xmlns="" xmlns:a16="http://schemas.microsoft.com/office/drawing/2014/main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018" y="5196670"/>
            <a:ext cx="2443752" cy="1436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aveikslėlis 8">
            <a:extLst>
              <a:ext uri="{FF2B5EF4-FFF2-40B4-BE49-F238E27FC236}">
                <a16:creationId xmlns="" xmlns:a16="http://schemas.microsoft.com/office/drawing/2014/main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221" y="5196670"/>
            <a:ext cx="2443752" cy="1436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aveikslėlis 9">
            <a:extLst>
              <a:ext uri="{FF2B5EF4-FFF2-40B4-BE49-F238E27FC236}">
                <a16:creationId xmlns="" xmlns:a16="http://schemas.microsoft.com/office/drawing/2014/main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826" y="5196669"/>
            <a:ext cx="2443752" cy="1436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aveikslėlis 10">
            <a:extLst>
              <a:ext uri="{FF2B5EF4-FFF2-40B4-BE49-F238E27FC236}">
                <a16:creationId xmlns="" xmlns:a16="http://schemas.microsoft.com/office/drawing/2014/main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029" y="5196666"/>
            <a:ext cx="2443752" cy="1436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aveikslėlis 11">
            <a:extLst>
              <a:ext uri="{FF2B5EF4-FFF2-40B4-BE49-F238E27FC236}">
                <a16:creationId xmlns="" xmlns:a16="http://schemas.microsoft.com/office/drawing/2014/main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7634" y="5196666"/>
            <a:ext cx="2443752" cy="1436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aveikslėlis 12">
            <a:extLst>
              <a:ext uri="{FF2B5EF4-FFF2-40B4-BE49-F238E27FC236}">
                <a16:creationId xmlns="" xmlns:a16="http://schemas.microsoft.com/office/drawing/2014/main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7183" y="5196666"/>
            <a:ext cx="2443752" cy="1436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aveikslėlis 13">
            <a:extLst>
              <a:ext uri="{FF2B5EF4-FFF2-40B4-BE49-F238E27FC236}">
                <a16:creationId xmlns:a16="http://schemas.microsoft.com/office/drawing/2014/main" xmlns="" id="{4E7F98CC-1758-4933-8E52-9A13105D21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0929" y="5518612"/>
            <a:ext cx="451143" cy="396274"/>
          </a:xfrm>
          <a:prstGeom prst="rect">
            <a:avLst/>
          </a:prstGeom>
        </p:spPr>
      </p:pic>
      <p:pic>
        <p:nvPicPr>
          <p:cNvPr id="15" name="Paveikslėlis 14">
            <a:extLst>
              <a:ext uri="{FF2B5EF4-FFF2-40B4-BE49-F238E27FC236}">
                <a16:creationId xmlns:a16="http://schemas.microsoft.com/office/drawing/2014/main" xmlns="" id="{4E7F98CC-1758-4933-8E52-9A13105D21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4596" y="5320475"/>
            <a:ext cx="451143" cy="396274"/>
          </a:xfrm>
          <a:prstGeom prst="rect">
            <a:avLst/>
          </a:prstGeom>
        </p:spPr>
      </p:pic>
      <p:pic>
        <p:nvPicPr>
          <p:cNvPr id="16" name="Paveikslėlis 15">
            <a:extLst>
              <a:ext uri="{FF2B5EF4-FFF2-40B4-BE49-F238E27FC236}">
                <a16:creationId xmlns:a16="http://schemas.microsoft.com/office/drawing/2014/main" xmlns="" id="{4E7F98CC-1758-4933-8E52-9A13105D21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496" y="5281317"/>
            <a:ext cx="451143" cy="396274"/>
          </a:xfrm>
          <a:prstGeom prst="rect">
            <a:avLst/>
          </a:prstGeom>
        </p:spPr>
      </p:pic>
      <p:pic>
        <p:nvPicPr>
          <p:cNvPr id="17" name="Paveikslėlis 16">
            <a:extLst>
              <a:ext uri="{FF2B5EF4-FFF2-40B4-BE49-F238E27FC236}">
                <a16:creationId xmlns:a16="http://schemas.microsoft.com/office/drawing/2014/main" xmlns="" id="{4E7F98CC-1758-4933-8E52-9A13105D21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1381" y="4800392"/>
            <a:ext cx="451143" cy="396274"/>
          </a:xfrm>
          <a:prstGeom prst="rect">
            <a:avLst/>
          </a:prstGeom>
        </p:spPr>
      </p:pic>
      <p:pic>
        <p:nvPicPr>
          <p:cNvPr id="18" name="Paveikslėlis 17">
            <a:extLst>
              <a:ext uri="{FF2B5EF4-FFF2-40B4-BE49-F238E27FC236}">
                <a16:creationId xmlns:a16="http://schemas.microsoft.com/office/drawing/2014/main" xmlns="" id="{4E7F98CC-1758-4933-8E52-9A13105D21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0507" y="5518612"/>
            <a:ext cx="451143" cy="396274"/>
          </a:xfrm>
          <a:prstGeom prst="rect">
            <a:avLst/>
          </a:prstGeom>
        </p:spPr>
      </p:pic>
      <p:pic>
        <p:nvPicPr>
          <p:cNvPr id="19" name="Paveikslėlis 18">
            <a:extLst>
              <a:ext uri="{FF2B5EF4-FFF2-40B4-BE49-F238E27FC236}">
                <a16:creationId xmlns:a16="http://schemas.microsoft.com/office/drawing/2014/main" xmlns="" id="{4E7F98CC-1758-4933-8E52-9A13105D21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6794" y="5083180"/>
            <a:ext cx="451143" cy="396274"/>
          </a:xfrm>
          <a:prstGeom prst="rect">
            <a:avLst/>
          </a:prstGeom>
        </p:spPr>
      </p:pic>
      <p:pic>
        <p:nvPicPr>
          <p:cNvPr id="20" name="Paveikslėlis 19">
            <a:extLst>
              <a:ext uri="{FF2B5EF4-FFF2-40B4-BE49-F238E27FC236}">
                <a16:creationId xmlns:a16="http://schemas.microsoft.com/office/drawing/2014/main" xmlns="" id="{4E7F98CC-1758-4933-8E52-9A13105D21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5967" y="5222869"/>
            <a:ext cx="451143" cy="396274"/>
          </a:xfrm>
          <a:prstGeom prst="rect">
            <a:avLst/>
          </a:prstGeom>
        </p:spPr>
      </p:pic>
      <p:pic>
        <p:nvPicPr>
          <p:cNvPr id="21" name="Paveikslėlis 20">
            <a:extLst>
              <a:ext uri="{FF2B5EF4-FFF2-40B4-BE49-F238E27FC236}">
                <a16:creationId xmlns:a16="http://schemas.microsoft.com/office/drawing/2014/main" xmlns="" id="{4E7F98CC-1758-4933-8E52-9A13105D21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3696" y="5479454"/>
            <a:ext cx="451143" cy="396274"/>
          </a:xfrm>
          <a:prstGeom prst="rect">
            <a:avLst/>
          </a:prstGeom>
        </p:spPr>
      </p:pic>
      <p:pic>
        <p:nvPicPr>
          <p:cNvPr id="22" name="Picture 12" descr="Feeling Blue Rainy Day Sticker by Kawanimals for iOS &amp; Android | GIPH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23" y="143986"/>
            <a:ext cx="1473763" cy="94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Feeling Blue Rainy Day Sticker by Kawanimals for iOS &amp; Android | GIPH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894" y="215098"/>
            <a:ext cx="881617" cy="56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Feeling Blue Rainy Day Sticker by Kawanimals for iOS &amp; Android | GIPH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632" y="264845"/>
            <a:ext cx="1855003" cy="118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Feeling Blue Rainy Day Sticker by Kawanimals for iOS &amp; Android | GIPH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79144" y="143986"/>
            <a:ext cx="1775696" cy="92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Summer Shining Sticker by Muchable for iOS &amp; Android | GIPHY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324" y="143986"/>
            <a:ext cx="976278" cy="97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Feeling Blue Rainy Day Sticker by Kawanimals for iOS &amp; Android | GIPH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9769" y="1332682"/>
            <a:ext cx="881617" cy="56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ebesėlio formos paaiškinimas 2"/>
          <p:cNvSpPr/>
          <p:nvPr/>
        </p:nvSpPr>
        <p:spPr>
          <a:xfrm>
            <a:off x="6701650" y="665150"/>
            <a:ext cx="3660555" cy="2297981"/>
          </a:xfrm>
          <a:prstGeom prst="cloudCallout">
            <a:avLst>
              <a:gd name="adj1" fmla="val -44515"/>
              <a:gd name="adj2" fmla="val 7062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1400" dirty="0" smtClean="0">
                <a:latin typeface="Comic Sans MS" panose="030F0702030302020204" pitchFamily="66" charset="0"/>
              </a:rPr>
              <a:t>SVEIKI DRAUGAI. ŠTAI MES, GEOMETRINĖS FIGŪROS, NORIME IR VĖL JUS PAKVIESTI PAKELIAUTI PO MŪSŲ ŠALĮ.</a:t>
            </a:r>
            <a:endParaRPr lang="lt-LT" sz="1400" dirty="0">
              <a:latin typeface="Comic Sans MS" panose="030F0702030302020204" pitchFamily="66" charset="0"/>
            </a:endParaRPr>
          </a:p>
        </p:txBody>
      </p:sp>
      <p:pic>
        <p:nvPicPr>
          <p:cNvPr id="14338" name="Picture 2" descr="Learn Shapes for Kids with Funny Shapes | English for Kids ...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5" r="-143"/>
          <a:stretch/>
        </p:blipFill>
        <p:spPr bwMode="auto">
          <a:xfrm>
            <a:off x="5720459" y="3765869"/>
            <a:ext cx="3743088" cy="175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67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>
        <p14:prism isContent="1"/>
      </p:transition>
    </mc:Choice>
    <mc:Fallback xmlns="">
      <p:transition spd="slow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8240"/>
            <a:ext cx="1392195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92195" y="6338240"/>
            <a:ext cx="1441621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816" y="6338240"/>
            <a:ext cx="1392195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26011" y="6338240"/>
            <a:ext cx="1441621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632" y="6338240"/>
            <a:ext cx="1392195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448" y="6338240"/>
            <a:ext cx="1392195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59827" y="6338240"/>
            <a:ext cx="1441621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93643" y="6338240"/>
            <a:ext cx="1441621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20 Jenis Motif Geometris yang Ada di Dunia beserta Gambarny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67"/>
          <a:stretch/>
        </p:blipFill>
        <p:spPr bwMode="auto">
          <a:xfrm>
            <a:off x="11335264" y="6338240"/>
            <a:ext cx="856736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as 9"/>
          <p:cNvSpPr/>
          <p:nvPr/>
        </p:nvSpPr>
        <p:spPr>
          <a:xfrm>
            <a:off x="1194486" y="2194607"/>
            <a:ext cx="1318055" cy="122164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2" name="Stačiakampis 11"/>
          <p:cNvSpPr/>
          <p:nvPr/>
        </p:nvSpPr>
        <p:spPr>
          <a:xfrm>
            <a:off x="1194486" y="3754006"/>
            <a:ext cx="1210963" cy="113927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3" name="Lygiašonis trikampis 12"/>
          <p:cNvSpPr/>
          <p:nvPr/>
        </p:nvSpPr>
        <p:spPr>
          <a:xfrm>
            <a:off x="1175950" y="694212"/>
            <a:ext cx="1421028" cy="1334529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4" name="Stačiakampis 13"/>
          <p:cNvSpPr/>
          <p:nvPr/>
        </p:nvSpPr>
        <p:spPr>
          <a:xfrm>
            <a:off x="819664" y="5196635"/>
            <a:ext cx="2174789" cy="98854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6" name="Ovalas 15"/>
          <p:cNvSpPr/>
          <p:nvPr/>
        </p:nvSpPr>
        <p:spPr>
          <a:xfrm>
            <a:off x="1820561" y="971488"/>
            <a:ext cx="172994" cy="17299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9" name="Ovalas 18"/>
          <p:cNvSpPr/>
          <p:nvPr/>
        </p:nvSpPr>
        <p:spPr>
          <a:xfrm>
            <a:off x="1997672" y="1296103"/>
            <a:ext cx="172994" cy="17299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0" name="Ovalas 19"/>
          <p:cNvSpPr/>
          <p:nvPr/>
        </p:nvSpPr>
        <p:spPr>
          <a:xfrm>
            <a:off x="1635210" y="1272065"/>
            <a:ext cx="172994" cy="17299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1" name="Ovalas 20"/>
          <p:cNvSpPr/>
          <p:nvPr/>
        </p:nvSpPr>
        <p:spPr>
          <a:xfrm>
            <a:off x="1762892" y="1538897"/>
            <a:ext cx="172994" cy="17299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2" name="Ovalas 21"/>
          <p:cNvSpPr/>
          <p:nvPr/>
        </p:nvSpPr>
        <p:spPr>
          <a:xfrm>
            <a:off x="2026508" y="1782249"/>
            <a:ext cx="172994" cy="17299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3" name="Ovalas 22"/>
          <p:cNvSpPr/>
          <p:nvPr/>
        </p:nvSpPr>
        <p:spPr>
          <a:xfrm>
            <a:off x="1476116" y="1750193"/>
            <a:ext cx="172994" cy="17299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4" name="Ovalas 23"/>
          <p:cNvSpPr/>
          <p:nvPr/>
        </p:nvSpPr>
        <p:spPr>
          <a:xfrm>
            <a:off x="1453979" y="2582002"/>
            <a:ext cx="172994" cy="17299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rgbClr val="FF0000"/>
              </a:solidFill>
            </a:endParaRPr>
          </a:p>
        </p:txBody>
      </p:sp>
      <p:sp>
        <p:nvSpPr>
          <p:cNvPr id="25" name="Ovalas 24"/>
          <p:cNvSpPr/>
          <p:nvPr/>
        </p:nvSpPr>
        <p:spPr>
          <a:xfrm>
            <a:off x="1849393" y="2458651"/>
            <a:ext cx="172994" cy="17299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rgbClr val="FF0000"/>
              </a:solidFill>
            </a:endParaRPr>
          </a:p>
        </p:txBody>
      </p:sp>
      <p:sp>
        <p:nvSpPr>
          <p:cNvPr id="26" name="Ovalas 25"/>
          <p:cNvSpPr/>
          <p:nvPr/>
        </p:nvSpPr>
        <p:spPr>
          <a:xfrm>
            <a:off x="1849393" y="2793062"/>
            <a:ext cx="172994" cy="17299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rgbClr val="FF0000"/>
              </a:solidFill>
            </a:endParaRPr>
          </a:p>
        </p:txBody>
      </p:sp>
      <p:sp>
        <p:nvSpPr>
          <p:cNvPr id="27" name="Ovalas 26"/>
          <p:cNvSpPr/>
          <p:nvPr/>
        </p:nvSpPr>
        <p:spPr>
          <a:xfrm>
            <a:off x="1540476" y="2851629"/>
            <a:ext cx="172994" cy="17299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rgbClr val="FF0000"/>
              </a:solidFill>
            </a:endParaRPr>
          </a:p>
        </p:txBody>
      </p:sp>
      <p:sp>
        <p:nvSpPr>
          <p:cNvPr id="28" name="Ovalas 27"/>
          <p:cNvSpPr/>
          <p:nvPr/>
        </p:nvSpPr>
        <p:spPr>
          <a:xfrm>
            <a:off x="2158310" y="2663711"/>
            <a:ext cx="172994" cy="17299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rgbClr val="FF0000"/>
              </a:solidFill>
            </a:endParaRPr>
          </a:p>
        </p:txBody>
      </p:sp>
      <p:sp>
        <p:nvSpPr>
          <p:cNvPr id="29" name="Ovalas 28"/>
          <p:cNvSpPr/>
          <p:nvPr/>
        </p:nvSpPr>
        <p:spPr>
          <a:xfrm>
            <a:off x="1602259" y="2312376"/>
            <a:ext cx="172994" cy="17299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rgbClr val="FF0000"/>
              </a:solidFill>
            </a:endParaRPr>
          </a:p>
        </p:txBody>
      </p:sp>
      <p:sp>
        <p:nvSpPr>
          <p:cNvPr id="30" name="Ovalas 29"/>
          <p:cNvSpPr/>
          <p:nvPr/>
        </p:nvSpPr>
        <p:spPr>
          <a:xfrm>
            <a:off x="1799967" y="3104658"/>
            <a:ext cx="172994" cy="17299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rgbClr val="FF0000"/>
              </a:solidFill>
            </a:endParaRPr>
          </a:p>
        </p:txBody>
      </p:sp>
      <p:sp>
        <p:nvSpPr>
          <p:cNvPr id="31" name="Ovalas 30"/>
          <p:cNvSpPr/>
          <p:nvPr/>
        </p:nvSpPr>
        <p:spPr>
          <a:xfrm>
            <a:off x="2145957" y="3018160"/>
            <a:ext cx="172994" cy="17299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rgbClr val="FF0000"/>
              </a:solidFill>
            </a:endParaRPr>
          </a:p>
        </p:txBody>
      </p:sp>
      <p:sp>
        <p:nvSpPr>
          <p:cNvPr id="32" name="Ovalas 31"/>
          <p:cNvSpPr/>
          <p:nvPr/>
        </p:nvSpPr>
        <p:spPr>
          <a:xfrm>
            <a:off x="1319594" y="3943914"/>
            <a:ext cx="172994" cy="172995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rgbClr val="FF0000"/>
              </a:solidFill>
            </a:endParaRPr>
          </a:p>
        </p:txBody>
      </p:sp>
      <p:sp>
        <p:nvSpPr>
          <p:cNvPr id="34" name="Ovalas 33"/>
          <p:cNvSpPr/>
          <p:nvPr/>
        </p:nvSpPr>
        <p:spPr>
          <a:xfrm>
            <a:off x="1898816" y="4254388"/>
            <a:ext cx="172994" cy="172995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rgbClr val="FF0000"/>
              </a:solidFill>
            </a:endParaRPr>
          </a:p>
        </p:txBody>
      </p:sp>
      <p:sp>
        <p:nvSpPr>
          <p:cNvPr id="35" name="Ovalas 34"/>
          <p:cNvSpPr/>
          <p:nvPr/>
        </p:nvSpPr>
        <p:spPr>
          <a:xfrm>
            <a:off x="1762896" y="3941128"/>
            <a:ext cx="172994" cy="172995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rgbClr val="FF0000"/>
              </a:solidFill>
            </a:endParaRPr>
          </a:p>
        </p:txBody>
      </p:sp>
      <p:sp>
        <p:nvSpPr>
          <p:cNvPr id="36" name="Ovalas 35"/>
          <p:cNvSpPr/>
          <p:nvPr/>
        </p:nvSpPr>
        <p:spPr>
          <a:xfrm>
            <a:off x="1336073" y="4493519"/>
            <a:ext cx="172994" cy="172995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rgbClr val="FF0000"/>
              </a:solidFill>
            </a:endParaRPr>
          </a:p>
        </p:txBody>
      </p:sp>
      <p:sp>
        <p:nvSpPr>
          <p:cNvPr id="37" name="Ovalas 36"/>
          <p:cNvSpPr/>
          <p:nvPr/>
        </p:nvSpPr>
        <p:spPr>
          <a:xfrm>
            <a:off x="2145953" y="4043879"/>
            <a:ext cx="172994" cy="172995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rgbClr val="FF0000"/>
              </a:solidFill>
            </a:endParaRPr>
          </a:p>
        </p:txBody>
      </p:sp>
      <p:sp>
        <p:nvSpPr>
          <p:cNvPr id="38" name="Ovalas 37"/>
          <p:cNvSpPr/>
          <p:nvPr/>
        </p:nvSpPr>
        <p:spPr>
          <a:xfrm>
            <a:off x="1478693" y="4191827"/>
            <a:ext cx="172994" cy="172995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rgbClr val="FF0000"/>
              </a:solidFill>
            </a:endParaRPr>
          </a:p>
        </p:txBody>
      </p:sp>
      <p:sp>
        <p:nvSpPr>
          <p:cNvPr id="39" name="Ovalas 38"/>
          <p:cNvSpPr/>
          <p:nvPr/>
        </p:nvSpPr>
        <p:spPr>
          <a:xfrm>
            <a:off x="1721704" y="4493519"/>
            <a:ext cx="172994" cy="172995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rgbClr val="FF0000"/>
              </a:solidFill>
            </a:endParaRPr>
          </a:p>
        </p:txBody>
      </p:sp>
      <p:sp>
        <p:nvSpPr>
          <p:cNvPr id="40" name="Ovalas 39"/>
          <p:cNvSpPr/>
          <p:nvPr/>
        </p:nvSpPr>
        <p:spPr>
          <a:xfrm>
            <a:off x="1107989" y="5400016"/>
            <a:ext cx="172994" cy="172995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rgbClr val="FF0000"/>
              </a:solidFill>
            </a:endParaRPr>
          </a:p>
        </p:txBody>
      </p:sp>
      <p:sp>
        <p:nvSpPr>
          <p:cNvPr id="41" name="Ovalas 40"/>
          <p:cNvSpPr/>
          <p:nvPr/>
        </p:nvSpPr>
        <p:spPr>
          <a:xfrm>
            <a:off x="1515762" y="5486513"/>
            <a:ext cx="172994" cy="172995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rgbClr val="FF0000"/>
              </a:solidFill>
            </a:endParaRPr>
          </a:p>
        </p:txBody>
      </p:sp>
      <p:sp>
        <p:nvSpPr>
          <p:cNvPr id="42" name="Ovalas 41"/>
          <p:cNvSpPr/>
          <p:nvPr/>
        </p:nvSpPr>
        <p:spPr>
          <a:xfrm>
            <a:off x="1242878" y="5742778"/>
            <a:ext cx="172994" cy="172995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rgbClr val="FF0000"/>
              </a:solidFill>
            </a:endParaRPr>
          </a:p>
        </p:txBody>
      </p:sp>
      <p:sp>
        <p:nvSpPr>
          <p:cNvPr id="43" name="Ovalas 42"/>
          <p:cNvSpPr/>
          <p:nvPr/>
        </p:nvSpPr>
        <p:spPr>
          <a:xfrm>
            <a:off x="2145952" y="5486513"/>
            <a:ext cx="172994" cy="172995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rgbClr val="FF0000"/>
              </a:solidFill>
            </a:endParaRPr>
          </a:p>
        </p:txBody>
      </p:sp>
      <p:sp>
        <p:nvSpPr>
          <p:cNvPr id="44" name="Ovalas 43"/>
          <p:cNvSpPr/>
          <p:nvPr/>
        </p:nvSpPr>
        <p:spPr>
          <a:xfrm>
            <a:off x="1783491" y="5735545"/>
            <a:ext cx="172994" cy="172995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rgbClr val="FF0000"/>
              </a:solidFill>
            </a:endParaRPr>
          </a:p>
        </p:txBody>
      </p:sp>
      <p:sp>
        <p:nvSpPr>
          <p:cNvPr id="45" name="Ovalas 44"/>
          <p:cNvSpPr/>
          <p:nvPr/>
        </p:nvSpPr>
        <p:spPr>
          <a:xfrm>
            <a:off x="1849393" y="5328549"/>
            <a:ext cx="172994" cy="172995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rgbClr val="FF0000"/>
              </a:solidFill>
            </a:endParaRPr>
          </a:p>
        </p:txBody>
      </p:sp>
      <p:sp>
        <p:nvSpPr>
          <p:cNvPr id="46" name="Ovalas 45"/>
          <p:cNvSpPr/>
          <p:nvPr/>
        </p:nvSpPr>
        <p:spPr>
          <a:xfrm>
            <a:off x="886075" y="5690905"/>
            <a:ext cx="172994" cy="172995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rgbClr val="FF0000"/>
              </a:solidFill>
            </a:endParaRPr>
          </a:p>
        </p:txBody>
      </p:sp>
      <p:sp>
        <p:nvSpPr>
          <p:cNvPr id="47" name="Ovalas 46"/>
          <p:cNvSpPr/>
          <p:nvPr/>
        </p:nvSpPr>
        <p:spPr>
          <a:xfrm>
            <a:off x="2162430" y="5829388"/>
            <a:ext cx="172994" cy="172995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rgbClr val="FF0000"/>
              </a:solidFill>
            </a:endParaRPr>
          </a:p>
        </p:txBody>
      </p:sp>
      <p:sp>
        <p:nvSpPr>
          <p:cNvPr id="48" name="Ovalas 47"/>
          <p:cNvSpPr/>
          <p:nvPr/>
        </p:nvSpPr>
        <p:spPr>
          <a:xfrm>
            <a:off x="2568147" y="5328549"/>
            <a:ext cx="172994" cy="172995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rgbClr val="FF0000"/>
              </a:solidFill>
            </a:endParaRPr>
          </a:p>
        </p:txBody>
      </p:sp>
      <p:sp>
        <p:nvSpPr>
          <p:cNvPr id="49" name="Ovalas 48"/>
          <p:cNvSpPr/>
          <p:nvPr/>
        </p:nvSpPr>
        <p:spPr>
          <a:xfrm>
            <a:off x="2477530" y="5752686"/>
            <a:ext cx="172994" cy="172995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rgbClr val="FF0000"/>
              </a:solidFill>
            </a:endParaRPr>
          </a:p>
        </p:txBody>
      </p:sp>
      <p:sp>
        <p:nvSpPr>
          <p:cNvPr id="17" name="Pavadinimas 16"/>
          <p:cNvSpPr>
            <a:spLocks noGrp="1"/>
          </p:cNvSpPr>
          <p:nvPr>
            <p:ph type="title"/>
          </p:nvPr>
        </p:nvSpPr>
        <p:spPr>
          <a:xfrm>
            <a:off x="6333316" y="3998215"/>
            <a:ext cx="2049295" cy="456432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latin typeface="Comic Sans MS" panose="030F0702030302020204" pitchFamily="66" charset="0"/>
              </a:rPr>
              <a:t>8</a:t>
            </a:r>
            <a:endParaRPr lang="lt-LT" sz="6000" dirty="0">
              <a:latin typeface="Comic Sans MS" panose="030F0702030302020204" pitchFamily="66" charset="0"/>
            </a:endParaRPr>
          </a:p>
        </p:txBody>
      </p:sp>
      <p:sp>
        <p:nvSpPr>
          <p:cNvPr id="51" name="Pavadinimas 16"/>
          <p:cNvSpPr txBox="1">
            <a:spLocks/>
          </p:cNvSpPr>
          <p:nvPr/>
        </p:nvSpPr>
        <p:spPr>
          <a:xfrm>
            <a:off x="164757" y="81492"/>
            <a:ext cx="11570550" cy="456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1800" dirty="0" smtClean="0">
                <a:latin typeface="Comic Sans MS" panose="030F0702030302020204" pitchFamily="66" charset="0"/>
              </a:rPr>
              <a:t>SUSKAIČIUOK ANT FIGŪRŲ ESANČIUS </a:t>
            </a:r>
            <a:r>
              <a:rPr lang="en-US" sz="1800" dirty="0" smtClean="0">
                <a:latin typeface="Comic Sans MS" panose="030F0702030302020204" pitchFamily="66" charset="0"/>
              </a:rPr>
              <a:t>SKRITULIUKUS</a:t>
            </a:r>
            <a:r>
              <a:rPr lang="lt-LT" sz="1800" dirty="0" smtClean="0">
                <a:latin typeface="Comic Sans MS" panose="030F0702030302020204" pitchFamily="66" charset="0"/>
              </a:rPr>
              <a:t> IR SUJUNK SU ATITINKAMU SKAIČIUMI</a:t>
            </a:r>
            <a:r>
              <a:rPr lang="lt-LT" sz="1400" dirty="0" smtClean="0">
                <a:latin typeface="Comic Sans MS" panose="030F0702030302020204" pitchFamily="66" charset="0"/>
              </a:rPr>
              <a:t>.</a:t>
            </a:r>
            <a:endParaRPr lang="lt-LT" sz="1400" dirty="0">
              <a:latin typeface="Comic Sans MS" panose="030F0702030302020204" pitchFamily="66" charset="0"/>
            </a:endParaRPr>
          </a:p>
        </p:txBody>
      </p:sp>
      <p:sp>
        <p:nvSpPr>
          <p:cNvPr id="52" name="Pavadinimas 16"/>
          <p:cNvSpPr txBox="1">
            <a:spLocks/>
          </p:cNvSpPr>
          <p:nvPr/>
        </p:nvSpPr>
        <p:spPr>
          <a:xfrm>
            <a:off x="4373359" y="1372246"/>
            <a:ext cx="2035867" cy="6632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latin typeface="Comic Sans MS" panose="030F0702030302020204" pitchFamily="66" charset="0"/>
              </a:rPr>
              <a:t>10</a:t>
            </a:r>
            <a:endParaRPr lang="lt-LT" sz="6000" dirty="0">
              <a:latin typeface="Comic Sans MS" panose="030F0702030302020204" pitchFamily="66" charset="0"/>
            </a:endParaRPr>
          </a:p>
        </p:txBody>
      </p:sp>
      <p:sp>
        <p:nvSpPr>
          <p:cNvPr id="53" name="Pavadinimas 16"/>
          <p:cNvSpPr txBox="1">
            <a:spLocks/>
          </p:cNvSpPr>
          <p:nvPr/>
        </p:nvSpPr>
        <p:spPr>
          <a:xfrm>
            <a:off x="4642984" y="3699064"/>
            <a:ext cx="2049295" cy="456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lt-LT" sz="9600" dirty="0">
              <a:latin typeface="Comic Sans MS" panose="030F0702030302020204" pitchFamily="66" charset="0"/>
            </a:endParaRPr>
          </a:p>
        </p:txBody>
      </p:sp>
      <p:sp>
        <p:nvSpPr>
          <p:cNvPr id="54" name="Pavadinimas 16"/>
          <p:cNvSpPr txBox="1">
            <a:spLocks/>
          </p:cNvSpPr>
          <p:nvPr/>
        </p:nvSpPr>
        <p:spPr>
          <a:xfrm>
            <a:off x="5667631" y="2734723"/>
            <a:ext cx="2049295" cy="456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latin typeface="Comic Sans MS" panose="030F0702030302020204" pitchFamily="66" charset="0"/>
              </a:rPr>
              <a:t>7</a:t>
            </a:r>
            <a:endParaRPr lang="lt-LT" sz="6000" dirty="0">
              <a:latin typeface="Comic Sans MS" panose="030F0702030302020204" pitchFamily="66" charset="0"/>
            </a:endParaRPr>
          </a:p>
        </p:txBody>
      </p:sp>
      <p:sp>
        <p:nvSpPr>
          <p:cNvPr id="55" name="Pavadinimas 16"/>
          <p:cNvSpPr txBox="1">
            <a:spLocks/>
          </p:cNvSpPr>
          <p:nvPr/>
        </p:nvSpPr>
        <p:spPr>
          <a:xfrm>
            <a:off x="3100448" y="2687313"/>
            <a:ext cx="2784388" cy="5937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latin typeface="Comic Sans MS" panose="030F0702030302020204" pitchFamily="66" charset="0"/>
              </a:rPr>
              <a:t>6</a:t>
            </a:r>
            <a:endParaRPr lang="lt-LT" sz="6000" dirty="0">
              <a:latin typeface="Comic Sans MS" panose="030F0702030302020204" pitchFamily="66" charset="0"/>
            </a:endParaRPr>
          </a:p>
        </p:txBody>
      </p:sp>
      <p:sp>
        <p:nvSpPr>
          <p:cNvPr id="50" name="Stačiakampis 49"/>
          <p:cNvSpPr/>
          <p:nvPr/>
        </p:nvSpPr>
        <p:spPr>
          <a:xfrm>
            <a:off x="8851554" y="852217"/>
            <a:ext cx="1952368" cy="98281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6" name="Ovalas 55"/>
          <p:cNvSpPr/>
          <p:nvPr/>
        </p:nvSpPr>
        <p:spPr>
          <a:xfrm>
            <a:off x="9156354" y="2148800"/>
            <a:ext cx="1408670" cy="136391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7" name="Stačiakampis 56"/>
          <p:cNvSpPr/>
          <p:nvPr/>
        </p:nvSpPr>
        <p:spPr>
          <a:xfrm>
            <a:off x="9419966" y="5092426"/>
            <a:ext cx="1095632" cy="113416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8" name="Lygiašonis trikampis 57"/>
          <p:cNvSpPr/>
          <p:nvPr/>
        </p:nvSpPr>
        <p:spPr>
          <a:xfrm>
            <a:off x="9098691" y="3704241"/>
            <a:ext cx="1589903" cy="9751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0" name="Ovalas 59"/>
          <p:cNvSpPr/>
          <p:nvPr/>
        </p:nvSpPr>
        <p:spPr>
          <a:xfrm>
            <a:off x="9246971" y="1163316"/>
            <a:ext cx="251255" cy="23978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rgbClr val="FF0000"/>
              </a:solidFill>
            </a:endParaRPr>
          </a:p>
        </p:txBody>
      </p:sp>
      <p:sp>
        <p:nvSpPr>
          <p:cNvPr id="62" name="Ovalas 61"/>
          <p:cNvSpPr/>
          <p:nvPr/>
        </p:nvSpPr>
        <p:spPr>
          <a:xfrm>
            <a:off x="9702111" y="1283209"/>
            <a:ext cx="251255" cy="23978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rgbClr val="FF0000"/>
              </a:solidFill>
            </a:endParaRPr>
          </a:p>
        </p:txBody>
      </p:sp>
      <p:sp>
        <p:nvSpPr>
          <p:cNvPr id="63" name="Ovalas 62"/>
          <p:cNvSpPr/>
          <p:nvPr/>
        </p:nvSpPr>
        <p:spPr>
          <a:xfrm>
            <a:off x="9372598" y="1531394"/>
            <a:ext cx="251255" cy="23978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rgbClr val="FF0000"/>
              </a:solidFill>
            </a:endParaRPr>
          </a:p>
        </p:txBody>
      </p:sp>
      <p:sp>
        <p:nvSpPr>
          <p:cNvPr id="64" name="Ovalas 63"/>
          <p:cNvSpPr/>
          <p:nvPr/>
        </p:nvSpPr>
        <p:spPr>
          <a:xfrm>
            <a:off x="10160340" y="1519574"/>
            <a:ext cx="251255" cy="23978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rgbClr val="FF0000"/>
              </a:solidFill>
            </a:endParaRPr>
          </a:p>
        </p:txBody>
      </p:sp>
      <p:sp>
        <p:nvSpPr>
          <p:cNvPr id="65" name="Ovalas 64"/>
          <p:cNvSpPr/>
          <p:nvPr/>
        </p:nvSpPr>
        <p:spPr>
          <a:xfrm>
            <a:off x="10164972" y="1163316"/>
            <a:ext cx="251255" cy="23978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rgbClr val="FF0000"/>
              </a:solidFill>
            </a:endParaRPr>
          </a:p>
        </p:txBody>
      </p:sp>
      <p:sp>
        <p:nvSpPr>
          <p:cNvPr id="66" name="Ovalas 65"/>
          <p:cNvSpPr/>
          <p:nvPr/>
        </p:nvSpPr>
        <p:spPr>
          <a:xfrm>
            <a:off x="9481875" y="2508815"/>
            <a:ext cx="237671" cy="24566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rgbClr val="FF0000"/>
              </a:solidFill>
            </a:endParaRPr>
          </a:p>
        </p:txBody>
      </p:sp>
      <p:sp>
        <p:nvSpPr>
          <p:cNvPr id="68" name="Ovalas 67"/>
          <p:cNvSpPr/>
          <p:nvPr/>
        </p:nvSpPr>
        <p:spPr>
          <a:xfrm>
            <a:off x="10023452" y="2836490"/>
            <a:ext cx="307491" cy="28045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rgbClr val="FF0000"/>
              </a:solidFill>
            </a:endParaRPr>
          </a:p>
        </p:txBody>
      </p:sp>
      <p:sp>
        <p:nvSpPr>
          <p:cNvPr id="69" name="Ovalas 68"/>
          <p:cNvSpPr/>
          <p:nvPr/>
        </p:nvSpPr>
        <p:spPr>
          <a:xfrm>
            <a:off x="9607241" y="2938562"/>
            <a:ext cx="272815" cy="25259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rgbClr val="FF0000"/>
              </a:solidFill>
            </a:endParaRPr>
          </a:p>
        </p:txBody>
      </p:sp>
      <p:sp>
        <p:nvSpPr>
          <p:cNvPr id="70" name="Ovalas 69"/>
          <p:cNvSpPr/>
          <p:nvPr/>
        </p:nvSpPr>
        <p:spPr>
          <a:xfrm>
            <a:off x="9898784" y="2414588"/>
            <a:ext cx="261556" cy="232303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rgbClr val="FF0000"/>
              </a:solidFill>
            </a:endParaRPr>
          </a:p>
        </p:txBody>
      </p:sp>
      <p:sp>
        <p:nvSpPr>
          <p:cNvPr id="71" name="Ovalas 70"/>
          <p:cNvSpPr/>
          <p:nvPr/>
        </p:nvSpPr>
        <p:spPr>
          <a:xfrm>
            <a:off x="9721608" y="4068999"/>
            <a:ext cx="158448" cy="17299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rgbClr val="FF0000"/>
              </a:solidFill>
            </a:endParaRPr>
          </a:p>
        </p:txBody>
      </p:sp>
      <p:sp>
        <p:nvSpPr>
          <p:cNvPr id="73" name="Ovalas 72"/>
          <p:cNvSpPr/>
          <p:nvPr/>
        </p:nvSpPr>
        <p:spPr>
          <a:xfrm>
            <a:off x="10001892" y="4262170"/>
            <a:ext cx="158448" cy="17299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rgbClr val="FF0000"/>
              </a:solidFill>
            </a:endParaRPr>
          </a:p>
        </p:txBody>
      </p:sp>
      <p:sp>
        <p:nvSpPr>
          <p:cNvPr id="74" name="Ovalas 73"/>
          <p:cNvSpPr/>
          <p:nvPr/>
        </p:nvSpPr>
        <p:spPr>
          <a:xfrm>
            <a:off x="9718717" y="4368150"/>
            <a:ext cx="158448" cy="17299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rgbClr val="FF0000"/>
              </a:solidFill>
            </a:endParaRPr>
          </a:p>
        </p:txBody>
      </p:sp>
      <p:sp>
        <p:nvSpPr>
          <p:cNvPr id="75" name="Ovalas 74"/>
          <p:cNvSpPr/>
          <p:nvPr/>
        </p:nvSpPr>
        <p:spPr>
          <a:xfrm>
            <a:off x="9502602" y="5237582"/>
            <a:ext cx="499290" cy="497963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rgbClr val="FF0000"/>
              </a:solidFill>
            </a:endParaRPr>
          </a:p>
        </p:txBody>
      </p:sp>
      <p:sp>
        <p:nvSpPr>
          <p:cNvPr id="76" name="Ovalas 75"/>
          <p:cNvSpPr/>
          <p:nvPr/>
        </p:nvSpPr>
        <p:spPr>
          <a:xfrm>
            <a:off x="9939976" y="5719285"/>
            <a:ext cx="443813" cy="42927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rgbClr val="FF0000"/>
              </a:solidFill>
            </a:endParaRPr>
          </a:p>
        </p:txBody>
      </p:sp>
      <p:sp>
        <p:nvSpPr>
          <p:cNvPr id="77" name="Pavadinimas 16"/>
          <p:cNvSpPr txBox="1">
            <a:spLocks/>
          </p:cNvSpPr>
          <p:nvPr/>
        </p:nvSpPr>
        <p:spPr>
          <a:xfrm>
            <a:off x="4619927" y="3750492"/>
            <a:ext cx="2049295" cy="456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latin typeface="Comic Sans MS" panose="030F0702030302020204" pitchFamily="66" charset="0"/>
              </a:rPr>
              <a:t>3</a:t>
            </a:r>
            <a:endParaRPr lang="lt-LT" sz="6000" dirty="0">
              <a:latin typeface="Comic Sans MS" panose="030F0702030302020204" pitchFamily="66" charset="0"/>
            </a:endParaRPr>
          </a:p>
        </p:txBody>
      </p:sp>
      <p:sp>
        <p:nvSpPr>
          <p:cNvPr id="78" name="Pavadinimas 16"/>
          <p:cNvSpPr txBox="1">
            <a:spLocks/>
          </p:cNvSpPr>
          <p:nvPr/>
        </p:nvSpPr>
        <p:spPr>
          <a:xfrm>
            <a:off x="3356917" y="4216873"/>
            <a:ext cx="1983726" cy="7146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latin typeface="Comic Sans MS" panose="030F0702030302020204" pitchFamily="66" charset="0"/>
              </a:rPr>
              <a:t>5</a:t>
            </a:r>
            <a:endParaRPr lang="lt-LT" sz="6000" dirty="0">
              <a:latin typeface="Comic Sans MS" panose="030F0702030302020204" pitchFamily="66" charset="0"/>
            </a:endParaRPr>
          </a:p>
        </p:txBody>
      </p:sp>
      <p:sp>
        <p:nvSpPr>
          <p:cNvPr id="79" name="Pavadinimas 16"/>
          <p:cNvSpPr txBox="1">
            <a:spLocks/>
          </p:cNvSpPr>
          <p:nvPr/>
        </p:nvSpPr>
        <p:spPr>
          <a:xfrm>
            <a:off x="6275854" y="1458473"/>
            <a:ext cx="2049295" cy="456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latin typeface="Comic Sans MS" panose="030F0702030302020204" pitchFamily="66" charset="0"/>
              </a:rPr>
              <a:t>2</a:t>
            </a:r>
            <a:endParaRPr lang="lt-LT" sz="6000" dirty="0">
              <a:latin typeface="Comic Sans MS" panose="030F0702030302020204" pitchFamily="66" charset="0"/>
            </a:endParaRPr>
          </a:p>
        </p:txBody>
      </p:sp>
      <p:sp>
        <p:nvSpPr>
          <p:cNvPr id="80" name="Pavadinimas 16"/>
          <p:cNvSpPr txBox="1">
            <a:spLocks/>
          </p:cNvSpPr>
          <p:nvPr/>
        </p:nvSpPr>
        <p:spPr>
          <a:xfrm>
            <a:off x="5423279" y="4888118"/>
            <a:ext cx="2049295" cy="456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latin typeface="Comic Sans MS" panose="030F0702030302020204" pitchFamily="66" charset="0"/>
              </a:rPr>
              <a:t>4</a:t>
            </a:r>
            <a:endParaRPr lang="lt-LT" sz="6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0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00">
        <p14:prism isContent="1"/>
      </p:transition>
    </mc:Choice>
    <mc:Fallback xmlns="">
      <p:transition spd="slow" advTm="2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8240"/>
            <a:ext cx="1392195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92195" y="6338240"/>
            <a:ext cx="1441621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816" y="6338240"/>
            <a:ext cx="1392195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26011" y="6338240"/>
            <a:ext cx="1441621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632" y="6338240"/>
            <a:ext cx="1392195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448" y="6338240"/>
            <a:ext cx="1392195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59827" y="6338240"/>
            <a:ext cx="1441621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93643" y="6338240"/>
            <a:ext cx="1441621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20 Jenis Motif Geometris yang Ada di Dunia beserta Gambarny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67"/>
          <a:stretch/>
        </p:blipFill>
        <p:spPr bwMode="auto">
          <a:xfrm>
            <a:off x="11335264" y="6338240"/>
            <a:ext cx="856736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aveikslėlis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92" b="62611"/>
          <a:stretch/>
        </p:blipFill>
        <p:spPr>
          <a:xfrm>
            <a:off x="136140" y="945538"/>
            <a:ext cx="6351156" cy="3231029"/>
          </a:xfrm>
          <a:prstGeom prst="rect">
            <a:avLst/>
          </a:prstGeom>
        </p:spPr>
      </p:pic>
      <p:pic>
        <p:nvPicPr>
          <p:cNvPr id="15" name="Paveikslėlis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36" t="36465" r="2536" b="21233"/>
          <a:stretch/>
        </p:blipFill>
        <p:spPr>
          <a:xfrm>
            <a:off x="6322540" y="646729"/>
            <a:ext cx="5655276" cy="3605851"/>
          </a:xfrm>
          <a:prstGeom prst="rect">
            <a:avLst/>
          </a:prstGeom>
        </p:spPr>
      </p:pic>
      <p:pic>
        <p:nvPicPr>
          <p:cNvPr id="16" name="Paveikslėlis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" t="36118" b="44117"/>
          <a:stretch/>
        </p:blipFill>
        <p:spPr>
          <a:xfrm>
            <a:off x="2942231" y="4328594"/>
            <a:ext cx="6272643" cy="1705592"/>
          </a:xfrm>
          <a:prstGeom prst="rect">
            <a:avLst/>
          </a:prstGeom>
        </p:spPr>
      </p:pic>
      <p:sp>
        <p:nvSpPr>
          <p:cNvPr id="10" name="Pavadinimas 9"/>
          <p:cNvSpPr>
            <a:spLocks noGrp="1"/>
          </p:cNvSpPr>
          <p:nvPr>
            <p:ph type="title"/>
          </p:nvPr>
        </p:nvSpPr>
        <p:spPr>
          <a:xfrm>
            <a:off x="820752" y="150932"/>
            <a:ext cx="10515600" cy="428386"/>
          </a:xfrm>
        </p:spPr>
        <p:txBody>
          <a:bodyPr>
            <a:normAutofit/>
          </a:bodyPr>
          <a:lstStyle/>
          <a:p>
            <a:pPr algn="ctr"/>
            <a:r>
              <a:rPr lang="lt-LT" sz="2400" dirty="0" smtClean="0">
                <a:latin typeface="Comic Sans MS" panose="030F0702030302020204" pitchFamily="66" charset="0"/>
              </a:rPr>
              <a:t>ATLIK SUDĖTIES VEIKSMUS.</a:t>
            </a:r>
            <a:endParaRPr lang="lt-LT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48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8240"/>
            <a:ext cx="1392195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92195" y="6338240"/>
            <a:ext cx="1441621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816" y="6338240"/>
            <a:ext cx="1392195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26011" y="6338240"/>
            <a:ext cx="1441621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632" y="6338240"/>
            <a:ext cx="1392195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448" y="6338240"/>
            <a:ext cx="1392195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59827" y="6338240"/>
            <a:ext cx="1441621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93643" y="6338240"/>
            <a:ext cx="1441621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20 Jenis Motif Geometris yang Ada di Dunia beserta Gambarny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67"/>
          <a:stretch/>
        </p:blipFill>
        <p:spPr bwMode="auto">
          <a:xfrm>
            <a:off x="11335264" y="6338240"/>
            <a:ext cx="856736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Test: Ratios from Shapes, Set 10 | Quizl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17" y="659027"/>
            <a:ext cx="7880523" cy="534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Test: Ratios from Shapes, Set 10 | Quizle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28" t="1" r="-1491" b="53557"/>
          <a:stretch/>
        </p:blipFill>
        <p:spPr bwMode="auto">
          <a:xfrm>
            <a:off x="7768279" y="1931469"/>
            <a:ext cx="2734963" cy="225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Test: Ratios from Shapes, Set 10 | Quizle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28" t="1" r="-1491" b="53557"/>
          <a:stretch/>
        </p:blipFill>
        <p:spPr bwMode="auto">
          <a:xfrm flipH="1">
            <a:off x="8163696" y="4054980"/>
            <a:ext cx="2246247" cy="171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745524" y="122905"/>
            <a:ext cx="10515600" cy="508086"/>
          </a:xfrm>
        </p:spPr>
        <p:txBody>
          <a:bodyPr>
            <a:normAutofit/>
          </a:bodyPr>
          <a:lstStyle/>
          <a:p>
            <a:pPr algn="ctr"/>
            <a:r>
              <a:rPr lang="en-US" sz="1600" dirty="0" smtClean="0">
                <a:latin typeface="Comic Sans MS" panose="030F0702030302020204" pitchFamily="66" charset="0"/>
              </a:rPr>
              <a:t>SURASK IR APIBRAUK VISUS TRIKAMPIUS. SUSKAI</a:t>
            </a:r>
            <a:r>
              <a:rPr lang="lt-LT" sz="1600" dirty="0" smtClean="0">
                <a:latin typeface="Comic Sans MS" panose="030F0702030302020204" pitchFamily="66" charset="0"/>
              </a:rPr>
              <a:t>ČIUOK IR PASAKYK, KIEK JŲ YRA?</a:t>
            </a:r>
            <a:endParaRPr lang="lt-LT" sz="1600" dirty="0">
              <a:latin typeface="Comic Sans MS" panose="030F0702030302020204" pitchFamily="66" charset="0"/>
            </a:endParaRPr>
          </a:p>
        </p:txBody>
      </p:sp>
      <p:pic>
        <p:nvPicPr>
          <p:cNvPr id="16" name="Picture 2" descr="Test: Ratios from Shapes, Set 10 | Quizle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28" t="1" r="-1491" b="53557"/>
          <a:stretch/>
        </p:blipFill>
        <p:spPr bwMode="auto">
          <a:xfrm flipH="1">
            <a:off x="7434648" y="272376"/>
            <a:ext cx="2887362" cy="225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10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8240"/>
            <a:ext cx="1392195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92195" y="6338240"/>
            <a:ext cx="1441621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816" y="6338240"/>
            <a:ext cx="1392195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26011" y="6338240"/>
            <a:ext cx="1441621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632" y="6338240"/>
            <a:ext cx="1392195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448" y="6338240"/>
            <a:ext cx="1392195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59827" y="6338240"/>
            <a:ext cx="1441621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93643" y="6338240"/>
            <a:ext cx="1441621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20 Jenis Motif Geometris yang Ada di Dunia beserta Gambarny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67"/>
          <a:stretch/>
        </p:blipFill>
        <p:spPr bwMode="auto">
          <a:xfrm>
            <a:off x="11335264" y="6338240"/>
            <a:ext cx="856736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Kiddie Shapes Stock Illustrations – 6 Kiddie Shapes Stock 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2" t="2176" r="5605" b="13913"/>
          <a:stretch/>
        </p:blipFill>
        <p:spPr bwMode="auto">
          <a:xfrm>
            <a:off x="465438" y="750090"/>
            <a:ext cx="6779740" cy="54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iddie shapes set 2 stock illustration. Illustration of element ..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7" t="47015" r="19873" b="8310"/>
          <a:stretch/>
        </p:blipFill>
        <p:spPr bwMode="auto">
          <a:xfrm>
            <a:off x="7274009" y="1026126"/>
            <a:ext cx="3583459" cy="291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Kiddie shapes set 2 stock illustration. Illustration of element ..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" t="5985" r="48771" b="52984"/>
          <a:stretch/>
        </p:blipFill>
        <p:spPr bwMode="auto">
          <a:xfrm>
            <a:off x="7455244" y="3937686"/>
            <a:ext cx="2998572" cy="216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87627" y="207314"/>
            <a:ext cx="10515600" cy="424551"/>
          </a:xfrm>
        </p:spPr>
        <p:txBody>
          <a:bodyPr>
            <a:normAutofit fontScale="90000"/>
          </a:bodyPr>
          <a:lstStyle/>
          <a:p>
            <a:pPr algn="ctr"/>
            <a:r>
              <a:rPr lang="lt-LT" sz="1800" dirty="0" smtClean="0">
                <a:latin typeface="Comic Sans MS" panose="030F0702030302020204" pitchFamily="66" charset="0"/>
              </a:rPr>
              <a:t>SUSKAIČIUOK IR PASAKYK, KIEK VAIKŲ SUDARO KIEKVIENĄ FIGŪRĄ. ĮVARDINK FIGŪRAS.</a:t>
            </a:r>
            <a:endParaRPr lang="lt-LT" sz="1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66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8240"/>
            <a:ext cx="1392195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92195" y="6338240"/>
            <a:ext cx="1441621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816" y="6338240"/>
            <a:ext cx="1392195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26011" y="6338240"/>
            <a:ext cx="1441621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632" y="6338240"/>
            <a:ext cx="1392195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448" y="6338240"/>
            <a:ext cx="1392195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59827" y="6338240"/>
            <a:ext cx="1441621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93643" y="6338240"/>
            <a:ext cx="1441621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20 Jenis Motif Geometris yang Ada di Dunia beserta Gambarny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67"/>
          <a:stretch/>
        </p:blipFill>
        <p:spPr bwMode="auto">
          <a:xfrm>
            <a:off x="11335264" y="6338240"/>
            <a:ext cx="856736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aveikslėlis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7" b="6787"/>
          <a:stretch/>
        </p:blipFill>
        <p:spPr>
          <a:xfrm>
            <a:off x="597230" y="718111"/>
            <a:ext cx="5496391" cy="5363312"/>
          </a:xfrm>
          <a:prstGeom prst="rect">
            <a:avLst/>
          </a:prstGeom>
        </p:spPr>
      </p:pic>
      <p:pic>
        <p:nvPicPr>
          <p:cNvPr id="12" name="Paveikslėlis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7" t="30990" r="57849" b="49910"/>
          <a:stretch/>
        </p:blipFill>
        <p:spPr>
          <a:xfrm>
            <a:off x="6028566" y="4625809"/>
            <a:ext cx="1499286" cy="1309817"/>
          </a:xfrm>
          <a:prstGeom prst="rect">
            <a:avLst/>
          </a:prstGeom>
        </p:spPr>
      </p:pic>
      <p:pic>
        <p:nvPicPr>
          <p:cNvPr id="13" name="Paveikslėlis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7" t="50330" r="41279" b="27567"/>
          <a:stretch/>
        </p:blipFill>
        <p:spPr>
          <a:xfrm>
            <a:off x="9129335" y="3334919"/>
            <a:ext cx="1375719" cy="1515762"/>
          </a:xfrm>
          <a:prstGeom prst="rect">
            <a:avLst/>
          </a:prstGeom>
        </p:spPr>
      </p:pic>
      <p:pic>
        <p:nvPicPr>
          <p:cNvPr id="14" name="Paveikslėlis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43" t="74703" r="3828" b="6066"/>
          <a:stretch/>
        </p:blipFill>
        <p:spPr>
          <a:xfrm>
            <a:off x="9499738" y="1901689"/>
            <a:ext cx="1996580" cy="1318810"/>
          </a:xfrm>
          <a:prstGeom prst="rect">
            <a:avLst/>
          </a:prstGeom>
        </p:spPr>
      </p:pic>
      <p:sp>
        <p:nvSpPr>
          <p:cNvPr id="10" name="Lygiašonis trikampis 9"/>
          <p:cNvSpPr/>
          <p:nvPr/>
        </p:nvSpPr>
        <p:spPr>
          <a:xfrm rot="2597354">
            <a:off x="10050873" y="2124375"/>
            <a:ext cx="659027" cy="659027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5" name="Stačiakampis 14"/>
          <p:cNvSpPr/>
          <p:nvPr/>
        </p:nvSpPr>
        <p:spPr>
          <a:xfrm rot="18412572">
            <a:off x="6457395" y="4724695"/>
            <a:ext cx="469556" cy="84025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6" name="5-kampė žvaigždė 15"/>
          <p:cNvSpPr/>
          <p:nvPr/>
        </p:nvSpPr>
        <p:spPr>
          <a:xfrm>
            <a:off x="9368065" y="3788637"/>
            <a:ext cx="708454" cy="659405"/>
          </a:xfrm>
          <a:prstGeom prst="star5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19" name="Paveikslėlis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52" t="33845" r="32363" b="49447"/>
          <a:stretch/>
        </p:blipFill>
        <p:spPr>
          <a:xfrm rot="8987816">
            <a:off x="10025447" y="623744"/>
            <a:ext cx="1178011" cy="1145814"/>
          </a:xfrm>
          <a:prstGeom prst="rect">
            <a:avLst/>
          </a:prstGeom>
        </p:spPr>
      </p:pic>
      <p:sp>
        <p:nvSpPr>
          <p:cNvPr id="20" name="Stačiakampis 19"/>
          <p:cNvSpPr/>
          <p:nvPr/>
        </p:nvSpPr>
        <p:spPr>
          <a:xfrm rot="19809748">
            <a:off x="10326064" y="800308"/>
            <a:ext cx="343929" cy="5772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21" name="Paveikslėlis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2" t="10541" r="73933" b="72751"/>
          <a:stretch/>
        </p:blipFill>
        <p:spPr>
          <a:xfrm>
            <a:off x="6349841" y="773621"/>
            <a:ext cx="1178011" cy="1145814"/>
          </a:xfrm>
          <a:prstGeom prst="rect">
            <a:avLst/>
          </a:prstGeom>
        </p:spPr>
      </p:pic>
      <p:sp>
        <p:nvSpPr>
          <p:cNvPr id="23" name="5-kampė žvaigždė 22"/>
          <p:cNvSpPr/>
          <p:nvPr/>
        </p:nvSpPr>
        <p:spPr>
          <a:xfrm>
            <a:off x="6548843" y="911804"/>
            <a:ext cx="708454" cy="659405"/>
          </a:xfrm>
          <a:prstGeom prst="star5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24" name="Paveikslėlis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19" t="8980" r="12596" b="74312"/>
          <a:stretch/>
        </p:blipFill>
        <p:spPr>
          <a:xfrm>
            <a:off x="8056604" y="5034605"/>
            <a:ext cx="1178011" cy="1145814"/>
          </a:xfrm>
          <a:prstGeom prst="rect">
            <a:avLst/>
          </a:prstGeom>
        </p:spPr>
      </p:pic>
      <p:sp>
        <p:nvSpPr>
          <p:cNvPr id="25" name="Lygiašonis trikampis 24"/>
          <p:cNvSpPr/>
          <p:nvPr/>
        </p:nvSpPr>
        <p:spPr>
          <a:xfrm rot="18469616">
            <a:off x="8312959" y="5193857"/>
            <a:ext cx="555834" cy="614382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26" name="Paveikslėlis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5" t="8768" r="36892" b="69599"/>
          <a:stretch/>
        </p:blipFill>
        <p:spPr>
          <a:xfrm>
            <a:off x="7638118" y="837024"/>
            <a:ext cx="2084174" cy="1483565"/>
          </a:xfrm>
          <a:prstGeom prst="rect">
            <a:avLst/>
          </a:prstGeom>
        </p:spPr>
      </p:pic>
      <p:sp>
        <p:nvSpPr>
          <p:cNvPr id="17" name="Ovalas 16"/>
          <p:cNvSpPr/>
          <p:nvPr/>
        </p:nvSpPr>
        <p:spPr>
          <a:xfrm>
            <a:off x="8634659" y="1307796"/>
            <a:ext cx="708700" cy="68029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28" name="Paveikslėlis 2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40" t="50932" r="5787" b="25248"/>
          <a:stretch/>
        </p:blipFill>
        <p:spPr>
          <a:xfrm>
            <a:off x="6591099" y="2680733"/>
            <a:ext cx="2084174" cy="1633585"/>
          </a:xfrm>
          <a:prstGeom prst="rect">
            <a:avLst/>
          </a:prstGeom>
        </p:spPr>
      </p:pic>
      <p:sp>
        <p:nvSpPr>
          <p:cNvPr id="29" name="Ovalas 28"/>
          <p:cNvSpPr/>
          <p:nvPr/>
        </p:nvSpPr>
        <p:spPr>
          <a:xfrm>
            <a:off x="7712759" y="3184417"/>
            <a:ext cx="465036" cy="43070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30" name="Paveikslėlis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40" t="50932" r="27698" b="39804"/>
          <a:stretch/>
        </p:blipFill>
        <p:spPr>
          <a:xfrm>
            <a:off x="9722292" y="5393911"/>
            <a:ext cx="842375" cy="635295"/>
          </a:xfrm>
          <a:prstGeom prst="rect">
            <a:avLst/>
          </a:prstGeom>
        </p:spPr>
      </p:pic>
      <p:pic>
        <p:nvPicPr>
          <p:cNvPr id="31" name="Paveikslėlis 3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40" t="50932" r="27698" b="39804"/>
          <a:stretch/>
        </p:blipFill>
        <p:spPr>
          <a:xfrm>
            <a:off x="205953" y="2045438"/>
            <a:ext cx="842375" cy="635295"/>
          </a:xfrm>
          <a:prstGeom prst="rect">
            <a:avLst/>
          </a:prstGeom>
        </p:spPr>
      </p:pic>
      <p:pic>
        <p:nvPicPr>
          <p:cNvPr id="32" name="Paveikslėlis 3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40" t="50932" r="27698" b="39804"/>
          <a:stretch/>
        </p:blipFill>
        <p:spPr>
          <a:xfrm>
            <a:off x="10959116" y="3735274"/>
            <a:ext cx="842375" cy="635295"/>
          </a:xfrm>
          <a:prstGeom prst="rect">
            <a:avLst/>
          </a:prstGeom>
        </p:spPr>
      </p:pic>
      <p:pic>
        <p:nvPicPr>
          <p:cNvPr id="33" name="Paveikslėlis 3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40" t="50932" r="27698" b="39804"/>
          <a:stretch/>
        </p:blipFill>
        <p:spPr>
          <a:xfrm>
            <a:off x="8469380" y="2490635"/>
            <a:ext cx="842375" cy="635295"/>
          </a:xfrm>
          <a:prstGeom prst="rect">
            <a:avLst/>
          </a:prstGeom>
        </p:spPr>
      </p:pic>
      <p:sp>
        <p:nvSpPr>
          <p:cNvPr id="27" name="Pavadinimas 26"/>
          <p:cNvSpPr>
            <a:spLocks noGrp="1"/>
          </p:cNvSpPr>
          <p:nvPr>
            <p:ph type="title"/>
          </p:nvPr>
        </p:nvSpPr>
        <p:spPr>
          <a:xfrm>
            <a:off x="2940379" y="23762"/>
            <a:ext cx="5116225" cy="591791"/>
          </a:xfrm>
        </p:spPr>
        <p:txBody>
          <a:bodyPr>
            <a:normAutofit/>
          </a:bodyPr>
          <a:lstStyle/>
          <a:p>
            <a:pPr algn="ctr"/>
            <a:r>
              <a:rPr lang="lt-LT" sz="1400" dirty="0" smtClean="0">
                <a:latin typeface="Comic Sans MS" panose="030F0702030302020204" pitchFamily="66" charset="0"/>
              </a:rPr>
              <a:t>NUVESK BORUŽES PRIE TINKAMO LAPO.</a:t>
            </a:r>
            <a:endParaRPr lang="lt-LT" sz="1400" dirty="0">
              <a:latin typeface="Comic Sans MS" panose="030F0702030302020204" pitchFamily="66" charset="0"/>
            </a:endParaRPr>
          </a:p>
        </p:txBody>
      </p:sp>
      <p:pic>
        <p:nvPicPr>
          <p:cNvPr id="35" name="Paveikslėlis 3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64" t="66468" r="25774" b="24268"/>
          <a:stretch/>
        </p:blipFill>
        <p:spPr>
          <a:xfrm>
            <a:off x="6976869" y="1913278"/>
            <a:ext cx="842375" cy="635295"/>
          </a:xfrm>
          <a:prstGeom prst="rect">
            <a:avLst/>
          </a:prstGeom>
        </p:spPr>
      </p:pic>
      <p:pic>
        <p:nvPicPr>
          <p:cNvPr id="36" name="Paveikslėlis 3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64" t="66468" r="25774" b="24268"/>
          <a:stretch/>
        </p:blipFill>
        <p:spPr>
          <a:xfrm>
            <a:off x="274909" y="4092800"/>
            <a:ext cx="842375" cy="635295"/>
          </a:xfrm>
          <a:prstGeom prst="rect">
            <a:avLst/>
          </a:prstGeom>
        </p:spPr>
      </p:pic>
      <p:pic>
        <p:nvPicPr>
          <p:cNvPr id="37" name="Paveikslėlis 3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64" t="66468" r="25774" b="24268"/>
          <a:stretch/>
        </p:blipFill>
        <p:spPr>
          <a:xfrm>
            <a:off x="10914076" y="4758616"/>
            <a:ext cx="842375" cy="63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59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uapvalintas stačiakampis 40"/>
          <p:cNvSpPr/>
          <p:nvPr/>
        </p:nvSpPr>
        <p:spPr>
          <a:xfrm>
            <a:off x="6637849" y="3482084"/>
            <a:ext cx="3006814" cy="27308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0" name="Suapvalintas stačiakampis 39"/>
          <p:cNvSpPr/>
          <p:nvPr/>
        </p:nvSpPr>
        <p:spPr>
          <a:xfrm>
            <a:off x="3072823" y="3587186"/>
            <a:ext cx="3006814" cy="27308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2050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8240"/>
            <a:ext cx="1392195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92195" y="6338240"/>
            <a:ext cx="1441621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816" y="6338240"/>
            <a:ext cx="1392195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26011" y="6338240"/>
            <a:ext cx="1441621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632" y="6338240"/>
            <a:ext cx="1392195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448" y="6338240"/>
            <a:ext cx="1392195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59827" y="6338240"/>
            <a:ext cx="1441621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93643" y="6338240"/>
            <a:ext cx="1441621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20 Jenis Motif Geometris yang Ada di Dunia beserta Gambarny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67"/>
          <a:stretch/>
        </p:blipFill>
        <p:spPr bwMode="auto">
          <a:xfrm>
            <a:off x="11335264" y="6338240"/>
            <a:ext cx="856736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apvalintas stačiakampis 9"/>
          <p:cNvSpPr/>
          <p:nvPr/>
        </p:nvSpPr>
        <p:spPr>
          <a:xfrm>
            <a:off x="632011" y="828728"/>
            <a:ext cx="3220769" cy="273825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3" name="Suapvalintas stačiakampis 12"/>
          <p:cNvSpPr/>
          <p:nvPr/>
        </p:nvSpPr>
        <p:spPr>
          <a:xfrm>
            <a:off x="4586543" y="841649"/>
            <a:ext cx="3107598" cy="25339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4" name="Suapvalintas stačiakampis 13"/>
          <p:cNvSpPr/>
          <p:nvPr/>
        </p:nvSpPr>
        <p:spPr>
          <a:xfrm>
            <a:off x="755870" y="2623089"/>
            <a:ext cx="784917" cy="7726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7" name="Suapvalintas stačiakampis 16"/>
          <p:cNvSpPr/>
          <p:nvPr/>
        </p:nvSpPr>
        <p:spPr>
          <a:xfrm>
            <a:off x="1719029" y="2632629"/>
            <a:ext cx="907780" cy="7397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8" name="Suapvalintas stačiakampis 17"/>
          <p:cNvSpPr/>
          <p:nvPr/>
        </p:nvSpPr>
        <p:spPr>
          <a:xfrm>
            <a:off x="2685978" y="2638063"/>
            <a:ext cx="904370" cy="74489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19" name="Picture 14" descr="Презентація &quot; Веселі геометричні фігури&quot; НУШ | Геометрические ...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6" r="14496"/>
          <a:stretch/>
        </p:blipFill>
        <p:spPr bwMode="auto">
          <a:xfrm>
            <a:off x="1516353" y="841649"/>
            <a:ext cx="1502659" cy="161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 descr="Презентація &quot; Веселі геометричні фігури&quot; НУШ | Геометрические ...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6" r="14496"/>
          <a:stretch/>
        </p:blipFill>
        <p:spPr bwMode="auto">
          <a:xfrm>
            <a:off x="1853479" y="2667832"/>
            <a:ext cx="626341" cy="67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Веселые геометрические фигуры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" t="1336" r="-1" b="6998"/>
          <a:stretch/>
        </p:blipFill>
        <p:spPr bwMode="auto">
          <a:xfrm>
            <a:off x="5241244" y="938952"/>
            <a:ext cx="1550645" cy="143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Suapvalintas stačiakampis 23"/>
          <p:cNvSpPr/>
          <p:nvPr/>
        </p:nvSpPr>
        <p:spPr>
          <a:xfrm>
            <a:off x="4755032" y="2498702"/>
            <a:ext cx="828253" cy="71512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5" name="Suapvalintas stačiakampis 24"/>
          <p:cNvSpPr/>
          <p:nvPr/>
        </p:nvSpPr>
        <p:spPr>
          <a:xfrm>
            <a:off x="5716285" y="2525522"/>
            <a:ext cx="817971" cy="6960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6" name="Suapvalintas stačiakampis 25"/>
          <p:cNvSpPr/>
          <p:nvPr/>
        </p:nvSpPr>
        <p:spPr>
          <a:xfrm>
            <a:off x="6634593" y="2496876"/>
            <a:ext cx="858427" cy="7292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27" name="Picture 8" descr="Веселые геометрические фигуры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" t="1336" r="-1" b="6998"/>
          <a:stretch/>
        </p:blipFill>
        <p:spPr bwMode="auto">
          <a:xfrm>
            <a:off x="4930058" y="2586726"/>
            <a:ext cx="594830" cy="54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Kawaii Geometric Shapes Funny Characters Kids Stock Vector ...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" t="10601" r="77694" b="56040"/>
          <a:stretch/>
        </p:blipFill>
        <p:spPr bwMode="auto">
          <a:xfrm>
            <a:off x="5767252" y="2556629"/>
            <a:ext cx="716035" cy="63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Kawaii Geometric Shapes Funny Characters Kids Stock Vector ...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01" t="11527" r="38275" b="55423"/>
          <a:stretch/>
        </p:blipFill>
        <p:spPr bwMode="auto">
          <a:xfrm>
            <a:off x="2794447" y="2658657"/>
            <a:ext cx="682391" cy="70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Pavadinimas 15"/>
          <p:cNvSpPr>
            <a:spLocks noGrp="1"/>
          </p:cNvSpPr>
          <p:nvPr>
            <p:ph type="title"/>
          </p:nvPr>
        </p:nvSpPr>
        <p:spPr>
          <a:xfrm>
            <a:off x="932931" y="163781"/>
            <a:ext cx="10515600" cy="460720"/>
          </a:xfrm>
        </p:spPr>
        <p:txBody>
          <a:bodyPr>
            <a:normAutofit/>
          </a:bodyPr>
          <a:lstStyle/>
          <a:p>
            <a:pPr algn="ctr"/>
            <a:r>
              <a:rPr lang="lt-LT" sz="2400" dirty="0" smtClean="0">
                <a:latin typeface="Comic Sans MS" panose="030F0702030302020204" pitchFamily="66" charset="0"/>
              </a:rPr>
              <a:t>SURASK VIENODAS GEOMETRINES FIGŪRAS</a:t>
            </a:r>
            <a:endParaRPr lang="lt-LT" sz="2400" dirty="0">
              <a:latin typeface="Comic Sans MS" panose="030F0702030302020204" pitchFamily="66" charset="0"/>
            </a:endParaRPr>
          </a:p>
        </p:txBody>
      </p:sp>
      <p:pic>
        <p:nvPicPr>
          <p:cNvPr id="32" name="Picture 2" descr="learning collection of funny, smiling , basic geometric cartoon ...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8" t="6808" r="27677" b="54455"/>
          <a:stretch/>
        </p:blipFill>
        <p:spPr bwMode="auto">
          <a:xfrm>
            <a:off x="6816587" y="2537522"/>
            <a:ext cx="562180" cy="67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learning collection of funny, smiling , basic geometric cartoon ...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38" t="55129" r="13434" b="6756"/>
          <a:stretch/>
        </p:blipFill>
        <p:spPr bwMode="auto">
          <a:xfrm>
            <a:off x="855329" y="2667833"/>
            <a:ext cx="534959" cy="66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Suapvalintas stačiakampis 36"/>
          <p:cNvSpPr/>
          <p:nvPr/>
        </p:nvSpPr>
        <p:spPr>
          <a:xfrm>
            <a:off x="4104757" y="5436630"/>
            <a:ext cx="799661" cy="75203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8" name="Suapvalintas stačiakampis 37"/>
          <p:cNvSpPr/>
          <p:nvPr/>
        </p:nvSpPr>
        <p:spPr>
          <a:xfrm>
            <a:off x="3229340" y="5430039"/>
            <a:ext cx="799810" cy="7528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9" name="Suapvalintas stačiakampis 38"/>
          <p:cNvSpPr/>
          <p:nvPr/>
        </p:nvSpPr>
        <p:spPr>
          <a:xfrm>
            <a:off x="5096942" y="5435783"/>
            <a:ext cx="787293" cy="71518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42" name="Picture 4" descr="Geometric Shapes Funny Monsters Cartoon Vector Stock Vector ...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77" t="34291" r="2929" b="40828"/>
          <a:stretch/>
        </p:blipFill>
        <p:spPr bwMode="auto">
          <a:xfrm>
            <a:off x="3262499" y="5544026"/>
            <a:ext cx="699160" cy="53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Kawaii Geometric Shapes Funny Characters Kids Stock Vector ...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54" t="1334" r="522" b="54805"/>
          <a:stretch/>
        </p:blipFill>
        <p:spPr bwMode="auto">
          <a:xfrm>
            <a:off x="5193094" y="5501696"/>
            <a:ext cx="493082" cy="57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8" descr="https://i.mycdn.me/i?r=AyH4iRPQ2q0otWIFepML2LxRwaNFpk_mScKaDyY1HAlnlA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" t="2644"/>
          <a:stretch/>
        </p:blipFill>
        <p:spPr bwMode="auto">
          <a:xfrm>
            <a:off x="7404403" y="3780858"/>
            <a:ext cx="1682048" cy="121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Suapvalintas stačiakampis 45"/>
          <p:cNvSpPr/>
          <p:nvPr/>
        </p:nvSpPr>
        <p:spPr>
          <a:xfrm>
            <a:off x="6843759" y="5381266"/>
            <a:ext cx="787293" cy="71518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7" name="Suapvalintas stačiakampis 46"/>
          <p:cNvSpPr/>
          <p:nvPr/>
        </p:nvSpPr>
        <p:spPr>
          <a:xfrm>
            <a:off x="7800829" y="5381266"/>
            <a:ext cx="787293" cy="71518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8" name="Suapvalintas stačiakampis 47"/>
          <p:cNvSpPr/>
          <p:nvPr/>
        </p:nvSpPr>
        <p:spPr>
          <a:xfrm>
            <a:off x="8692804" y="5375880"/>
            <a:ext cx="787293" cy="71518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33" name="Picture 2" descr="learning collection of funny, smiling , basic geometric cartoon ...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" t="5346" r="75071" b="55917"/>
          <a:stretch/>
        </p:blipFill>
        <p:spPr bwMode="auto">
          <a:xfrm>
            <a:off x="6994974" y="5459138"/>
            <a:ext cx="458946" cy="54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8" descr="https://i.mycdn.me/i?r=AyH4iRPQ2q0otWIFepML2LxRwaNFpk_mScKaDyY1HAlnlA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" t="2644"/>
          <a:stretch/>
        </p:blipFill>
        <p:spPr bwMode="auto">
          <a:xfrm>
            <a:off x="8747816" y="5467311"/>
            <a:ext cx="679336" cy="48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0" descr="Презентація &quot; Веселі геометричні фігури&quot; НУШ | Математика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6" r="16496"/>
          <a:stretch/>
        </p:blipFill>
        <p:spPr bwMode="auto">
          <a:xfrm>
            <a:off x="3961659" y="3638918"/>
            <a:ext cx="1184710" cy="17065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" name="Picture 10" descr="Презентація &quot; Веселі геометричні фігури&quot; НУШ | Математика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6" r="16496"/>
          <a:stretch/>
        </p:blipFill>
        <p:spPr bwMode="auto">
          <a:xfrm>
            <a:off x="4313683" y="5550392"/>
            <a:ext cx="316375" cy="4557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2" name="Picture 16" descr="Презентація &quot; Веселі геометричні фігури&quot; НУШ | Математические ...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142" y="5539323"/>
            <a:ext cx="616017" cy="46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45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8240"/>
            <a:ext cx="1392195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92195" y="6338240"/>
            <a:ext cx="1441621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816" y="6338240"/>
            <a:ext cx="1392195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26011" y="6338240"/>
            <a:ext cx="1441621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632" y="6338240"/>
            <a:ext cx="1392195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448" y="6338240"/>
            <a:ext cx="1392195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59827" y="6338240"/>
            <a:ext cx="1441621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20 Jenis Motif Geometris yang Ada di Dunia beserta Gambarny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93643" y="6338240"/>
            <a:ext cx="1441621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20 Jenis Motif Geometris yang Ada di Dunia beserta Gambarny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67"/>
          <a:stretch/>
        </p:blipFill>
        <p:spPr bwMode="auto">
          <a:xfrm>
            <a:off x="11335264" y="6338240"/>
            <a:ext cx="856736" cy="5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aveikslėlis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19"/>
          <a:stretch/>
        </p:blipFill>
        <p:spPr>
          <a:xfrm>
            <a:off x="151707" y="129901"/>
            <a:ext cx="6345848" cy="5992368"/>
          </a:xfrm>
          <a:prstGeom prst="rect">
            <a:avLst/>
          </a:prstGeom>
        </p:spPr>
      </p:pic>
      <p:pic>
        <p:nvPicPr>
          <p:cNvPr id="15" name="Paveikslėlis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36" r="1235" b="9084"/>
          <a:stretch/>
        </p:blipFill>
        <p:spPr>
          <a:xfrm>
            <a:off x="6497555" y="4699722"/>
            <a:ext cx="5583497" cy="1363325"/>
          </a:xfrm>
          <a:prstGeom prst="rect">
            <a:avLst/>
          </a:prstGeom>
        </p:spPr>
      </p:pic>
      <p:sp>
        <p:nvSpPr>
          <p:cNvPr id="16" name="Pavadinimas 2"/>
          <p:cNvSpPr txBox="1">
            <a:spLocks/>
          </p:cNvSpPr>
          <p:nvPr/>
        </p:nvSpPr>
        <p:spPr>
          <a:xfrm>
            <a:off x="6881942" y="242980"/>
            <a:ext cx="5137652" cy="101652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1800" smtClean="0">
                <a:latin typeface="Comic Sans MS" panose="030F0702030302020204" pitchFamily="66" charset="0"/>
              </a:rPr>
              <a:t>SUSKAIČIUOK IR ĮRAŠYK ARBA PASAKYK SKAIČIŲ, KIEK YRA TAM TIKRŲ GEOMETRINIŲ FORMŲ.</a:t>
            </a:r>
            <a:endParaRPr lang="lt-LT" sz="1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39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</TotalTime>
  <Words>191</Words>
  <Application>Microsoft Office PowerPoint</Application>
  <PresentationFormat>Pasirinktinai</PresentationFormat>
  <Paragraphs>60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18</vt:i4>
      </vt:variant>
    </vt:vector>
  </HeadingPairs>
  <TitlesOfParts>
    <vt:vector size="19" baseType="lpstr">
      <vt:lpstr>„Office“ tema</vt:lpstr>
      <vt:lpstr>GEOMETRINIŲ FIGŪRŲ ŠALIS</vt:lpstr>
      <vt:lpstr>PowerPoint pristatymas</vt:lpstr>
      <vt:lpstr>8</vt:lpstr>
      <vt:lpstr>ATLIK SUDĖTIES VEIKSMUS.</vt:lpstr>
      <vt:lpstr>SURASK IR APIBRAUK VISUS TRIKAMPIUS. SUSKAIČIUOK IR PASAKYK, KIEK JŲ YRA?</vt:lpstr>
      <vt:lpstr>SUSKAIČIUOK IR PASAKYK, KIEK VAIKŲ SUDARO KIEKVIENĄ FIGŪRĄ. ĮVARDINK FIGŪRAS.</vt:lpstr>
      <vt:lpstr>NUVESK BORUŽES PRIE TINKAMO LAPO.</vt:lpstr>
      <vt:lpstr>SURASK VIENODAS GEOMETRINES FIGŪRAS</vt:lpstr>
      <vt:lpstr>PowerPoint pristatymas</vt:lpstr>
      <vt:lpstr>SUJUNK PANAŠIUS PIEŠINIUS. PASAKYK ŠIŲ ŽODŽIŲ PIRMUOSIUS GARSUS.</vt:lpstr>
      <vt:lpstr>SUSKIRSTYK FIGŪRAS Į ATITINKAMUS LANGELIUS.</vt:lpstr>
      <vt:lpstr>IŠKIRPK APSKRITIMUS SU SKAIČIAIS IR ĮKLIJUOK Į ATITINKAMĄ SKRITULĮ.</vt:lpstr>
      <vt:lpstr>IŠKIRPK IR ĮKLIJUOK FIGŪRAS Į ATITINKAMAS VIETAS.</vt:lpstr>
      <vt:lpstr>PowerPoint pristatymas</vt:lpstr>
      <vt:lpstr>PowerPoint pristatymas</vt:lpstr>
      <vt:lpstr>NUSPALVINK  FIGŪRAS PAGAL PATEIKTĄ PAVYZDĮ. </vt:lpstr>
      <vt:lpstr>PowerPoint pristatymas</vt:lpstr>
      <vt:lpstr>PowerPoint pristatymas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Windows User</dc:creator>
  <cp:lastModifiedBy>Naudotojas</cp:lastModifiedBy>
  <cp:revision>27</cp:revision>
  <dcterms:created xsi:type="dcterms:W3CDTF">2020-05-06T09:30:25Z</dcterms:created>
  <dcterms:modified xsi:type="dcterms:W3CDTF">2020-05-07T08:37:25Z</dcterms:modified>
</cp:coreProperties>
</file>