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E541C84-C07C-4980-8C0E-D3B8F1757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0244409E-92AF-492E-BF5F-544FE8E9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E92A4C8C-AEA4-4820-8C3C-BDA43138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BFCE48EC-1965-4BB7-BA4C-1CC6A567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ABC662F1-9908-4C3C-87DF-2B02EC5D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F80BFCC-7841-4B0C-B5BF-C96EC0D4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699C27EA-93D4-4C27-9EF8-7EE5FD00D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A398DBCC-70BD-4541-92E1-172EC46B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4169866-E59E-4368-8628-450A556E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6897F5FF-F42C-4672-B9C1-C69655FE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xmlns="" id="{31946A04-2011-4F56-84F3-D1BA82B42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B2906B36-4BE8-4EAB-9276-6E28FE182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34DFDCB6-2992-4A99-9B7E-76D6F810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72FAF4E4-21BF-48DA-A910-009160D7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FFB46FA7-EAC9-4712-B404-05B76DFF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BDBB991-1BD4-4885-BE61-67BDED7E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596DD9B0-AFE7-41FB-BE9B-2A824D30A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1D2376F0-92E1-49DE-8046-3CB7A4CF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DBE2883D-75DA-42B2-A9E4-D286A80C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D8CC7BA1-1D96-4BDE-B4E8-2C19CC37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465BA77-B267-40FB-98BC-4814C8F7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94CFAAA9-A719-40DB-919E-BB1A00257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9BC357D2-E6BC-410F-B360-F1465932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159C5339-E5DE-4229-B611-511CAE99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82278D1D-6B46-419C-9282-CA7377A8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524B099-C445-4775-904B-E72458F6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2CFE231D-01AC-425C-9A2B-88B185E7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B41689DE-78DF-4F7A-9A2F-77A8F561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B1F9C70F-5053-46C4-AB2F-A6E7953D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82FE01ED-30C9-4284-9DB4-BF590DA7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C812C615-11AE-4D2C-8479-BEF4480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4EEE540-3F87-4AA1-A1F9-99A195E7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ABC98102-D510-4AA0-9964-5E16A595D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5C25F67C-FFFE-4A5C-87CB-FB50A4CEF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24797819-5E2A-46D4-98AD-3D27CD602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8897A774-25AE-4DDC-9FCB-181C38186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73E0FEC3-FCF1-4FCB-84ED-B43B5F64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F52219B9-1EF2-40FE-8C4C-9AC51541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CC192DA0-2C10-48E0-9281-50A2C2F8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D252514-A893-4DAB-B61D-3937FC73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C4029E69-DFF7-4290-BCA4-6D4356CA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63C67ED7-6DF2-4A5F-8E65-AD875553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477F28A3-158D-487A-9213-A27711C6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D4F2FF6A-420C-4A83-9E4E-DC914FEE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3B74CD3-53D1-47E8-A90A-CE7E4F34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443ED935-07C6-43DA-BB20-6F3127D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94EE9EA-48B3-429B-81F3-2B198A08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0A7B6C0-A875-496F-A5A8-FEEFC27D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484A9699-FCA6-41B8-BAA3-6511AF812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FE4284D2-DADA-4483-8213-3A97EE56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41682BEE-3446-4C6F-94A5-F75B3FDC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6D6A3D17-CD9A-41DF-9BFD-35E045A5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ACF0261-335D-45A4-AD40-389509C3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4293B744-D7B0-4034-9AD1-AB2F06A03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40DC32E8-099B-4CF3-9DD1-617CDB041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0A8ADEB7-2B9A-4CBF-B055-F711DA3D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F2044A6C-1E1E-45F1-B50A-61868233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78CA3EDD-466D-46B8-BB84-A9605052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C351DED1-C95D-47B3-BEA2-BB27FDFA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2C176FF4-1302-4859-8CB4-6F268385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026156CD-E869-416D-BBCE-C591B4257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8A01-33E5-4F72-9B6B-160381FB9F2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54DA01E4-89C8-4BEA-842F-18EEEDDC6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C30A2C91-2F70-46B2-9843-7BCA8682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1400-F4D0-46AB-B5DE-2C78E257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2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gif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D5D19C1F-19C4-4EFE-AB46-D973710D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ABDF54F-3E29-4455-B4A8-B20F99783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9753600" cy="2387600"/>
          </a:xfrm>
        </p:spPr>
        <p:txBody>
          <a:bodyPr>
            <a:normAutofit/>
          </a:bodyPr>
          <a:lstStyle/>
          <a:p>
            <a:r>
              <a:rPr lang="lt-LT" sz="5400" dirty="0">
                <a:latin typeface="Comic Sans MS" panose="030F0702030302020204" pitchFamily="66" charset="0"/>
              </a:rPr>
              <a:t>AŠ SAUGUS, KAI </a:t>
            </a:r>
            <a:r>
              <a:rPr lang="lt-LT" sz="5400" dirty="0" smtClean="0">
                <a:latin typeface="Comic Sans MS" panose="030F0702030302020204" pitchFamily="66" charset="0"/>
              </a:rPr>
              <a:t>ŽINAU...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6BDA7A58-D6A4-44C9-9859-0E10D4CFA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94735"/>
            <a:ext cx="9144000" cy="1655762"/>
          </a:xfrm>
        </p:spPr>
        <p:txBody>
          <a:bodyPr/>
          <a:lstStyle/>
          <a:p>
            <a:r>
              <a:rPr lang="lt-LT" dirty="0">
                <a:latin typeface="Comic Sans MS" panose="030F0702030302020204" pitchFamily="66" charset="0"/>
              </a:rPr>
              <a:t>Kauno lopšelis- darželis „Liepaitė“</a:t>
            </a:r>
          </a:p>
          <a:p>
            <a:r>
              <a:rPr lang="lt-LT" dirty="0">
                <a:latin typeface="Comic Sans MS" panose="030F0702030302020204" pitchFamily="66" charset="0"/>
              </a:rPr>
              <a:t>Parengė: Rasa </a:t>
            </a:r>
            <a:r>
              <a:rPr lang="lt-LT" dirty="0" err="1">
                <a:latin typeface="Comic Sans MS" panose="030F0702030302020204" pitchFamily="66" charset="0"/>
              </a:rPr>
              <a:t>Barvainienė</a:t>
            </a:r>
            <a:endParaRPr lang="lt-LT" dirty="0">
              <a:latin typeface="Comic Sans MS" panose="030F0702030302020204" pitchFamily="66" charset="0"/>
            </a:endParaRPr>
          </a:p>
          <a:p>
            <a:r>
              <a:rPr lang="lt-LT" dirty="0">
                <a:latin typeface="Comic Sans MS" panose="030F0702030302020204" pitchFamily="66" charset="0"/>
              </a:rPr>
              <a:t>Aistė </a:t>
            </a:r>
            <a:r>
              <a:rPr lang="lt-LT" dirty="0" err="1">
                <a:latin typeface="Comic Sans MS" panose="030F0702030302020204" pitchFamily="66" charset="0"/>
              </a:rPr>
              <a:t>Guobė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8375374" y="0"/>
            <a:ext cx="3816626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C69CBD28-A6B0-4521-8830-434F2D9F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35" y="2091625"/>
            <a:ext cx="3366705" cy="4212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4CC80F06-D04D-4D48-ABB3-DF5507C101C3}"/>
              </a:ext>
            </a:extLst>
          </p:cNvPr>
          <p:cNvSpPr/>
          <p:nvPr/>
        </p:nvSpPr>
        <p:spPr>
          <a:xfrm>
            <a:off x="304800" y="421571"/>
            <a:ext cx="7262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dirty="0">
                <a:solidFill>
                  <a:prstClr val="black"/>
                </a:solidFill>
                <a:latin typeface="Comic Sans MS" panose="030F0702030302020204" pitchFamily="66" charset="0"/>
              </a:rPr>
              <a:t>KOKIOS ŠVIESŲ SPALVOS YRA ŠVIESOFORE? JEI ŽINAI </a:t>
            </a:r>
            <a:r>
              <a:rPr lang="lt-LT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TAI TEISINGAI </a:t>
            </a:r>
            <a:r>
              <a:rPr lang="lt-LT" dirty="0">
                <a:solidFill>
                  <a:prstClr val="black"/>
                </a:solidFill>
                <a:latin typeface="Comic Sans MS" panose="030F0702030302020204" pitchFamily="66" charset="0"/>
              </a:rPr>
              <a:t>NUSPALVINK ŠVIESOFORĄ.</a:t>
            </a: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Ready Jet Go! | PBS KIDS">
            <a:extLst>
              <a:ext uri="{FF2B5EF4-FFF2-40B4-BE49-F238E27FC236}">
                <a16:creationId xmlns:a16="http://schemas.microsoft.com/office/drawing/2014/main" xmlns="" id="{FD924203-4A4A-4162-8EEB-6040BA6F9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9" y="1659213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8375374" y="0"/>
            <a:ext cx="3816626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D661E6E3-60E5-40D2-AC02-65BFC37E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" y="2268841"/>
            <a:ext cx="1574863" cy="3060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A109507A-C3BF-450C-A2FB-9D30527885A3}"/>
              </a:ext>
            </a:extLst>
          </p:cNvPr>
          <p:cNvSpPr/>
          <p:nvPr/>
        </p:nvSpPr>
        <p:spPr>
          <a:xfrm>
            <a:off x="477079" y="369001"/>
            <a:ext cx="7593496" cy="1245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KAM REIKALINGI KELIO ŽENKLAI ? PASIRINK TINKAMĄ ATSAKYMĄ IR NUSPALVINK PRIE JO ESANČIĄ FIGŪRĄ.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3D18877B-9B8A-420D-B42F-1E71E1616D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1585" y="1328645"/>
            <a:ext cx="2876007" cy="230400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xmlns="" id="{4AC261B0-DC65-493D-8B1D-1947E7AD5194}"/>
              </a:ext>
            </a:extLst>
          </p:cNvPr>
          <p:cNvSpPr/>
          <p:nvPr/>
        </p:nvSpPr>
        <p:spPr>
          <a:xfrm>
            <a:off x="2900048" y="2219035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Kad gražesnės būtų gatvės</a:t>
            </a:r>
            <a:r>
              <a:rPr lang="lt-L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C8C1FBF6-D4A5-4DBB-A989-E6D476EAA7C6}"/>
              </a:ext>
            </a:extLst>
          </p:cNvPr>
          <p:cNvSpPr/>
          <p:nvPr/>
        </p:nvSpPr>
        <p:spPr>
          <a:xfrm>
            <a:off x="2900048" y="344361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Kad daugiau sužinotume apie pasaulį.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xmlns="" id="{AABA7180-5E49-4526-955F-6A8C5C97A811}"/>
              </a:ext>
            </a:extLst>
          </p:cNvPr>
          <p:cNvSpPr/>
          <p:nvPr/>
        </p:nvSpPr>
        <p:spPr>
          <a:xfrm>
            <a:off x="2820467" y="5134708"/>
            <a:ext cx="5363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Kad išvengtume eismo nelaimių</a:t>
            </a:r>
            <a:r>
              <a:rPr lang="lt-L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ksmas veidelis 8">
            <a:extLst>
              <a:ext uri="{FF2B5EF4-FFF2-40B4-BE49-F238E27FC236}">
                <a16:creationId xmlns:a16="http://schemas.microsoft.com/office/drawing/2014/main" xmlns="" id="{F03C95C3-EA32-47FF-A92A-664D5A50CBB5}"/>
              </a:ext>
            </a:extLst>
          </p:cNvPr>
          <p:cNvSpPr/>
          <p:nvPr/>
        </p:nvSpPr>
        <p:spPr>
          <a:xfrm>
            <a:off x="1941443" y="2108294"/>
            <a:ext cx="806205" cy="855469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rdis 10">
            <a:extLst>
              <a:ext uri="{FF2B5EF4-FFF2-40B4-BE49-F238E27FC236}">
                <a16:creationId xmlns:a16="http://schemas.microsoft.com/office/drawing/2014/main" xmlns="" id="{2E169635-388B-49A9-80F1-04DE86CEABF0}"/>
              </a:ext>
            </a:extLst>
          </p:cNvPr>
          <p:cNvSpPr/>
          <p:nvPr/>
        </p:nvSpPr>
        <p:spPr>
          <a:xfrm>
            <a:off x="2014262" y="3730246"/>
            <a:ext cx="806205" cy="855469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besis 11">
            <a:extLst>
              <a:ext uri="{FF2B5EF4-FFF2-40B4-BE49-F238E27FC236}">
                <a16:creationId xmlns:a16="http://schemas.microsoft.com/office/drawing/2014/main" xmlns="" id="{00AEAA06-1897-47C4-9E6E-9007C1CF8187}"/>
              </a:ext>
            </a:extLst>
          </p:cNvPr>
          <p:cNvSpPr/>
          <p:nvPr/>
        </p:nvSpPr>
        <p:spPr>
          <a:xfrm>
            <a:off x="1861862" y="5083946"/>
            <a:ext cx="885786" cy="8554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0" y="0"/>
            <a:ext cx="3816626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D826B0C7-6D49-4B64-9327-E680E194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214" y="2315465"/>
            <a:ext cx="3060457" cy="3627434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3F044BBC-2357-48E3-80ED-99B769B9A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049" y="1974977"/>
            <a:ext cx="4072481" cy="2908044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3ED7B3F7-3D8F-4324-B766-52A0267ED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04" t="4831" r="14104" b="12925"/>
          <a:stretch/>
        </p:blipFill>
        <p:spPr>
          <a:xfrm>
            <a:off x="10340314" y="2916429"/>
            <a:ext cx="858972" cy="864739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A4641830-435A-49C7-823C-F63E5EC5ECA4}"/>
              </a:ext>
            </a:extLst>
          </p:cNvPr>
          <p:cNvSpPr/>
          <p:nvPr/>
        </p:nvSpPr>
        <p:spPr>
          <a:xfrm>
            <a:off x="4041913" y="915101"/>
            <a:ext cx="7275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lt-LT" sz="2000" dirty="0">
                <a:latin typeface="Comic Sans MS" panose="030F0702030302020204" pitchFamily="66" charset="0"/>
                <a:cs typeface="Arial" pitchFamily="34" charset="0"/>
              </a:rPr>
              <a:t>KURIAME PAVEIKSLĖLYJE PAVAIZDUOTI VAIKAI ELGIASI TINKAMAI? APIBRAUKITE</a:t>
            </a:r>
            <a:endParaRPr lang="en-US" sz="2000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9" name="Picture 8" descr="Ready Jet Go! | PBS KIDS">
            <a:extLst>
              <a:ext uri="{FF2B5EF4-FFF2-40B4-BE49-F238E27FC236}">
                <a16:creationId xmlns:a16="http://schemas.microsoft.com/office/drawing/2014/main" xmlns="" id="{367EA9BC-0EFB-4211-9830-AE7E021DC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61" y="2809337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8375374" y="0"/>
            <a:ext cx="3816626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69E7949D-22B6-4C02-8338-0D303F2A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033" y="843734"/>
            <a:ext cx="2225867" cy="2124000"/>
          </a:xfrm>
          <a:prstGeom prst="rect">
            <a:avLst/>
          </a:prstGeom>
        </p:spPr>
      </p:pic>
      <p:pic>
        <p:nvPicPr>
          <p:cNvPr id="4" name="Picture 2" descr="Ready Jet Go! | PBS KIDS">
            <a:extLst>
              <a:ext uri="{FF2B5EF4-FFF2-40B4-BE49-F238E27FC236}">
                <a16:creationId xmlns:a16="http://schemas.microsoft.com/office/drawing/2014/main" xmlns="" id="{2E4466D6-427B-4156-8AAC-6A5C0E0C5D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147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DC9F50C7-F9FB-4555-9522-7CCA8231B958}"/>
              </a:ext>
            </a:extLst>
          </p:cNvPr>
          <p:cNvSpPr/>
          <p:nvPr/>
        </p:nvSpPr>
        <p:spPr>
          <a:xfrm>
            <a:off x="1588905" y="391303"/>
            <a:ext cx="549862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lt-LT" sz="2400" dirty="0">
                <a:latin typeface="Comic Sans MS" panose="030F0702030302020204" pitchFamily="66" charset="0"/>
                <a:cs typeface="Arial" pitchFamily="34" charset="0"/>
              </a:rPr>
              <a:t>KĄ REIŠKIA ŠIS ŽENKLAS? </a:t>
            </a:r>
          </a:p>
          <a:p>
            <a:pPr lvl="0" algn="ctr">
              <a:spcBef>
                <a:spcPct val="20000"/>
              </a:spcBef>
            </a:pPr>
            <a:r>
              <a:rPr lang="lt-LT" sz="2400" dirty="0">
                <a:latin typeface="Comic Sans MS" panose="030F0702030302020204" pitchFamily="66" charset="0"/>
                <a:cs typeface="Arial" pitchFamily="34" charset="0"/>
              </a:rPr>
              <a:t>APIBRAUK TEISINGĄ ATSAKYMĄ .</a:t>
            </a:r>
            <a:endParaRPr lang="en-US" sz="2400" dirty="0"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xmlns="" id="{030D8A30-8699-430E-92C3-CE2F0722AB78}"/>
              </a:ext>
            </a:extLst>
          </p:cNvPr>
          <p:cNvSpPr/>
          <p:nvPr/>
        </p:nvSpPr>
        <p:spPr>
          <a:xfrm>
            <a:off x="2838450" y="4898842"/>
            <a:ext cx="451758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Įspėjamasis kelio ženklas </a:t>
            </a:r>
          </a:p>
          <a:p>
            <a:pPr lvl="0" algn="ctr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„Vaikai“.</a:t>
            </a:r>
            <a:endParaRPr lang="en-US" sz="2800" dirty="0">
              <a:solidFill>
                <a:prstClr val="black">
                  <a:lumMod val="50000"/>
                  <a:lumOff val="50000"/>
                </a:prst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61A5321B-9885-4E5E-989C-E0D25C1249BC}"/>
              </a:ext>
            </a:extLst>
          </p:cNvPr>
          <p:cNvSpPr/>
          <p:nvPr/>
        </p:nvSpPr>
        <p:spPr>
          <a:xfrm>
            <a:off x="2629922" y="2997261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Įspėjamasis kelio ženklas </a:t>
            </a:r>
          </a:p>
          <a:p>
            <a:pPr lvl="0">
              <a:spcBef>
                <a:spcPct val="20000"/>
              </a:spcBef>
            </a:pPr>
            <a:r>
              <a:rPr lang="lt-LT" sz="28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„Greitai perbėgti per kelią“.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0" y="0"/>
            <a:ext cx="3816626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BFD39792-E822-4F19-9249-BD4B6BC75C96}"/>
              </a:ext>
            </a:extLst>
          </p:cNvPr>
          <p:cNvSpPr/>
          <p:nvPr/>
        </p:nvSpPr>
        <p:spPr>
          <a:xfrm>
            <a:off x="4452730" y="4118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lt-LT" sz="2400" dirty="0">
                <a:latin typeface="Comic Sans MS" panose="030F0702030302020204" pitchFamily="66" charset="0"/>
                <a:cs typeface="Arial" pitchFamily="34" charset="0"/>
              </a:rPr>
              <a:t>JEI ATSITIKO NELAIMĖ, GALI PADĖTI ŠIE PASLAUGŲ ŽENKLAI:</a:t>
            </a:r>
            <a:endParaRPr lang="en-US" sz="2400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45CF2045-57F3-487A-B5D2-2C27F202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52" y="1771651"/>
            <a:ext cx="731583" cy="74377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2D78BDF6-A7D3-4D13-9F7A-94C4E185B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35" y="1771651"/>
            <a:ext cx="743776" cy="74377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097CCF4A-C086-4545-8416-F5C31F528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411" y="1756114"/>
            <a:ext cx="750637" cy="756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925715DD-A558-4AD2-8046-CE2FF11AB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252" y="2835933"/>
            <a:ext cx="853514" cy="762066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F3DC722E-086D-4850-9680-C35F617A3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511" y="2832619"/>
            <a:ext cx="835224" cy="743776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7A812706-2E16-42C3-81BA-2F5D40AE6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1117" y="2832619"/>
            <a:ext cx="835224" cy="74377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34A92BFB-A1C1-487F-A215-50C1403CD0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8503" y="3880881"/>
            <a:ext cx="725625" cy="108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E11D802-1351-423A-B237-F5F55690EB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0735" y="3880881"/>
            <a:ext cx="720000" cy="108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20B20819-419E-4AD5-A39B-71F62C5B33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7342" y="3865051"/>
            <a:ext cx="728999" cy="108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53265210-7776-40B0-9CEB-B594246D28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9427" y="5333214"/>
            <a:ext cx="743776" cy="73768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D701644B-B693-4DE1-8DAC-AA4BE4D405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0735" y="5333214"/>
            <a:ext cx="743776" cy="73768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1B61DEC4-4F38-41F7-8493-284F14F8EF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9713" y="5329900"/>
            <a:ext cx="743776" cy="737680"/>
          </a:xfrm>
          <a:prstGeom prst="rect">
            <a:avLst/>
          </a:prstGeom>
        </p:spPr>
      </p:pic>
      <p:sp>
        <p:nvSpPr>
          <p:cNvPr id="17" name="Širdis 16">
            <a:extLst>
              <a:ext uri="{FF2B5EF4-FFF2-40B4-BE49-F238E27FC236}">
                <a16:creationId xmlns:a16="http://schemas.microsoft.com/office/drawing/2014/main" xmlns="" id="{8C3E57A3-42BF-4534-83BA-D6DAE80B6555}"/>
              </a:ext>
            </a:extLst>
          </p:cNvPr>
          <p:cNvSpPr/>
          <p:nvPr/>
        </p:nvSpPr>
        <p:spPr>
          <a:xfrm>
            <a:off x="6096000" y="1851765"/>
            <a:ext cx="848139" cy="743776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rdis 17">
            <a:extLst>
              <a:ext uri="{FF2B5EF4-FFF2-40B4-BE49-F238E27FC236}">
                <a16:creationId xmlns:a16="http://schemas.microsoft.com/office/drawing/2014/main" xmlns="" id="{D7869442-96F8-419C-AFF1-671004D71B55}"/>
              </a:ext>
            </a:extLst>
          </p:cNvPr>
          <p:cNvSpPr/>
          <p:nvPr/>
        </p:nvSpPr>
        <p:spPr>
          <a:xfrm>
            <a:off x="6180831" y="2916118"/>
            <a:ext cx="848139" cy="743776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Širdis 18">
            <a:extLst>
              <a:ext uri="{FF2B5EF4-FFF2-40B4-BE49-F238E27FC236}">
                <a16:creationId xmlns:a16="http://schemas.microsoft.com/office/drawing/2014/main" xmlns="" id="{531EC7AF-EE9E-43A0-B09A-E56646EA92D7}"/>
              </a:ext>
            </a:extLst>
          </p:cNvPr>
          <p:cNvSpPr/>
          <p:nvPr/>
        </p:nvSpPr>
        <p:spPr>
          <a:xfrm>
            <a:off x="6265662" y="3980471"/>
            <a:ext cx="848139" cy="743776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Širdis 19">
            <a:extLst>
              <a:ext uri="{FF2B5EF4-FFF2-40B4-BE49-F238E27FC236}">
                <a16:creationId xmlns:a16="http://schemas.microsoft.com/office/drawing/2014/main" xmlns="" id="{24EF2F88-0402-4F53-A005-B793E3B2D287}"/>
              </a:ext>
            </a:extLst>
          </p:cNvPr>
          <p:cNvSpPr/>
          <p:nvPr/>
        </p:nvSpPr>
        <p:spPr>
          <a:xfrm>
            <a:off x="6265662" y="5323804"/>
            <a:ext cx="848139" cy="743776"/>
          </a:xfrm>
          <a:prstGeom prst="hear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Tiesioji rodyklės jungtis 21">
            <a:extLst>
              <a:ext uri="{FF2B5EF4-FFF2-40B4-BE49-F238E27FC236}">
                <a16:creationId xmlns:a16="http://schemas.microsoft.com/office/drawing/2014/main" xmlns="" id="{8994A75B-0346-484E-B1AE-4447053E1306}"/>
              </a:ext>
            </a:extLst>
          </p:cNvPr>
          <p:cNvCxnSpPr/>
          <p:nvPr/>
        </p:nvCxnSpPr>
        <p:spPr>
          <a:xfrm>
            <a:off x="7028970" y="2189952"/>
            <a:ext cx="635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iesioji rodyklės jungtis 22">
            <a:extLst>
              <a:ext uri="{FF2B5EF4-FFF2-40B4-BE49-F238E27FC236}">
                <a16:creationId xmlns:a16="http://schemas.microsoft.com/office/drawing/2014/main" xmlns="" id="{3D13C96E-FE82-4BEF-89DB-A0B6DB8D346A}"/>
              </a:ext>
            </a:extLst>
          </p:cNvPr>
          <p:cNvCxnSpPr/>
          <p:nvPr/>
        </p:nvCxnSpPr>
        <p:spPr>
          <a:xfrm>
            <a:off x="7113801" y="3216966"/>
            <a:ext cx="635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Tiesioji rodyklės jungtis 23">
            <a:extLst>
              <a:ext uri="{FF2B5EF4-FFF2-40B4-BE49-F238E27FC236}">
                <a16:creationId xmlns:a16="http://schemas.microsoft.com/office/drawing/2014/main" xmlns="" id="{A0480A23-B417-4BC8-ABDF-A9EEEFDBC5CC}"/>
              </a:ext>
            </a:extLst>
          </p:cNvPr>
          <p:cNvCxnSpPr/>
          <p:nvPr/>
        </p:nvCxnSpPr>
        <p:spPr>
          <a:xfrm>
            <a:off x="7125320" y="4424195"/>
            <a:ext cx="635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Tiesioji rodyklės jungtis 24">
            <a:extLst>
              <a:ext uri="{FF2B5EF4-FFF2-40B4-BE49-F238E27FC236}">
                <a16:creationId xmlns:a16="http://schemas.microsoft.com/office/drawing/2014/main" xmlns="" id="{4D90A423-CAF1-4928-B789-427479E59444}"/>
              </a:ext>
            </a:extLst>
          </p:cNvPr>
          <p:cNvCxnSpPr/>
          <p:nvPr/>
        </p:nvCxnSpPr>
        <p:spPr>
          <a:xfrm>
            <a:off x="7191698" y="5695692"/>
            <a:ext cx="635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Minčių burbulas: debesėlis 25">
            <a:extLst>
              <a:ext uri="{FF2B5EF4-FFF2-40B4-BE49-F238E27FC236}">
                <a16:creationId xmlns:a16="http://schemas.microsoft.com/office/drawing/2014/main" xmlns="" id="{09FE975A-9C17-4B11-938E-B9248DB97B21}"/>
              </a:ext>
            </a:extLst>
          </p:cNvPr>
          <p:cNvSpPr/>
          <p:nvPr/>
        </p:nvSpPr>
        <p:spPr>
          <a:xfrm flipH="1">
            <a:off x="1099929" y="690259"/>
            <a:ext cx="3522557" cy="240649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NUSPALVINK  TĄ ŠIRDELĘ, </a:t>
            </a:r>
            <a:r>
              <a:rPr lang="lt-LT" dirty="0" smtClean="0">
                <a:latin typeface="Comic Sans MS" panose="030F0702030302020204" pitchFamily="66" charset="0"/>
              </a:rPr>
              <a:t>KURI SIMBOLIZUOJA TEISINGĄ ATSAKYMĄ.</a:t>
            </a:r>
          </a:p>
        </p:txBody>
      </p:sp>
      <p:pic>
        <p:nvPicPr>
          <p:cNvPr id="28" name="Picture 8" descr="Ready Jet Go! | PBS KIDS">
            <a:extLst>
              <a:ext uri="{FF2B5EF4-FFF2-40B4-BE49-F238E27FC236}">
                <a16:creationId xmlns:a16="http://schemas.microsoft.com/office/drawing/2014/main" xmlns="" id="{7A79706F-FA11-4018-8D31-B465A91F76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31" y="2496831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8375374" y="1"/>
            <a:ext cx="3816626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139660BB-8D80-4F58-B181-08EAF81BA8FD}"/>
              </a:ext>
            </a:extLst>
          </p:cNvPr>
          <p:cNvSpPr/>
          <p:nvPr/>
        </p:nvSpPr>
        <p:spPr>
          <a:xfrm>
            <a:off x="887895" y="38102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sz="2800" dirty="0">
                <a:latin typeface="Comic Sans MS" panose="030F0702030302020204" pitchFamily="66" charset="0"/>
                <a:cs typeface="Arial" pitchFamily="34" charset="0"/>
              </a:rPr>
              <a:t>EINANT TAMSIU PAROS METU MUMS REIKIA...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D5B13EA8-78BB-4684-A19E-767F0386A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2" y="1319031"/>
            <a:ext cx="1969179" cy="170702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84D92669-F5BF-4C3D-B94C-074724605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42" y="2633368"/>
            <a:ext cx="1714608" cy="1764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1550F71-4EB3-4CB3-9A63-71862D794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78" y="4397368"/>
            <a:ext cx="2097206" cy="1639966"/>
          </a:xfrm>
          <a:prstGeom prst="rect">
            <a:avLst/>
          </a:prstGeom>
        </p:spPr>
      </p:pic>
      <p:pic>
        <p:nvPicPr>
          <p:cNvPr id="7" name="Picture 2" descr="Ready Jet Go! | PBS KIDS">
            <a:extLst>
              <a:ext uri="{FF2B5EF4-FFF2-40B4-BE49-F238E27FC236}">
                <a16:creationId xmlns:a16="http://schemas.microsoft.com/office/drawing/2014/main" xmlns="" id="{6F94FB6E-D233-4721-B9F6-00A2F84D2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42" y="1479124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xmlns="" id="{278F8880-0BF4-4953-8219-0CF52C8B38FD}"/>
              </a:ext>
            </a:extLst>
          </p:cNvPr>
          <p:cNvSpPr/>
          <p:nvPr/>
        </p:nvSpPr>
        <p:spPr>
          <a:xfrm>
            <a:off x="6995659" y="758694"/>
            <a:ext cx="3243326" cy="2446979"/>
          </a:xfrm>
          <a:prstGeom prst="cloudCallout">
            <a:avLst>
              <a:gd name="adj1" fmla="val 5225660"/>
              <a:gd name="adj2" fmla="val -17346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AR GALI IŠVARDINTI KO REIKIA?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0" y="0"/>
            <a:ext cx="3816626" cy="6857999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A10F6EFD-C406-488C-8C1C-E9691741A90A}"/>
              </a:ext>
            </a:extLst>
          </p:cNvPr>
          <p:cNvSpPr/>
          <p:nvPr/>
        </p:nvSpPr>
        <p:spPr>
          <a:xfrm>
            <a:off x="5356217" y="1192050"/>
            <a:ext cx="434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STYPSO, STOVI KAIP GARNYS,</a:t>
            </a:r>
          </a:p>
          <a:p>
            <a:r>
              <a:rPr lang="en-US" dirty="0">
                <a:latin typeface="Comic Sans MS" panose="030F0702030302020204" pitchFamily="66" charset="0"/>
              </a:rPr>
              <a:t>KAKTOJ ŽYBSI AKYS TRYS.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8F298721-A55E-4EDD-BE6F-4E51D206CED0}"/>
              </a:ext>
            </a:extLst>
          </p:cNvPr>
          <p:cNvSpPr/>
          <p:nvPr/>
        </p:nvSpPr>
        <p:spPr>
          <a:xfrm>
            <a:off x="5137987" y="2211595"/>
            <a:ext cx="604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DRYŽUOTAS KAIP ZEBRAS, ANT KELIO PAKLOTAS.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xmlns="" id="{7D41659B-82C8-4886-9A4D-3FB43510BCE0}"/>
              </a:ext>
            </a:extLst>
          </p:cNvPr>
          <p:cNvSpPr/>
          <p:nvPr/>
        </p:nvSpPr>
        <p:spPr>
          <a:xfrm>
            <a:off x="4731783" y="304800"/>
            <a:ext cx="6453052" cy="773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ĮMINK MĮSLES. ATSAKYMUS NUPIEŠK.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Slinktis: horizontali 6">
            <a:extLst>
              <a:ext uri="{FF2B5EF4-FFF2-40B4-BE49-F238E27FC236}">
                <a16:creationId xmlns:a16="http://schemas.microsoft.com/office/drawing/2014/main" xmlns="" id="{40F5785C-4F58-425F-9793-B8737373E320}"/>
              </a:ext>
            </a:extLst>
          </p:cNvPr>
          <p:cNvSpPr/>
          <p:nvPr/>
        </p:nvSpPr>
        <p:spPr>
          <a:xfrm>
            <a:off x="4386470" y="2433211"/>
            <a:ext cx="7063408" cy="425913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uktūrinė schema: jungtis 7">
            <a:extLst>
              <a:ext uri="{FF2B5EF4-FFF2-40B4-BE49-F238E27FC236}">
                <a16:creationId xmlns:a16="http://schemas.microsoft.com/office/drawing/2014/main" xmlns="" id="{2C85858B-51BD-4E9F-B53E-7F127120577B}"/>
              </a:ext>
            </a:extLst>
          </p:cNvPr>
          <p:cNvSpPr/>
          <p:nvPr/>
        </p:nvSpPr>
        <p:spPr>
          <a:xfrm>
            <a:off x="4731784" y="1238004"/>
            <a:ext cx="396000" cy="396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uktūrinė schema: jungtis 8">
            <a:extLst>
              <a:ext uri="{FF2B5EF4-FFF2-40B4-BE49-F238E27FC236}">
                <a16:creationId xmlns:a16="http://schemas.microsoft.com/office/drawing/2014/main" xmlns="" id="{0C0EF55B-1853-493D-A672-4101E0EF6343}"/>
              </a:ext>
            </a:extLst>
          </p:cNvPr>
          <p:cNvSpPr/>
          <p:nvPr/>
        </p:nvSpPr>
        <p:spPr>
          <a:xfrm>
            <a:off x="4714675" y="2057603"/>
            <a:ext cx="396000" cy="396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11A480E4-3BA5-422F-87D1-BAF4C29F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312" y="4674397"/>
            <a:ext cx="1036410" cy="2017951"/>
          </a:xfrm>
          <a:prstGeom prst="rect">
            <a:avLst/>
          </a:prstGeom>
        </p:spPr>
      </p:pic>
      <p:pic>
        <p:nvPicPr>
          <p:cNvPr id="11" name="Picture 8" descr="Ready Jet Go! | PBS KIDS">
            <a:extLst>
              <a:ext uri="{FF2B5EF4-FFF2-40B4-BE49-F238E27FC236}">
                <a16:creationId xmlns:a16="http://schemas.microsoft.com/office/drawing/2014/main" xmlns="" id="{2472900C-9918-4BCA-9993-28AF835B9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00" y="2714624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/>
          <a:stretch/>
        </p:blipFill>
        <p:spPr>
          <a:xfrm>
            <a:off x="8375374" y="1"/>
            <a:ext cx="3816626" cy="6857999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062A242F-942F-4BF8-8F89-71A186E06358}"/>
              </a:ext>
            </a:extLst>
          </p:cNvPr>
          <p:cNvSpPr/>
          <p:nvPr/>
        </p:nvSpPr>
        <p:spPr>
          <a:xfrm>
            <a:off x="834888" y="1443841"/>
            <a:ext cx="5963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>
                <a:latin typeface="Comic Sans MS" panose="030F0702030302020204" pitchFamily="66" charset="0"/>
              </a:rPr>
              <a:t>Gatvėj stovi šviesoforas.</a:t>
            </a:r>
          </a:p>
          <a:p>
            <a:pPr algn="ctr"/>
            <a:r>
              <a:rPr lang="lt-LT" sz="2800" dirty="0">
                <a:latin typeface="Comic Sans MS" panose="030F0702030302020204" pitchFamily="66" charset="0"/>
              </a:rPr>
              <a:t>Ant vienos didžiulės kojos</a:t>
            </a:r>
          </a:p>
          <a:p>
            <a:pPr algn="ctr"/>
            <a:r>
              <a:rPr lang="en-US" sz="2800" dirty="0" err="1" smtClean="0">
                <a:latin typeface="Comic Sans MS" panose="030F0702030302020204" pitchFamily="66" charset="0"/>
              </a:rPr>
              <a:t>Įsitempęs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išdidus</a:t>
            </a:r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lt-LT" sz="2800" dirty="0">
                <a:latin typeface="Comic Sans MS" panose="030F0702030302020204" pitchFamily="66" charset="0"/>
              </a:rPr>
              <a:t>Stebi gatvėje visus.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err="1">
                <a:latin typeface="Comic Sans MS" panose="030F0702030302020204" pitchFamily="66" charset="0"/>
              </a:rPr>
              <a:t>Merkia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jis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raudoną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akį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sz="2800" dirty="0" err="1">
                <a:latin typeface="Comic Sans MS" panose="030F0702030302020204" pitchFamily="66" charset="0"/>
              </a:rPr>
              <a:t>Ei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sustoki</a:t>
            </a:r>
            <a:r>
              <a:rPr lang="en-US" sz="2800" dirty="0">
                <a:latin typeface="Comic Sans MS" panose="030F0702030302020204" pitchFamily="66" charset="0"/>
              </a:rPr>
              <a:t>! – </a:t>
            </a:r>
            <a:r>
              <a:rPr lang="en-US" sz="2800" dirty="0" err="1">
                <a:latin typeface="Comic Sans MS" panose="030F0702030302020204" pitchFamily="66" charset="0"/>
              </a:rPr>
              <a:t>visiems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lt-LT" sz="2800" dirty="0">
                <a:latin typeface="Comic Sans MS" panose="030F0702030302020204" pitchFamily="66" charset="0"/>
              </a:rPr>
              <a:t>jis </a:t>
            </a:r>
            <a:r>
              <a:rPr lang="en-US" sz="2800" dirty="0" err="1">
                <a:latin typeface="Comic Sans MS" panose="030F0702030302020204" pitchFamily="66" charset="0"/>
              </a:rPr>
              <a:t>sako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lt-LT" sz="2800" dirty="0">
                <a:latin typeface="Comic Sans MS" panose="030F0702030302020204" pitchFamily="66" charset="0"/>
              </a:rPr>
              <a:t>Paskubėsit – bus blogai,</a:t>
            </a:r>
          </a:p>
          <a:p>
            <a:pPr algn="ctr"/>
            <a:r>
              <a:rPr lang="lt-LT" sz="2800" dirty="0">
                <a:latin typeface="Comic Sans MS" panose="030F0702030302020204" pitchFamily="66" charset="0"/>
              </a:rPr>
              <a:t>Gatvėj elkis atsargiai.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Ready Jet Go! | PBS KIDS">
            <a:extLst>
              <a:ext uri="{FF2B5EF4-FFF2-40B4-BE49-F238E27FC236}">
                <a16:creationId xmlns:a16="http://schemas.microsoft.com/office/drawing/2014/main" xmlns="" id="{774BBC7F-0DF7-4BEC-AA36-E1E1343DA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90587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2C9A1435-1B85-4EA0-83C4-C83081E3ED79}"/>
              </a:ext>
            </a:extLst>
          </p:cNvPr>
          <p:cNvSpPr/>
          <p:nvPr/>
        </p:nvSpPr>
        <p:spPr>
          <a:xfrm>
            <a:off x="1868557" y="384313"/>
            <a:ext cx="3922643" cy="848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Comic Sans MS" panose="030F0702030302020204" pitchFamily="66" charset="0"/>
              </a:rPr>
              <a:t>IŠMOK EILĖRAŠTĮ.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D916E1E5-0295-49AE-9380-FF1DF57F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2" descr="Ready Jet Go! | PBS KIDS">
            <a:extLst>
              <a:ext uri="{FF2B5EF4-FFF2-40B4-BE49-F238E27FC236}">
                <a16:creationId xmlns:a16="http://schemas.microsoft.com/office/drawing/2014/main" xmlns="" id="{560F7DD4-3882-4D29-8749-2DB6C7B58D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654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DC4450C6-438F-438E-81CE-47EDFE40B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543" y="813091"/>
            <a:ext cx="1038271" cy="2016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248F13FD-49F2-4E87-A741-223815383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961" y="500217"/>
            <a:ext cx="2999492" cy="2328874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BD54F509-35C6-48B2-A164-9A896CD70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157" y="2410261"/>
            <a:ext cx="2926334" cy="2603218"/>
          </a:xfrm>
          <a:prstGeom prst="rect">
            <a:avLst/>
          </a:prstGeom>
        </p:spPr>
      </p:pic>
      <p:sp>
        <p:nvSpPr>
          <p:cNvPr id="10" name="Slinktis: horizontali 9">
            <a:extLst>
              <a:ext uri="{FF2B5EF4-FFF2-40B4-BE49-F238E27FC236}">
                <a16:creationId xmlns:a16="http://schemas.microsoft.com/office/drawing/2014/main" xmlns="" id="{BC8FF9B2-7F98-4DCF-BBF3-DB01DCA3152B}"/>
              </a:ext>
            </a:extLst>
          </p:cNvPr>
          <p:cNvSpPr/>
          <p:nvPr/>
        </p:nvSpPr>
        <p:spPr>
          <a:xfrm>
            <a:off x="9052880" y="1575374"/>
            <a:ext cx="2976563" cy="1669773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4936A861-8C4F-4113-921D-F231798CF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012" y="1952759"/>
            <a:ext cx="2956816" cy="1036410"/>
          </a:xfrm>
          <a:prstGeom prst="rect">
            <a:avLst/>
          </a:prstGeom>
        </p:spPr>
      </p:pic>
      <p:pic>
        <p:nvPicPr>
          <p:cNvPr id="12" name="Picture 8" descr="Ready Jet Go! | PBS KIDS">
            <a:extLst>
              <a:ext uri="{FF2B5EF4-FFF2-40B4-BE49-F238E27FC236}">
                <a16:creationId xmlns:a16="http://schemas.microsoft.com/office/drawing/2014/main" xmlns="" id="{E5CB2E53-4068-425F-AD48-16E24BFA7E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80" y="2598104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54458763-1EF7-488A-B6A2-F79EB949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88F48D1C-1929-4CC6-A6EA-CFD71B5466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255" y="4017414"/>
            <a:ext cx="1359526" cy="2639797"/>
          </a:xfrm>
          <a:prstGeom prst="rect">
            <a:avLst/>
          </a:prstGeom>
        </p:spPr>
      </p:pic>
      <p:sp>
        <p:nvSpPr>
          <p:cNvPr id="4" name="Minčių burbulas: debesėlis 3">
            <a:extLst>
              <a:ext uri="{FF2B5EF4-FFF2-40B4-BE49-F238E27FC236}">
                <a16:creationId xmlns:a16="http://schemas.microsoft.com/office/drawing/2014/main" xmlns="" id="{3BDF616C-EC22-4A94-9F86-B9ED12053D31}"/>
              </a:ext>
            </a:extLst>
          </p:cNvPr>
          <p:cNvSpPr/>
          <p:nvPr/>
        </p:nvSpPr>
        <p:spPr>
          <a:xfrm>
            <a:off x="2133601" y="1616765"/>
            <a:ext cx="4346712" cy="3339548"/>
          </a:xfrm>
          <a:prstGeom prst="cloud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omic Sans MS" panose="030F0702030302020204" pitchFamily="66" charset="0"/>
              </a:rPr>
              <a:t>SVEIKI VAIKAI, VAKAR SUSIPAŽINOTE SU KELIŲ EISMO TAISYKLĖMIS, O ŠIANDIEN KVIEČIU ATLIKTI UŽDUOTIS 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Ready Jet Go! | PBS KIDS">
            <a:extLst>
              <a:ext uri="{FF2B5EF4-FFF2-40B4-BE49-F238E27FC236}">
                <a16:creationId xmlns:a16="http://schemas.microsoft.com/office/drawing/2014/main" xmlns="" id="{2D229F25-EB77-45A1-A52D-B2317DFC6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5" y="1616765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ady Jet Go! | PBS KIDS">
            <a:extLst>
              <a:ext uri="{FF2B5EF4-FFF2-40B4-BE49-F238E27FC236}">
                <a16:creationId xmlns:a16="http://schemas.microsoft.com/office/drawing/2014/main" xmlns="" id="{98B28693-3FDA-4AC2-82CE-139FD40CBD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96" y="3201590"/>
            <a:ext cx="2336023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51" r="1"/>
          <a:stretch/>
        </p:blipFill>
        <p:spPr>
          <a:xfrm>
            <a:off x="0" y="1"/>
            <a:ext cx="3882887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C9ACE847-B772-4EA3-980F-AC0A3036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01" y="3429000"/>
            <a:ext cx="1673145" cy="14400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700EBE90-AF29-489B-B0CD-30471B6F3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27" y="5103568"/>
            <a:ext cx="1642213" cy="1440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C1AA481B-5DBE-4992-8A97-92F3122CD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522" y="1658107"/>
            <a:ext cx="1725318" cy="1536325"/>
          </a:xfrm>
          <a:prstGeom prst="rect">
            <a:avLst/>
          </a:prstGeom>
        </p:spPr>
      </p:pic>
      <p:pic>
        <p:nvPicPr>
          <p:cNvPr id="6" name="Picture 2" descr="Ready Jet Go! | PBS KIDS">
            <a:extLst>
              <a:ext uri="{FF2B5EF4-FFF2-40B4-BE49-F238E27FC236}">
                <a16:creationId xmlns:a16="http://schemas.microsoft.com/office/drawing/2014/main" xmlns="" id="{35CF303C-CD58-4242-B1B5-820B238F13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5" y="1719641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ačiakampis 7">
            <a:extLst>
              <a:ext uri="{FF2B5EF4-FFF2-40B4-BE49-F238E27FC236}">
                <a16:creationId xmlns:a16="http://schemas.microsoft.com/office/drawing/2014/main" xmlns="" id="{826B8311-35B7-4464-BBA8-0957DEA8704B}"/>
              </a:ext>
            </a:extLst>
          </p:cNvPr>
          <p:cNvSpPr/>
          <p:nvPr/>
        </p:nvSpPr>
        <p:spPr>
          <a:xfrm>
            <a:off x="4110617" y="461685"/>
            <a:ext cx="6641258" cy="7341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omic Sans MS" panose="030F0702030302020204" pitchFamily="66" charset="0"/>
              </a:rPr>
              <a:t>KURIS ŽENKLAS YRA ŠVIESOFORAS? TEISINGĄ ATSAKYMĄ NUPIEŠK.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linktis: vertikali 8">
            <a:extLst>
              <a:ext uri="{FF2B5EF4-FFF2-40B4-BE49-F238E27FC236}">
                <a16:creationId xmlns:a16="http://schemas.microsoft.com/office/drawing/2014/main" xmlns="" id="{AFE1E846-6A4B-491C-8A7E-6E5C3D8852EC}"/>
              </a:ext>
            </a:extLst>
          </p:cNvPr>
          <p:cNvSpPr/>
          <p:nvPr/>
        </p:nvSpPr>
        <p:spPr>
          <a:xfrm>
            <a:off x="7462178" y="1430420"/>
            <a:ext cx="4625009" cy="5076824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1CC29613-A503-4FF0-BF81-0807F2C73E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6851" y="170096"/>
            <a:ext cx="1291732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52"/>
          <a:stretch/>
        </p:blipFill>
        <p:spPr>
          <a:xfrm>
            <a:off x="8309113" y="1"/>
            <a:ext cx="3882887" cy="6857999"/>
          </a:xfrm>
          <a:prstGeom prst="rect">
            <a:avLst/>
          </a:prstGeom>
        </p:spPr>
      </p:pic>
      <p:pic>
        <p:nvPicPr>
          <p:cNvPr id="4" name="Picture 8" descr="Ready Jet Go! | PBS KIDS">
            <a:extLst>
              <a:ext uri="{FF2B5EF4-FFF2-40B4-BE49-F238E27FC236}">
                <a16:creationId xmlns:a16="http://schemas.microsoft.com/office/drawing/2014/main" xmlns="" id="{1EF28ED5-8FD8-4C43-ADBE-861388C7DB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41" y="2549879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B47108CD-9832-4D46-B4E2-0D45B92A1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82" y="271835"/>
            <a:ext cx="1714974" cy="1476000"/>
          </a:xfrm>
          <a:prstGeom prst="rect">
            <a:avLst/>
          </a:prstGeom>
        </p:spPr>
      </p:pic>
      <p:sp>
        <p:nvSpPr>
          <p:cNvPr id="9" name="Minčių burbulas: debesėlis 8">
            <a:extLst>
              <a:ext uri="{FF2B5EF4-FFF2-40B4-BE49-F238E27FC236}">
                <a16:creationId xmlns:a16="http://schemas.microsoft.com/office/drawing/2014/main" xmlns="" id="{8CC09ADF-3531-4B4F-A491-A7C1D16450A4}"/>
              </a:ext>
            </a:extLst>
          </p:cNvPr>
          <p:cNvSpPr/>
          <p:nvPr/>
        </p:nvSpPr>
        <p:spPr>
          <a:xfrm>
            <a:off x="8415539" y="1120490"/>
            <a:ext cx="3402818" cy="2823713"/>
          </a:xfrm>
          <a:prstGeom prst="cloudCallout">
            <a:avLst>
              <a:gd name="adj1" fmla="val 2037183"/>
              <a:gd name="adj2" fmla="val -16476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KOKIE TAI ŽENKLAI ?</a:t>
            </a:r>
          </a:p>
          <a:p>
            <a:pPr algn="ctr"/>
            <a:r>
              <a:rPr lang="lt-LT" sz="2000" dirty="0">
                <a:latin typeface="Comic Sans MS" panose="030F0702030302020204" pitchFamily="66" charset="0"/>
              </a:rPr>
              <a:t>NUVESK ŽENKLUS PRIE TINKAMO ATSAKYMO.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Slinktis: horizontali 9">
            <a:extLst>
              <a:ext uri="{FF2B5EF4-FFF2-40B4-BE49-F238E27FC236}">
                <a16:creationId xmlns:a16="http://schemas.microsoft.com/office/drawing/2014/main" xmlns="" id="{9584C5DF-A158-4635-8F09-EC841749F693}"/>
              </a:ext>
            </a:extLst>
          </p:cNvPr>
          <p:cNvSpPr/>
          <p:nvPr/>
        </p:nvSpPr>
        <p:spPr>
          <a:xfrm>
            <a:off x="334928" y="1777916"/>
            <a:ext cx="2265529" cy="120100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FF0000"/>
                </a:solidFill>
                <a:latin typeface="Comic Sans MS" panose="030F0702030302020204" pitchFamily="66" charset="0"/>
              </a:rPr>
              <a:t>ĮSPĖJAMIEJI</a:t>
            </a:r>
            <a:endParaRPr lang="en-US" b="1" dirty="0"/>
          </a:p>
        </p:txBody>
      </p:sp>
      <p:sp>
        <p:nvSpPr>
          <p:cNvPr id="11" name="Slinktis: horizontali 10">
            <a:extLst>
              <a:ext uri="{FF2B5EF4-FFF2-40B4-BE49-F238E27FC236}">
                <a16:creationId xmlns:a16="http://schemas.microsoft.com/office/drawing/2014/main" xmlns="" id="{6DCB1F46-5DF7-4FA9-996A-ECA935555744}"/>
              </a:ext>
            </a:extLst>
          </p:cNvPr>
          <p:cNvSpPr/>
          <p:nvPr/>
        </p:nvSpPr>
        <p:spPr>
          <a:xfrm>
            <a:off x="205410" y="3278580"/>
            <a:ext cx="2771774" cy="120100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FF0000"/>
                </a:solidFill>
                <a:latin typeface="Comic Sans MS" panose="030F0702030302020204" pitchFamily="66" charset="0"/>
              </a:rPr>
              <a:t>NUKREIPIAMIEJI</a:t>
            </a:r>
            <a:endParaRPr lang="en-US" b="1" dirty="0"/>
          </a:p>
        </p:txBody>
      </p:sp>
      <p:sp>
        <p:nvSpPr>
          <p:cNvPr id="12" name="Slinktis: horizontali 11">
            <a:extLst>
              <a:ext uri="{FF2B5EF4-FFF2-40B4-BE49-F238E27FC236}">
                <a16:creationId xmlns:a16="http://schemas.microsoft.com/office/drawing/2014/main" xmlns="" id="{1CAD4E5C-DB8F-40D8-8953-B31425599FB0}"/>
              </a:ext>
            </a:extLst>
          </p:cNvPr>
          <p:cNvSpPr/>
          <p:nvPr/>
        </p:nvSpPr>
        <p:spPr>
          <a:xfrm>
            <a:off x="373643" y="409334"/>
            <a:ext cx="2265529" cy="120100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FF0000"/>
                </a:solidFill>
                <a:latin typeface="Comic Sans MS" panose="030F0702030302020204" pitchFamily="66" charset="0"/>
              </a:rPr>
              <a:t>NURODOMIEJI</a:t>
            </a:r>
            <a:endParaRPr lang="en-US" b="1" dirty="0"/>
          </a:p>
        </p:txBody>
      </p:sp>
      <p:sp>
        <p:nvSpPr>
          <p:cNvPr id="13" name="Slinktis: horizontali 12">
            <a:extLst>
              <a:ext uri="{FF2B5EF4-FFF2-40B4-BE49-F238E27FC236}">
                <a16:creationId xmlns:a16="http://schemas.microsoft.com/office/drawing/2014/main" xmlns="" id="{EAC42432-B347-489B-96F7-EBC873DB1CEC}"/>
              </a:ext>
            </a:extLst>
          </p:cNvPr>
          <p:cNvSpPr/>
          <p:nvPr/>
        </p:nvSpPr>
        <p:spPr>
          <a:xfrm>
            <a:off x="205410" y="5058565"/>
            <a:ext cx="2771774" cy="120100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FF0000"/>
                </a:solidFill>
                <a:latin typeface="Comic Sans MS" panose="030F0702030302020204" pitchFamily="66" charset="0"/>
              </a:rPr>
              <a:t>PASLAUGŲ</a:t>
            </a:r>
            <a:endParaRPr lang="en-US" b="1" dirty="0"/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AAD13252-9C93-459C-8F1F-7DA9FE84D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04" y="3263004"/>
            <a:ext cx="1664352" cy="1664352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FCEB3593-2B62-4F68-9E0A-8FC48F0F8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28" y="5156929"/>
            <a:ext cx="1572904" cy="1536325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8DC0123D-1E3B-4830-A516-6E966F0C4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313" y="1855682"/>
            <a:ext cx="134733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08" r="1087"/>
          <a:stretch/>
        </p:blipFill>
        <p:spPr>
          <a:xfrm>
            <a:off x="0" y="1"/>
            <a:ext cx="4121426" cy="6857999"/>
          </a:xfrm>
          <a:prstGeom prst="rect">
            <a:avLst/>
          </a:prstGeom>
        </p:spPr>
      </p:pic>
      <p:pic>
        <p:nvPicPr>
          <p:cNvPr id="5" name="Picture 2" descr="Ready Jet Go! | PBS KIDS">
            <a:extLst>
              <a:ext uri="{FF2B5EF4-FFF2-40B4-BE49-F238E27FC236}">
                <a16:creationId xmlns:a16="http://schemas.microsoft.com/office/drawing/2014/main" xmlns="" id="{19381697-F9D9-4B30-886A-DC414CEE8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1" y="1781175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xmlns="" id="{DAEA9033-0AB1-4D27-A597-1C0DAEB3E211}"/>
              </a:ext>
            </a:extLst>
          </p:cNvPr>
          <p:cNvSpPr/>
          <p:nvPr/>
        </p:nvSpPr>
        <p:spPr>
          <a:xfrm flipH="1">
            <a:off x="503582" y="265044"/>
            <a:ext cx="3114262" cy="2305878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NORĖČIAU PASIVAŽINĖTI DVIRAČIU, KOKIO ŽENKLO TURĖČIAU IEŠKOTI?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2ECCA629-631E-448A-9044-5DAB5FA08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45" y="4319587"/>
            <a:ext cx="1572904" cy="153632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9AADAA6F-436D-4788-AD57-4F8EBCF20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278" y="2430962"/>
            <a:ext cx="1347333" cy="1371719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857164BC-3FC6-4057-998E-3A1D9DBA3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653" y="2248066"/>
            <a:ext cx="1127858" cy="1554615"/>
          </a:xfrm>
          <a:prstGeom prst="rect">
            <a:avLst/>
          </a:prstGeom>
        </p:spPr>
      </p:pic>
      <p:sp>
        <p:nvSpPr>
          <p:cNvPr id="12" name="Stačiakampis 11">
            <a:extLst>
              <a:ext uri="{FF2B5EF4-FFF2-40B4-BE49-F238E27FC236}">
                <a16:creationId xmlns:a16="http://schemas.microsoft.com/office/drawing/2014/main" xmlns="" id="{FB8EF615-0C25-4DCC-BD70-C011B70FAE65}"/>
              </a:ext>
            </a:extLst>
          </p:cNvPr>
          <p:cNvSpPr/>
          <p:nvPr/>
        </p:nvSpPr>
        <p:spPr>
          <a:xfrm>
            <a:off x="4837043" y="397565"/>
            <a:ext cx="6083623" cy="7421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TINKAMĄ ATSAKYMĄ APIBRAUK. KODĖL PASIRINKAI ŠĮ ŽENKLĄ?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0368EC61-0CC5-4460-AC07-D3317E56C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498" y="4427038"/>
            <a:ext cx="156071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5"/>
          <a:stretch/>
        </p:blipFill>
        <p:spPr>
          <a:xfrm>
            <a:off x="8388626" y="0"/>
            <a:ext cx="3803374" cy="6857999"/>
          </a:xfrm>
          <a:prstGeom prst="rect">
            <a:avLst/>
          </a:prstGeom>
        </p:spPr>
      </p:pic>
      <p:pic>
        <p:nvPicPr>
          <p:cNvPr id="3" name="Picture 8" descr="Ready Jet Go! | PBS KIDS">
            <a:extLst>
              <a:ext uri="{FF2B5EF4-FFF2-40B4-BE49-F238E27FC236}">
                <a16:creationId xmlns:a16="http://schemas.microsoft.com/office/drawing/2014/main" xmlns="" id="{2C871CCE-7C9C-4B06-8ADE-30E2B1AFA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02" y="2714624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5D67C397-71A6-4091-8133-A0404BBC86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434" y="703236"/>
            <a:ext cx="4572000" cy="4572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A46DD4A6-DCEE-4BDF-AB82-ED4AFA7A6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2" y="5275236"/>
            <a:ext cx="6727979" cy="1316850"/>
          </a:xfrm>
          <a:prstGeom prst="rect">
            <a:avLst/>
          </a:prstGeom>
        </p:spPr>
      </p:pic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xmlns="" id="{7932FA64-FBA4-4ED1-B170-EE0E297D6224}"/>
              </a:ext>
            </a:extLst>
          </p:cNvPr>
          <p:cNvSpPr/>
          <p:nvPr/>
        </p:nvSpPr>
        <p:spPr>
          <a:xfrm>
            <a:off x="8388626" y="649357"/>
            <a:ext cx="3498574" cy="290222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NORĖČIAU PEREITI GATVĘ, TIK NEŽINAU, KOKIAI  ŠVIESOFORO ŠVIESAI DEGANT  GALIU EITI 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3E624D39-7AF1-4072-B6AA-24C3A5260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554" y="1109814"/>
            <a:ext cx="1695450" cy="2695575"/>
          </a:xfrm>
          <a:prstGeom prst="rect">
            <a:avLst/>
          </a:prstGeom>
        </p:spPr>
      </p:pic>
      <p:sp>
        <p:nvSpPr>
          <p:cNvPr id="10" name="Stačiakampis 9">
            <a:extLst>
              <a:ext uri="{FF2B5EF4-FFF2-40B4-BE49-F238E27FC236}">
                <a16:creationId xmlns:a16="http://schemas.microsoft.com/office/drawing/2014/main" xmlns="" id="{72F4CFEF-5D54-4F74-AD31-079BAFCF9AFB}"/>
              </a:ext>
            </a:extLst>
          </p:cNvPr>
          <p:cNvSpPr/>
          <p:nvPr/>
        </p:nvSpPr>
        <p:spPr>
          <a:xfrm>
            <a:off x="4917076" y="3299791"/>
            <a:ext cx="328406" cy="20433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xmlns="" id="{609C6AC8-3EFB-4B62-8816-305A3558D439}"/>
              </a:ext>
            </a:extLst>
          </p:cNvPr>
          <p:cNvSpPr/>
          <p:nvPr/>
        </p:nvSpPr>
        <p:spPr>
          <a:xfrm>
            <a:off x="583097" y="145774"/>
            <a:ext cx="7350830" cy="764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PADĖKITE MERGAITEI PEREITI </a:t>
            </a:r>
            <a:r>
              <a:rPr lang="lt-LT" dirty="0" smtClean="0">
                <a:latin typeface="Comic Sans MS" panose="030F0702030302020204" pitchFamily="66" charset="0"/>
              </a:rPr>
              <a:t>GATVĘ.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4"/>
          <a:stretch/>
        </p:blipFill>
        <p:spPr>
          <a:xfrm>
            <a:off x="0" y="0"/>
            <a:ext cx="3803374" cy="685799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2A83D640-15F8-47A8-A867-47224B7F9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787" r="1000"/>
          <a:stretch/>
        </p:blipFill>
        <p:spPr>
          <a:xfrm>
            <a:off x="3803375" y="1716155"/>
            <a:ext cx="8286996" cy="5040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1CB3B704-61F6-414A-9BB6-8B49AB13DC5F}"/>
              </a:ext>
            </a:extLst>
          </p:cNvPr>
          <p:cNvSpPr/>
          <p:nvPr/>
        </p:nvSpPr>
        <p:spPr>
          <a:xfrm>
            <a:off x="4081670" y="400878"/>
            <a:ext cx="7301947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LAVINK </a:t>
            </a:r>
            <a:r>
              <a:rPr lang="lt-LT" sz="2000" dirty="0" smtClean="0">
                <a:latin typeface="Comic Sans MS" panose="030F0702030302020204" pitchFamily="66" charset="0"/>
              </a:rPr>
              <a:t>RANKYTĘ </a:t>
            </a:r>
            <a:r>
              <a:rPr lang="lt-LT" sz="2000" dirty="0" smtClean="0">
                <a:latin typeface="Comic Sans MS" panose="030F0702030302020204" pitchFamily="66" charset="0"/>
              </a:rPr>
              <a:t>IR </a:t>
            </a:r>
            <a:r>
              <a:rPr lang="lt-LT" sz="2000" dirty="0" smtClean="0">
                <a:latin typeface="Comic Sans MS" panose="030F0702030302020204" pitchFamily="66" charset="0"/>
              </a:rPr>
              <a:t>NUSPALVINK </a:t>
            </a:r>
            <a:r>
              <a:rPr lang="lt-LT" sz="2000" dirty="0">
                <a:latin typeface="Comic Sans MS" panose="030F0702030302020204" pitchFamily="66" charset="0"/>
              </a:rPr>
              <a:t>PAVEIKSLĖLĮ.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242342BC-421C-4A59-8B28-8187B432F8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3787" y="1421295"/>
            <a:ext cx="964106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78"/>
          <a:stretch/>
        </p:blipFill>
        <p:spPr>
          <a:xfrm>
            <a:off x="8348869" y="0"/>
            <a:ext cx="3843129" cy="6857999"/>
          </a:xfrm>
          <a:prstGeom prst="rect">
            <a:avLst/>
          </a:prstGeom>
        </p:spPr>
      </p:pic>
      <p:pic>
        <p:nvPicPr>
          <p:cNvPr id="3" name="Picture 2" descr="Ready Jet Go! | PBS KIDS">
            <a:extLst>
              <a:ext uri="{FF2B5EF4-FFF2-40B4-BE49-F238E27FC236}">
                <a16:creationId xmlns:a16="http://schemas.microsoft.com/office/drawing/2014/main" xmlns="" id="{37F235DC-FA11-49A6-9820-23338262E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1174"/>
            <a:ext cx="28384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23C90230-E136-445E-888F-FC67A9626D3A}"/>
              </a:ext>
            </a:extLst>
          </p:cNvPr>
          <p:cNvSpPr/>
          <p:nvPr/>
        </p:nvSpPr>
        <p:spPr>
          <a:xfrm>
            <a:off x="1113183" y="357808"/>
            <a:ext cx="6427303" cy="8878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SUGRUPUOK PO 3. KIEK KELIO ŽENKLŲ LIKO?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B5233416-F0FD-4981-B379-544B98074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29" y="1535077"/>
            <a:ext cx="1008000" cy="10080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2C83DFA0-7B0F-4B5B-8F52-C759B9804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840" y="1643077"/>
            <a:ext cx="812845" cy="792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63091C85-156D-490C-A9CD-B0CEB683C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339" y="2906999"/>
            <a:ext cx="921431" cy="900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7AA59625-4D4E-4358-A1B2-063177AA4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170" y="1689774"/>
            <a:ext cx="1127858" cy="1127858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0A6A92C7-54B7-420E-8B27-97221D179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12" y="1931077"/>
            <a:ext cx="1008000" cy="1008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C7B41A10-0AB1-40D8-AEF6-27F54419F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639" y="1130389"/>
            <a:ext cx="921431" cy="900000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DED83293-175C-42D9-A280-6FF226041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184" y="3233858"/>
            <a:ext cx="921431" cy="90000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ED450620-55B8-454A-BC70-7852A6EF1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632" y="5794760"/>
            <a:ext cx="921431" cy="9000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E92F1B4B-F80E-4DCF-B632-CAE3CD5EC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8" y="4133858"/>
            <a:ext cx="1008000" cy="1008000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C9D3D63C-725C-40E8-8DB8-6C27AC6A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625" y="4269703"/>
            <a:ext cx="1008000" cy="1008000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883A0AC6-7C7B-4646-A076-5B1F6C456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018" y="4172295"/>
            <a:ext cx="812845" cy="792000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9DD39E3B-3774-428D-91CD-B21E2D6B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777" y="5708192"/>
            <a:ext cx="812845" cy="79200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11CC0D3F-8940-421A-B459-D2F8DDD89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53" y="5452760"/>
            <a:ext cx="812845" cy="792000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C2E84A64-C335-41A3-A89F-1D03EDDDD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525" y="1689774"/>
            <a:ext cx="1127858" cy="1127858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xmlns="" id="{59AF14C8-8CFF-4E84-A342-5F7F53FBD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414" y="5382263"/>
            <a:ext cx="1127858" cy="1127858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xmlns="" id="{D112159F-6CBB-40C9-839A-E23FCEC72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686" y="3166145"/>
            <a:ext cx="1127858" cy="1127858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xmlns="" id="{75690A20-8506-4EB7-8C95-B0BA1E65F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141" y="4400366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xmlns="" id="{021226FC-578C-4F12-814D-248518AF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0" r="1957"/>
          <a:stretch/>
        </p:blipFill>
        <p:spPr>
          <a:xfrm>
            <a:off x="57665" y="252940"/>
            <a:ext cx="3617845" cy="6857999"/>
          </a:xfrm>
          <a:prstGeom prst="rect">
            <a:avLst/>
          </a:prstGeom>
        </p:spPr>
      </p:pic>
      <p:sp>
        <p:nvSpPr>
          <p:cNvPr id="5" name="Slinktis: vertikali 4">
            <a:extLst>
              <a:ext uri="{FF2B5EF4-FFF2-40B4-BE49-F238E27FC236}">
                <a16:creationId xmlns:a16="http://schemas.microsoft.com/office/drawing/2014/main" xmlns="" id="{76849996-6809-49F4-9F56-8450AC190CDE}"/>
              </a:ext>
            </a:extLst>
          </p:cNvPr>
          <p:cNvSpPr/>
          <p:nvPr/>
        </p:nvSpPr>
        <p:spPr>
          <a:xfrm>
            <a:off x="6571348" y="1020417"/>
            <a:ext cx="5382114" cy="5698435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989F020E-0AEA-471B-ADC7-D8EF42718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9"/>
          <a:stretch/>
        </p:blipFill>
        <p:spPr>
          <a:xfrm>
            <a:off x="7490755" y="1757056"/>
            <a:ext cx="3543300" cy="4681330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94CEFA34-4801-45FD-885E-304201D16F3F}"/>
              </a:ext>
            </a:extLst>
          </p:cNvPr>
          <p:cNvSpPr/>
          <p:nvPr/>
        </p:nvSpPr>
        <p:spPr>
          <a:xfrm>
            <a:off x="3909391" y="252940"/>
            <a:ext cx="7566992" cy="7674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PASIŽIŪRĖJĘS PAVEIKSLĖLĮ PASAKYK AR VAIKAI TINKAMAI ELGIASI GATVĖJE? KODĖL TAIP MANAI?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xmlns="" id="{E61A2AE4-8575-4754-81D5-9602A129A18A}"/>
              </a:ext>
            </a:extLst>
          </p:cNvPr>
          <p:cNvSpPr/>
          <p:nvPr/>
        </p:nvSpPr>
        <p:spPr>
          <a:xfrm>
            <a:off x="4537252" y="1090114"/>
            <a:ext cx="2618922" cy="1416833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omic Sans MS" panose="030F0702030302020204" pitchFamily="66" charset="0"/>
              </a:rPr>
              <a:t>NUSPALVINK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Ready Jet Go! | PBS KIDS">
            <a:extLst>
              <a:ext uri="{FF2B5EF4-FFF2-40B4-BE49-F238E27FC236}">
                <a16:creationId xmlns:a16="http://schemas.microsoft.com/office/drawing/2014/main" xmlns="" id="{B7A72D05-7620-4892-983E-D33EB43D0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26" y="2576644"/>
            <a:ext cx="2771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297</Words>
  <Application>Microsoft Office PowerPoint</Application>
  <PresentationFormat>Plačiaekranė</PresentationFormat>
  <Paragraphs>50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„Office“ tema</vt:lpstr>
      <vt:lpstr>AŠ SAUGUS, KAI ŽINAU...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AŠ SAUGUS, KAI ŽINAU.</dc:title>
  <dc:creator>20190828s</dc:creator>
  <cp:lastModifiedBy>Windows User</cp:lastModifiedBy>
  <cp:revision>26</cp:revision>
  <dcterms:created xsi:type="dcterms:W3CDTF">2020-05-11T14:57:37Z</dcterms:created>
  <dcterms:modified xsi:type="dcterms:W3CDTF">2020-05-11T19:10:57Z</dcterms:modified>
</cp:coreProperties>
</file>