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67" r:id="rId2"/>
    <p:sldId id="277" r:id="rId3"/>
    <p:sldId id="265" r:id="rId4"/>
    <p:sldId id="279" r:id="rId5"/>
    <p:sldId id="278" r:id="rId6"/>
    <p:sldId id="275" r:id="rId7"/>
    <p:sldId id="281" r:id="rId8"/>
    <p:sldId id="280" r:id="rId9"/>
    <p:sldId id="282" r:id="rId10"/>
    <p:sldId id="284" r:id="rId11"/>
    <p:sldId id="273" r:id="rId12"/>
    <p:sldId id="274" r:id="rId13"/>
    <p:sldId id="283" r:id="rId1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8" d="100"/>
          <a:sy n="78" d="100"/>
        </p:scale>
        <p:origin x="-18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Spustelėję redag. ruoš. paantrš. stilių</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D2FB697-C73F-4356-9758-641B2502AFFE}" type="datetimeFigureOut">
              <a:rPr lang="lt-LT" smtClean="0"/>
              <a:t>2020.04.27</a:t>
            </a:fld>
            <a:endParaRPr lang="lt-L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lt-L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21EFD39-8325-4187-9466-B14A1CF0218E}" type="slidenum">
              <a:rPr lang="lt-LT" smtClean="0"/>
              <a:t>‹#›</a:t>
            </a:fld>
            <a:endParaRPr lang="lt-L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53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DD2FB697-C73F-4356-9758-641B2502AFFE}" type="datetimeFigureOut">
              <a:rPr lang="lt-LT" smtClean="0"/>
              <a:t>2020.04.27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21EFD39-8325-4187-9466-B14A1CF0218E}" type="slidenum">
              <a:rPr lang="lt-LT" smtClean="0"/>
              <a:t>‹#›</a:t>
            </a:fld>
            <a:endParaRPr lang="lt-LT"/>
          </a:p>
        </p:txBody>
      </p:sp>
    </p:spTree>
    <p:extLst>
      <p:ext uri="{BB962C8B-B14F-4D97-AF65-F5344CB8AC3E}">
        <p14:creationId xmlns:p14="http://schemas.microsoft.com/office/powerpoint/2010/main" val="63223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DD2FB697-C73F-4356-9758-641B2502AFFE}" type="datetimeFigureOut">
              <a:rPr lang="lt-LT" smtClean="0"/>
              <a:t>2020.04.27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21EFD39-8325-4187-9466-B14A1CF0218E}" type="slidenum">
              <a:rPr lang="lt-LT" smtClean="0"/>
              <a:t>‹#›</a:t>
            </a:fld>
            <a:endParaRPr lang="lt-LT"/>
          </a:p>
        </p:txBody>
      </p:sp>
    </p:spTree>
    <p:extLst>
      <p:ext uri="{BB962C8B-B14F-4D97-AF65-F5344CB8AC3E}">
        <p14:creationId xmlns:p14="http://schemas.microsoft.com/office/powerpoint/2010/main" val="221821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DD2FB697-C73F-4356-9758-641B2502AFFE}" type="datetimeFigureOut">
              <a:rPr lang="lt-LT" smtClean="0"/>
              <a:t>2020.04.27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21EFD39-8325-4187-9466-B14A1CF0218E}" type="slidenum">
              <a:rPr lang="lt-LT" smtClean="0"/>
              <a:t>‹#›</a:t>
            </a:fld>
            <a:endParaRPr lang="lt-LT"/>
          </a:p>
        </p:txBody>
      </p:sp>
    </p:spTree>
    <p:extLst>
      <p:ext uri="{BB962C8B-B14F-4D97-AF65-F5344CB8AC3E}">
        <p14:creationId xmlns:p14="http://schemas.microsoft.com/office/powerpoint/2010/main" val="344447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lt-LT"/>
              <a:t>Spustelėję redag. ruoš. pavad. stilių</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DD2FB697-C73F-4356-9758-641B2502AFFE}" type="datetimeFigureOut">
              <a:rPr lang="lt-LT" smtClean="0"/>
              <a:t>2020.04.27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21EFD39-8325-4187-9466-B14A1CF0218E}" type="slidenum">
              <a:rPr lang="lt-LT" smtClean="0"/>
              <a:t>‹#›</a:t>
            </a:fld>
            <a:endParaRPr lang="lt-L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8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Date Placeholder 4"/>
          <p:cNvSpPr>
            <a:spLocks noGrp="1"/>
          </p:cNvSpPr>
          <p:nvPr>
            <p:ph type="dt" sz="half" idx="10"/>
          </p:nvPr>
        </p:nvSpPr>
        <p:spPr/>
        <p:txBody>
          <a:bodyPr/>
          <a:lstStyle/>
          <a:p>
            <a:fld id="{DD2FB697-C73F-4356-9758-641B2502AFFE}" type="datetimeFigureOut">
              <a:rPr lang="lt-LT" smtClean="0"/>
              <a:t>2020.04.27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21EFD39-8325-4187-9466-B14A1CF0218E}" type="slidenum">
              <a:rPr lang="lt-LT" smtClean="0"/>
              <a:t>‹#›</a:t>
            </a:fld>
            <a:endParaRPr lang="lt-LT"/>
          </a:p>
        </p:txBody>
      </p:sp>
    </p:spTree>
    <p:extLst>
      <p:ext uri="{BB962C8B-B14F-4D97-AF65-F5344CB8AC3E}">
        <p14:creationId xmlns:p14="http://schemas.microsoft.com/office/powerpoint/2010/main" val="33327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a:t>Spustelėję redag. ruoš. pavad. stilių</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7" name="Date Placeholder 6"/>
          <p:cNvSpPr>
            <a:spLocks noGrp="1"/>
          </p:cNvSpPr>
          <p:nvPr>
            <p:ph type="dt" sz="half" idx="10"/>
          </p:nvPr>
        </p:nvSpPr>
        <p:spPr/>
        <p:txBody>
          <a:bodyPr/>
          <a:lstStyle/>
          <a:p>
            <a:fld id="{DD2FB697-C73F-4356-9758-641B2502AFFE}" type="datetimeFigureOut">
              <a:rPr lang="lt-LT" smtClean="0"/>
              <a:t>2020.04.27</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21EFD39-8325-4187-9466-B14A1CF0218E}" type="slidenum">
              <a:rPr lang="lt-LT" smtClean="0"/>
              <a:t>‹#›</a:t>
            </a:fld>
            <a:endParaRPr lang="lt-LT"/>
          </a:p>
        </p:txBody>
      </p:sp>
    </p:spTree>
    <p:extLst>
      <p:ext uri="{BB962C8B-B14F-4D97-AF65-F5344CB8AC3E}">
        <p14:creationId xmlns:p14="http://schemas.microsoft.com/office/powerpoint/2010/main" val="104796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DD2FB697-C73F-4356-9758-641B2502AFFE}" type="datetimeFigureOut">
              <a:rPr lang="lt-LT" smtClean="0"/>
              <a:t>2020.04.27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21EFD39-8325-4187-9466-B14A1CF0218E}" type="slidenum">
              <a:rPr lang="lt-LT" smtClean="0"/>
              <a:t>‹#›</a:t>
            </a:fld>
            <a:endParaRPr lang="lt-LT"/>
          </a:p>
        </p:txBody>
      </p:sp>
    </p:spTree>
    <p:extLst>
      <p:ext uri="{BB962C8B-B14F-4D97-AF65-F5344CB8AC3E}">
        <p14:creationId xmlns:p14="http://schemas.microsoft.com/office/powerpoint/2010/main" val="93937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FB697-C73F-4356-9758-641B2502AFFE}" type="datetimeFigureOut">
              <a:rPr lang="lt-LT" smtClean="0"/>
              <a:t>2020.04.27</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C21EFD39-8325-4187-9466-B14A1CF0218E}" type="slidenum">
              <a:rPr lang="lt-LT" smtClean="0"/>
              <a:t>‹#›</a:t>
            </a:fld>
            <a:endParaRPr lang="lt-LT"/>
          </a:p>
        </p:txBody>
      </p:sp>
    </p:spTree>
    <p:extLst>
      <p:ext uri="{BB962C8B-B14F-4D97-AF65-F5344CB8AC3E}">
        <p14:creationId xmlns:p14="http://schemas.microsoft.com/office/powerpoint/2010/main" val="251532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t-LT"/>
              <a:t>Spustelėję redag. ruoš. pavad. stilių</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DD2FB697-C73F-4356-9758-641B2502AFFE}" type="datetimeFigureOut">
              <a:rPr lang="lt-LT" smtClean="0"/>
              <a:t>2020.04.27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21EFD39-8325-4187-9466-B14A1CF0218E}" type="slidenum">
              <a:rPr lang="lt-LT" smtClean="0"/>
              <a:t>‹#›</a:t>
            </a:fld>
            <a:endParaRPr lang="lt-LT"/>
          </a:p>
        </p:txBody>
      </p:sp>
    </p:spTree>
    <p:extLst>
      <p:ext uri="{BB962C8B-B14F-4D97-AF65-F5344CB8AC3E}">
        <p14:creationId xmlns:p14="http://schemas.microsoft.com/office/powerpoint/2010/main" val="189747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DD2FB697-C73F-4356-9758-641B2502AFFE}" type="datetimeFigureOut">
              <a:rPr lang="lt-LT" smtClean="0"/>
              <a:t>2020.04.27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21EFD39-8325-4187-9466-B14A1CF0218E}" type="slidenum">
              <a:rPr lang="lt-LT" smtClean="0"/>
              <a:t>‹#›</a:t>
            </a:fld>
            <a:endParaRPr lang="lt-LT"/>
          </a:p>
        </p:txBody>
      </p:sp>
    </p:spTree>
    <p:extLst>
      <p:ext uri="{BB962C8B-B14F-4D97-AF65-F5344CB8AC3E}">
        <p14:creationId xmlns:p14="http://schemas.microsoft.com/office/powerpoint/2010/main" val="178937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lt-LT"/>
              <a:t>Spustelėję redag. ruoš. pavad. stilių</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D2FB697-C73F-4356-9758-641B2502AFFE}" type="datetimeFigureOut">
              <a:rPr lang="lt-LT" smtClean="0"/>
              <a:t>2020.04.27</a:t>
            </a:fld>
            <a:endParaRPr lang="lt-L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lt-L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21EFD39-8325-4187-9466-B14A1CF0218E}" type="slidenum">
              <a:rPr lang="lt-LT" smtClean="0"/>
              <a:t>‹#›</a:t>
            </a:fld>
            <a:endParaRPr lang="lt-LT"/>
          </a:p>
        </p:txBody>
      </p:sp>
    </p:spTree>
    <p:extLst>
      <p:ext uri="{BB962C8B-B14F-4D97-AF65-F5344CB8AC3E}">
        <p14:creationId xmlns:p14="http://schemas.microsoft.com/office/powerpoint/2010/main" val="164547860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3.gif"/><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5.gi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5.gi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5.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5.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5.g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5.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13.gif"/><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ame bug Royalty Free Vector Image - VectorStock"/>
          <p:cNvPicPr>
            <a:picLocks noChangeAspect="1" noChangeArrowheads="1"/>
          </p:cNvPicPr>
          <p:nvPr/>
        </p:nvPicPr>
        <p:blipFill rotWithShape="1">
          <a:blip r:embed="rId2">
            <a:extLst>
              <a:ext uri="{28A0092B-C50C-407E-A947-70E740481C1C}">
                <a14:useLocalDpi xmlns:a14="http://schemas.microsoft.com/office/drawing/2010/main" val="0"/>
              </a:ext>
            </a:extLst>
          </a:blip>
          <a:srcRect r="2519" b="10395"/>
          <a:stretch/>
        </p:blipFill>
        <p:spPr bwMode="auto">
          <a:xfrm>
            <a:off x="595039" y="321276"/>
            <a:ext cx="11185068" cy="6079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Pavadinimas 1"/>
          <p:cNvSpPr>
            <a:spLocks noGrp="1"/>
          </p:cNvSpPr>
          <p:nvPr>
            <p:ph type="title"/>
          </p:nvPr>
        </p:nvSpPr>
        <p:spPr>
          <a:xfrm>
            <a:off x="3533959" y="1927654"/>
            <a:ext cx="5307227" cy="1356360"/>
          </a:xfrm>
        </p:spPr>
        <p:txBody>
          <a:bodyPr>
            <a:normAutofit/>
          </a:bodyPr>
          <a:lstStyle/>
          <a:p>
            <a:r>
              <a:rPr lang="lt-LT" sz="6000" b="1" dirty="0">
                <a:solidFill>
                  <a:schemeClr val="tx1"/>
                </a:solidFill>
                <a:latin typeface="Comic Sans MS" panose="030F0702030302020204" pitchFamily="66" charset="0"/>
              </a:rPr>
              <a:t>VABZDŽIAI</a:t>
            </a:r>
          </a:p>
        </p:txBody>
      </p:sp>
      <p:sp>
        <p:nvSpPr>
          <p:cNvPr id="4" name="2 paantraštė"/>
          <p:cNvSpPr txBox="1">
            <a:spLocks/>
          </p:cNvSpPr>
          <p:nvPr/>
        </p:nvSpPr>
        <p:spPr>
          <a:xfrm>
            <a:off x="5065743" y="4318793"/>
            <a:ext cx="3254928" cy="1047227"/>
          </a:xfrm>
          <a:prstGeom prst="rect">
            <a:avLst/>
          </a:prstGeom>
        </p:spPr>
        <p:txBody>
          <a:bodyPr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lt-LT" sz="1400" b="1" dirty="0">
                <a:solidFill>
                  <a:schemeClr val="tx1"/>
                </a:solidFill>
                <a:latin typeface="Comic Sans MS" panose="030F0702030302020204" pitchFamily="66" charset="0"/>
              </a:rPr>
              <a:t>Kauno lopšelis- darželis „Liepaitė“</a:t>
            </a:r>
          </a:p>
          <a:p>
            <a:pPr marL="0" indent="0" algn="r">
              <a:buNone/>
            </a:pPr>
            <a:r>
              <a:rPr lang="lt-LT" sz="1400" b="1" dirty="0">
                <a:solidFill>
                  <a:schemeClr val="tx1"/>
                </a:solidFill>
                <a:latin typeface="Comic Sans MS" panose="030F0702030302020204" pitchFamily="66" charset="0"/>
              </a:rPr>
              <a:t>Parengė mokytojos: Aistė </a:t>
            </a:r>
            <a:r>
              <a:rPr lang="lt-LT" sz="1400" b="1" dirty="0" err="1">
                <a:solidFill>
                  <a:schemeClr val="tx1"/>
                </a:solidFill>
                <a:latin typeface="Comic Sans MS" panose="030F0702030302020204" pitchFamily="66" charset="0"/>
              </a:rPr>
              <a:t>Guobė</a:t>
            </a:r>
            <a:r>
              <a:rPr lang="lt-LT" sz="1400" b="1" dirty="0">
                <a:solidFill>
                  <a:schemeClr val="tx1"/>
                </a:solidFill>
                <a:latin typeface="Comic Sans MS" panose="030F0702030302020204" pitchFamily="66" charset="0"/>
              </a:rPr>
              <a:t> </a:t>
            </a:r>
          </a:p>
          <a:p>
            <a:pPr algn="r"/>
            <a:r>
              <a:rPr lang="lt-LT" sz="1400" b="1" dirty="0">
                <a:solidFill>
                  <a:schemeClr val="tx1"/>
                </a:solidFill>
                <a:latin typeface="Comic Sans MS" panose="030F0702030302020204" pitchFamily="66" charset="0"/>
              </a:rPr>
              <a:t>Rasa </a:t>
            </a:r>
            <a:r>
              <a:rPr lang="lt-LT" sz="1400" b="1" dirty="0" err="1">
                <a:solidFill>
                  <a:schemeClr val="tx1"/>
                </a:solidFill>
                <a:latin typeface="Comic Sans MS" panose="030F0702030302020204" pitchFamily="66" charset="0"/>
              </a:rPr>
              <a:t>Barvainienė</a:t>
            </a:r>
            <a:endParaRPr lang="lt-LT" sz="1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16474993"/>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725456" y="397636"/>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36933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 </a:t>
            </a:r>
          </a:p>
        </p:txBody>
      </p:sp>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3"/>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3"/>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3"/>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3"/>
          <a:stretch>
            <a:fillRect/>
          </a:stretch>
        </p:blipFill>
        <p:spPr>
          <a:xfrm>
            <a:off x="7100563" y="4757819"/>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3"/>
          <a:stretch>
            <a:fillRect/>
          </a:stretch>
        </p:blipFill>
        <p:spPr>
          <a:xfrm flipH="1">
            <a:off x="9606515" y="4757819"/>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7333543" y="4924468"/>
            <a:ext cx="3560590" cy="646331"/>
          </a:xfrm>
          <a:prstGeom prst="rect">
            <a:avLst/>
          </a:prstGeom>
        </p:spPr>
        <p:txBody>
          <a:bodyPr wrap="square">
            <a:spAutoFit/>
          </a:bodyPr>
          <a:lstStyle/>
          <a:p>
            <a:r>
              <a:rPr lang="lt-LT" sz="3600" b="1" dirty="0">
                <a:solidFill>
                  <a:srgbClr val="FFC000"/>
                </a:solidFill>
                <a:latin typeface="Comic Sans MS" panose="030F0702030302020204" pitchFamily="66" charset="0"/>
              </a:rPr>
              <a:t>Ž</a:t>
            </a:r>
            <a:r>
              <a:rPr lang="lt-LT" sz="3600" b="1" dirty="0">
                <a:latin typeface="Comic Sans MS" panose="030F0702030302020204" pitchFamily="66" charset="0"/>
              </a:rPr>
              <a:t>IO-GAS</a:t>
            </a:r>
          </a:p>
        </p:txBody>
      </p:sp>
      <p:pic>
        <p:nvPicPr>
          <p:cNvPr id="7" name="Picture 8" descr="Summer Shining Sticker by Muchable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3929" y="397636"/>
            <a:ext cx="1841719" cy="1841719"/>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p:cNvSpPr/>
          <p:nvPr/>
        </p:nvSpPr>
        <p:spPr>
          <a:xfrm>
            <a:off x="2226784" y="1753290"/>
            <a:ext cx="3276092" cy="1938992"/>
          </a:xfrm>
          <a:prstGeom prst="rect">
            <a:avLst/>
          </a:prstGeom>
        </p:spPr>
        <p:txBody>
          <a:bodyPr wrap="square">
            <a:spAutoFit/>
          </a:bodyPr>
          <a:lstStyle/>
          <a:p>
            <a:pPr algn="ctr"/>
            <a:r>
              <a:rPr lang="lt-LT" sz="2000" dirty="0">
                <a:ln>
                  <a:solidFill>
                    <a:schemeClr val="tx1"/>
                  </a:solidFill>
                </a:ln>
                <a:solidFill>
                  <a:schemeClr val="tx1"/>
                </a:solidFill>
                <a:latin typeface="Comic Sans MS" panose="030F0702030302020204" pitchFamily="66" charset="0"/>
              </a:rPr>
              <a:t>PAJUTĘS PAVOJŲ, ŽIOGAS ATSISPYRĘS UŽPAKALINĖMIS KOJOMIS ŠOKA TOLYN IR PASISLEPIA TARP ŽOLYNŲ.</a:t>
            </a:r>
            <a:endParaRPr lang="lt-LT" sz="2000" dirty="0">
              <a:latin typeface="Comic Sans MS" panose="030F0702030302020204" pitchFamily="66" charset="0"/>
            </a:endParaRPr>
          </a:p>
        </p:txBody>
      </p:sp>
      <p:pic>
        <p:nvPicPr>
          <p:cNvPr id="1028" name="Picture 4" descr="ArielZ700 is now a grasshopper | Clipart Panda - Free Clipart Images">
            <a:extLst>
              <a:ext uri="{FF2B5EF4-FFF2-40B4-BE49-F238E27FC236}">
                <a16:creationId xmlns:a16="http://schemas.microsoft.com/office/drawing/2014/main" xmlns="" id="{88D92492-E7FC-499F-B770-D3A93426635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81895" y="2108583"/>
            <a:ext cx="2693731"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97144"/>
      </p:ext>
    </p:extLst>
  </p:cSld>
  <p:clrMapOvr>
    <a:masterClrMapping/>
  </p:clrMapOvr>
  <p:transition spd="slow"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1000"/>
                                        <p:tgtEl>
                                          <p:spTgt spid="1028"/>
                                        </p:tgtEl>
                                      </p:cBhvr>
                                    </p:animEffect>
                                  </p:childTnLst>
                                </p:cTn>
                              </p:par>
                            </p:childTnLst>
                          </p:cTn>
                        </p:par>
                        <p:par>
                          <p:cTn id="8" fill="hold">
                            <p:stCondLst>
                              <p:cond delay="2000"/>
                            </p:stCondLst>
                            <p:childTnLst>
                              <p:par>
                                <p:cTn id="9" presetID="53" presetClass="entr" presetSubtype="16"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689102" y="397636"/>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36933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 </a:t>
            </a:r>
          </a:p>
        </p:txBody>
      </p:sp>
      <p:pic>
        <p:nvPicPr>
          <p:cNvPr id="7" name="Picture 8" descr="Summer Shining Sticker by Muchable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261" y="508557"/>
            <a:ext cx="1841719" cy="1841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7079540" y="4759284"/>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9569534" y="4757819"/>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p:cNvSpPr/>
          <p:nvPr/>
        </p:nvSpPr>
        <p:spPr>
          <a:xfrm>
            <a:off x="1676381" y="1745998"/>
            <a:ext cx="4053251" cy="2246769"/>
          </a:xfrm>
          <a:prstGeom prst="rect">
            <a:avLst/>
          </a:prstGeom>
        </p:spPr>
        <p:txBody>
          <a:bodyPr wrap="square">
            <a:spAutoFit/>
          </a:bodyPr>
          <a:lstStyle/>
          <a:p>
            <a:pPr algn="ctr"/>
            <a:r>
              <a:rPr lang="lt-LT" sz="2000" dirty="0">
                <a:ln>
                  <a:solidFill>
                    <a:schemeClr val="tx1"/>
                  </a:solidFill>
                </a:ln>
                <a:solidFill>
                  <a:schemeClr val="tx1"/>
                </a:solidFill>
                <a:latin typeface="Comic Sans MS" panose="030F0702030302020204" pitchFamily="66" charset="0"/>
              </a:rPr>
              <a:t>TARAKONAI TAI  </a:t>
            </a:r>
            <a:r>
              <a:rPr lang="lt-LT" sz="2000" dirty="0">
                <a:ln>
                  <a:solidFill>
                    <a:schemeClr val="tx1"/>
                  </a:solidFill>
                </a:ln>
                <a:latin typeface="Comic Sans MS" panose="030F0702030302020204" pitchFamily="66" charset="0"/>
              </a:rPr>
              <a:t>VABZDŽIAI „ NENAUDĖLIAI“, KURIE </a:t>
            </a:r>
            <a:r>
              <a:rPr lang="lt-LT" sz="2000" dirty="0">
                <a:ln>
                  <a:solidFill>
                    <a:schemeClr val="tx1"/>
                  </a:solidFill>
                </a:ln>
                <a:solidFill>
                  <a:schemeClr val="tx1"/>
                </a:solidFill>
                <a:latin typeface="Comic Sans MS" panose="030F0702030302020204" pitchFamily="66" charset="0"/>
              </a:rPr>
              <a:t>APSIGYVENA ŽMONIŲ NAMUOSE, PUOTAUJA, MISDAMI MAISTO LIKUČIAIS </a:t>
            </a:r>
            <a:r>
              <a:rPr lang="en-US" sz="2000" dirty="0">
                <a:ln>
                  <a:solidFill>
                    <a:schemeClr val="tx1"/>
                  </a:solidFill>
                </a:ln>
                <a:solidFill>
                  <a:schemeClr val="tx1"/>
                </a:solidFill>
                <a:latin typeface="Comic Sans MS" panose="030F0702030302020204" pitchFamily="66" charset="0"/>
              </a:rPr>
              <a:t>IR </a:t>
            </a:r>
            <a:r>
              <a:rPr lang="lt-LT" sz="2000" dirty="0">
                <a:ln>
                  <a:solidFill>
                    <a:schemeClr val="tx1"/>
                  </a:solidFill>
                </a:ln>
                <a:solidFill>
                  <a:schemeClr val="tx1"/>
                </a:solidFill>
                <a:latin typeface="Comic Sans MS" panose="030F0702030302020204" pitchFamily="66" charset="0"/>
              </a:rPr>
              <a:t>PLATINA LIGAS</a:t>
            </a:r>
            <a:r>
              <a:rPr lang="en-US" sz="2000" dirty="0">
                <a:ln>
                  <a:solidFill>
                    <a:schemeClr val="tx1"/>
                  </a:solidFill>
                </a:ln>
                <a:solidFill>
                  <a:schemeClr val="tx1"/>
                </a:solidFill>
                <a:latin typeface="Comic Sans MS" panose="030F0702030302020204" pitchFamily="66" charset="0"/>
              </a:rPr>
              <a:t>.</a:t>
            </a:r>
            <a:endParaRPr lang="lt-LT" sz="2000" dirty="0">
              <a:solidFill>
                <a:schemeClr val="tx1"/>
              </a:solidFill>
              <a:latin typeface="Comic Sans MS" panose="030F0702030302020204" pitchFamily="66" charset="0"/>
            </a:endParaRPr>
          </a:p>
        </p:txBody>
      </p:sp>
      <p:pic>
        <p:nvPicPr>
          <p:cNvPr id="20" name="Picture 6" descr="▷ Insects: Animated Images, Gifs, Pictures &amp; Animations - 100% FRE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93122" y="2612743"/>
            <a:ext cx="3364864" cy="1881145"/>
          </a:xfrm>
          <a:prstGeom prst="rect">
            <a:avLst/>
          </a:prstGeom>
          <a:noFill/>
          <a:extLst>
            <a:ext uri="{909E8E84-426E-40DD-AFC4-6F175D3DCCD1}">
              <a14:hiddenFill xmlns:a14="http://schemas.microsoft.com/office/drawing/2010/main">
                <a:solidFill>
                  <a:srgbClr val="FFFFFF"/>
                </a:solidFill>
              </a14:hiddenFill>
            </a:ext>
          </a:extLst>
        </p:spPr>
      </p:pic>
      <p:sp>
        <p:nvSpPr>
          <p:cNvPr id="21" name="Pavadinimas 5"/>
          <p:cNvSpPr txBox="1">
            <a:spLocks/>
          </p:cNvSpPr>
          <p:nvPr/>
        </p:nvSpPr>
        <p:spPr>
          <a:xfrm>
            <a:off x="7210624" y="4827292"/>
            <a:ext cx="4190544" cy="4942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600" b="1" dirty="0">
                <a:solidFill>
                  <a:srgbClr val="FFC000"/>
                </a:solidFill>
                <a:latin typeface="Comic Sans MS" panose="030F0702030302020204" pitchFamily="66" charset="0"/>
              </a:rPr>
              <a:t>T</a:t>
            </a:r>
            <a:r>
              <a:rPr lang="en-US" sz="3600" b="1" dirty="0">
                <a:solidFill>
                  <a:schemeClr val="tx1"/>
                </a:solidFill>
                <a:latin typeface="Comic Sans MS" panose="030F0702030302020204" pitchFamily="66" charset="0"/>
              </a:rPr>
              <a:t>A-RA-KO-NAS</a:t>
            </a:r>
            <a:endParaRPr lang="lt-LT" sz="36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38144567"/>
      </p:ext>
    </p:extLst>
  </p:cSld>
  <p:clrMapOvr>
    <a:masterClrMapping/>
  </p:clrMapOvr>
  <p:transition spd="slow"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childTnLst>
                          </p:cTn>
                        </p:par>
                        <p:par>
                          <p:cTn id="8" fill="hold">
                            <p:stCondLst>
                              <p:cond delay="2000"/>
                            </p:stCondLst>
                            <p:childTnLst>
                              <p:par>
                                <p:cTn id="9" presetID="53" presetClass="entr" presetSubtype="16" fill="hold" grpId="0" nodeType="afterEffect">
                                  <p:stCondLst>
                                    <p:cond delay="100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Effect transition="in" filter="fade">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882673" y="358540"/>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36933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 </a:t>
            </a:r>
          </a:p>
        </p:txBody>
      </p:sp>
      <p:pic>
        <p:nvPicPr>
          <p:cNvPr id="7" name="Picture 8" descr="Summer Shining Sticker by Muchable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261" y="508557"/>
            <a:ext cx="1841719" cy="1841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7079540" y="4759284"/>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9569534" y="4757819"/>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2257168" y="1753290"/>
            <a:ext cx="3159287" cy="1938992"/>
          </a:xfrm>
          <a:prstGeom prst="rect">
            <a:avLst/>
          </a:prstGeom>
        </p:spPr>
        <p:txBody>
          <a:bodyPr wrap="square">
            <a:spAutoFit/>
          </a:bodyPr>
          <a:lstStyle/>
          <a:p>
            <a:pPr algn="ctr"/>
            <a:r>
              <a:rPr lang="lt-LT" sz="2000" dirty="0">
                <a:ln>
                  <a:solidFill>
                    <a:schemeClr val="tx1"/>
                  </a:solidFill>
                </a:ln>
                <a:solidFill>
                  <a:schemeClr val="tx1"/>
                </a:solidFill>
                <a:latin typeface="Comic Sans MS" panose="030F0702030302020204" pitchFamily="66" charset="0"/>
              </a:rPr>
              <a:t>BLUSOS TAIP PAT YRA </a:t>
            </a:r>
            <a:r>
              <a:rPr lang="lt-LT" sz="2000" dirty="0" smtClean="0">
                <a:ln>
                  <a:solidFill>
                    <a:schemeClr val="tx1"/>
                  </a:solidFill>
                </a:ln>
                <a:latin typeface="Comic Sans MS" panose="030F0702030302020204" pitchFamily="66" charset="0"/>
              </a:rPr>
              <a:t>VABZDŽIAI                   „NENAUDĖLIAI</a:t>
            </a:r>
            <a:r>
              <a:rPr lang="lt-LT" sz="2000" dirty="0">
                <a:ln>
                  <a:solidFill>
                    <a:schemeClr val="tx1"/>
                  </a:solidFill>
                </a:ln>
                <a:latin typeface="Comic Sans MS" panose="030F0702030302020204" pitchFamily="66" charset="0"/>
              </a:rPr>
              <a:t>“,</a:t>
            </a:r>
            <a:r>
              <a:rPr lang="lt-LT" sz="2000" dirty="0">
                <a:ln>
                  <a:solidFill>
                    <a:schemeClr val="tx1"/>
                  </a:solidFill>
                </a:ln>
                <a:solidFill>
                  <a:schemeClr val="tx1"/>
                </a:solidFill>
                <a:latin typeface="Comic Sans MS" panose="030F0702030302020204" pitchFamily="66" charset="0"/>
              </a:rPr>
              <a:t> ŽMOGAUS IR GYVŪNŲ PARAZITAI </a:t>
            </a:r>
            <a:r>
              <a:rPr lang="en-US" sz="2000" dirty="0">
                <a:ln>
                  <a:solidFill>
                    <a:schemeClr val="tx1"/>
                  </a:solidFill>
                </a:ln>
                <a:solidFill>
                  <a:schemeClr val="tx1"/>
                </a:solidFill>
                <a:latin typeface="Comic Sans MS" panose="030F0702030302020204" pitchFamily="66" charset="0"/>
              </a:rPr>
              <a:t>IR</a:t>
            </a:r>
            <a:r>
              <a:rPr lang="lt-LT" sz="2000" dirty="0">
                <a:ln>
                  <a:solidFill>
                    <a:schemeClr val="tx1"/>
                  </a:solidFill>
                </a:ln>
                <a:solidFill>
                  <a:schemeClr val="tx1"/>
                </a:solidFill>
                <a:latin typeface="Comic Sans MS" panose="030F0702030302020204" pitchFamily="66" charset="0"/>
              </a:rPr>
              <a:t> LIGŲ PLATINTOJAI</a:t>
            </a:r>
            <a:r>
              <a:rPr lang="en-US" sz="2000" dirty="0">
                <a:ln>
                  <a:solidFill>
                    <a:schemeClr val="tx1"/>
                  </a:solidFill>
                </a:ln>
                <a:solidFill>
                  <a:schemeClr val="tx1"/>
                </a:solidFill>
                <a:latin typeface="Comic Sans MS" panose="030F0702030302020204" pitchFamily="66" charset="0"/>
              </a:rPr>
              <a:t>.</a:t>
            </a:r>
            <a:endParaRPr lang="lt-LT" sz="2000" dirty="0">
              <a:solidFill>
                <a:schemeClr val="tx1"/>
              </a:solidFill>
              <a:latin typeface="Comic Sans MS" panose="030F0702030302020204" pitchFamily="66" charset="0"/>
            </a:endParaRPr>
          </a:p>
        </p:txBody>
      </p:sp>
      <p:pic>
        <p:nvPicPr>
          <p:cNvPr id="22" name="Picture 8" descr="Fleas GIF | Gfyca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37765" y="2408410"/>
            <a:ext cx="3185217" cy="2384145"/>
          </a:xfrm>
          <a:prstGeom prst="rect">
            <a:avLst/>
          </a:prstGeom>
          <a:noFill/>
          <a:extLst>
            <a:ext uri="{909E8E84-426E-40DD-AFC4-6F175D3DCCD1}">
              <a14:hiddenFill xmlns:a14="http://schemas.microsoft.com/office/drawing/2010/main">
                <a:solidFill>
                  <a:srgbClr val="FFFFFF"/>
                </a:solidFill>
              </a14:hiddenFill>
            </a:ext>
          </a:extLst>
        </p:spPr>
      </p:pic>
      <p:sp>
        <p:nvSpPr>
          <p:cNvPr id="23" name="Pavadinimas 5"/>
          <p:cNvSpPr txBox="1">
            <a:spLocks/>
          </p:cNvSpPr>
          <p:nvPr/>
        </p:nvSpPr>
        <p:spPr>
          <a:xfrm>
            <a:off x="7748224" y="4792555"/>
            <a:ext cx="2152135" cy="494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600" b="1" dirty="0">
                <a:solidFill>
                  <a:srgbClr val="FFC000"/>
                </a:solidFill>
                <a:latin typeface="Comic Sans MS" panose="030F0702030302020204" pitchFamily="66" charset="0"/>
              </a:rPr>
              <a:t>B</a:t>
            </a:r>
            <a:r>
              <a:rPr lang="en-US" sz="3600" b="1" dirty="0">
                <a:solidFill>
                  <a:schemeClr val="tx1"/>
                </a:solidFill>
                <a:latin typeface="Comic Sans MS" panose="030F0702030302020204" pitchFamily="66" charset="0"/>
              </a:rPr>
              <a:t>LU-SA</a:t>
            </a:r>
            <a:endParaRPr lang="lt-LT" sz="36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85982821"/>
      </p:ext>
    </p:extLst>
  </p:cSld>
  <p:clrMapOvr>
    <a:masterClrMapping/>
  </p:clrMapOvr>
  <p:transition spd="slow"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par>
                          <p:cTn id="8" fill="hold">
                            <p:stCondLst>
                              <p:cond delay="2000"/>
                            </p:stCondLst>
                            <p:childTnLst>
                              <p:par>
                                <p:cTn id="9" presetID="53" presetClass="entr" presetSubtype="16"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Effect transition="in" filter="fade">
                                      <p:cBhvr>
                                        <p:cTn id="1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Border template with ladybirds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752" t="7981" r="51644" b="20022"/>
          <a:stretch/>
        </p:blipFill>
        <p:spPr bwMode="auto">
          <a:xfrm>
            <a:off x="6812692" y="244689"/>
            <a:ext cx="4986330" cy="58823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adybug on note template Royalty Free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98" b="8699"/>
          <a:stretch/>
        </p:blipFill>
        <p:spPr bwMode="auto">
          <a:xfrm flipH="1">
            <a:off x="534205" y="526182"/>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36933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 </a:t>
            </a:r>
          </a:p>
        </p:txBody>
      </p:sp>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7079540" y="4759284"/>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9569534" y="4757819"/>
            <a:ext cx="2560553" cy="2188865"/>
          </a:xfrm>
          <a:prstGeom prst="rect">
            <a:avLst/>
          </a:prstGeom>
          <a:ln>
            <a:noFill/>
          </a:ln>
          <a:effectLst>
            <a:softEdge rad="112500"/>
          </a:effectLst>
        </p:spPr>
      </p:pic>
      <p:pic>
        <p:nvPicPr>
          <p:cNvPr id="18"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p:cNvSpPr/>
          <p:nvPr/>
        </p:nvSpPr>
        <p:spPr>
          <a:xfrm>
            <a:off x="1990429" y="1345889"/>
            <a:ext cx="3089189" cy="3046988"/>
          </a:xfrm>
          <a:prstGeom prst="rect">
            <a:avLst/>
          </a:prstGeom>
          <a:noFill/>
          <a:ln>
            <a:noFill/>
          </a:ln>
        </p:spPr>
        <p:txBody>
          <a:bodyPr wrap="square">
            <a:spAutoFit/>
          </a:bodyPr>
          <a:lstStyle/>
          <a:p>
            <a:pPr algn="ctr"/>
            <a:r>
              <a:rPr lang="lt-LT" sz="1600" dirty="0">
                <a:ln>
                  <a:solidFill>
                    <a:schemeClr val="tx1"/>
                  </a:solidFill>
                </a:ln>
                <a:latin typeface="Comic Sans MS" panose="030F0702030302020204" pitchFamily="66" charset="0"/>
              </a:rPr>
              <a:t>VĖLYVĄ RUDENĮ DIDELIS IR SUDĖTINGAS VABZDŽIŲ PASAULIS APMIRŠTA IKI KITO PAVASARIO. DAUGUMA SUAUGĖLIŲ VABZDŽIŲ ŽŪVA. DIRVOJE, SAMANOSE, KELMUOSE, PO MEDŽIŲ ŽIEVE IR KITUR ŽIEMOTI LIEKA KIAUŠINIAI, LERVOS, LĖLIUKĖS IR TIK KAI KURIE SUAUGĘ VABZDŽIAI.</a:t>
            </a:r>
          </a:p>
        </p:txBody>
      </p:sp>
      <p:sp>
        <p:nvSpPr>
          <p:cNvPr id="22" name="Stačiakampis 21"/>
          <p:cNvSpPr/>
          <p:nvPr/>
        </p:nvSpPr>
        <p:spPr>
          <a:xfrm>
            <a:off x="7634748" y="2233876"/>
            <a:ext cx="2687437" cy="1631216"/>
          </a:xfrm>
          <a:prstGeom prst="rect">
            <a:avLst/>
          </a:prstGeom>
        </p:spPr>
        <p:txBody>
          <a:bodyPr wrap="square">
            <a:spAutoFit/>
          </a:bodyPr>
          <a:lstStyle/>
          <a:p>
            <a:pPr algn="ctr"/>
            <a:r>
              <a:rPr lang="lt-LT" sz="2000" b="1" dirty="0">
                <a:latin typeface="Comic Sans MS" panose="030F0702030302020204" pitchFamily="66" charset="0"/>
              </a:rPr>
              <a:t>AČIŪ, KAD SUSIPAŽINOTE SU </a:t>
            </a:r>
            <a:r>
              <a:rPr lang="lt-LT" sz="2000" b="1">
                <a:latin typeface="Comic Sans MS" panose="030F0702030302020204" pitchFamily="66" charset="0"/>
              </a:rPr>
              <a:t>MANO </a:t>
            </a:r>
            <a:r>
              <a:rPr lang="lt-LT" sz="2000" b="1" smtClean="0">
                <a:latin typeface="Comic Sans MS" panose="030F0702030302020204" pitchFamily="66" charset="0"/>
              </a:rPr>
              <a:t>DRAUGAIS</a:t>
            </a:r>
            <a:r>
              <a:rPr lang="lt-LT" sz="2000" b="1" dirty="0">
                <a:latin typeface="Comic Sans MS" panose="030F0702030302020204" pitchFamily="66" charset="0"/>
              </a:rPr>
              <a:t>.</a:t>
            </a:r>
          </a:p>
          <a:p>
            <a:pPr algn="ctr"/>
            <a:r>
              <a:rPr lang="lt-LT" sz="2000" b="1" dirty="0">
                <a:latin typeface="Comic Sans MS" panose="030F0702030302020204" pitchFamily="66" charset="0"/>
              </a:rPr>
              <a:t>IKI PASIMATYMO.</a:t>
            </a:r>
          </a:p>
        </p:txBody>
      </p:sp>
    </p:spTree>
    <p:extLst>
      <p:ext uri="{BB962C8B-B14F-4D97-AF65-F5344CB8AC3E}">
        <p14:creationId xmlns:p14="http://schemas.microsoft.com/office/powerpoint/2010/main" val="376252905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881449" y="266950"/>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232453" y="1709367"/>
            <a:ext cx="3097428" cy="2031325"/>
          </a:xfrm>
          <a:prstGeom prst="rect">
            <a:avLst/>
          </a:prstGeom>
          <a:ln>
            <a:noFill/>
          </a:ln>
        </p:spPr>
        <p:txBody>
          <a:bodyPr wrap="square">
            <a:spAutoFit/>
          </a:bodyPr>
          <a:lstStyle/>
          <a:p>
            <a:pPr algn="ctr"/>
            <a:r>
              <a:rPr lang="en-US" dirty="0">
                <a:ln>
                  <a:solidFill>
                    <a:schemeClr val="tx1"/>
                  </a:solidFill>
                </a:ln>
                <a:solidFill>
                  <a:schemeClr val="tx1"/>
                </a:solidFill>
                <a:latin typeface="Comic Sans MS" panose="030F0702030302020204" pitchFamily="66" charset="0"/>
              </a:rPr>
              <a:t>SVEIKI VAIKAI. </a:t>
            </a:r>
            <a:r>
              <a:rPr lang="en-US" dirty="0">
                <a:ln>
                  <a:solidFill>
                    <a:schemeClr val="tx1"/>
                  </a:solidFill>
                </a:ln>
                <a:latin typeface="Comic Sans MS" panose="030F0702030302020204" pitchFamily="66" charset="0"/>
              </a:rPr>
              <a:t>A</a:t>
            </a:r>
            <a:r>
              <a:rPr lang="lt-LT" dirty="0">
                <a:ln>
                  <a:solidFill>
                    <a:schemeClr val="tx1"/>
                  </a:solidFill>
                </a:ln>
                <a:latin typeface="Comic Sans MS" panose="030F0702030302020204" pitchFamily="66" charset="0"/>
              </a:rPr>
              <a:t>Š ESU BOR</a:t>
            </a:r>
            <a:r>
              <a:rPr lang="en-US" dirty="0">
                <a:ln>
                  <a:solidFill>
                    <a:schemeClr val="tx1"/>
                  </a:solidFill>
                </a:ln>
                <a:latin typeface="Comic Sans MS" panose="030F0702030302020204" pitchFamily="66" charset="0"/>
              </a:rPr>
              <a:t>U</a:t>
            </a:r>
            <a:r>
              <a:rPr lang="lt-LT" dirty="0">
                <a:ln>
                  <a:solidFill>
                    <a:schemeClr val="tx1"/>
                  </a:solidFill>
                </a:ln>
                <a:latin typeface="Comic Sans MS" panose="030F0702030302020204" pitchFamily="66" charset="0"/>
              </a:rPr>
              <a:t>ŽYTĖ VARDU TAŠKUOLYTĖ.</a:t>
            </a:r>
          </a:p>
          <a:p>
            <a:pPr algn="ctr"/>
            <a:r>
              <a:rPr lang="lt-LT" dirty="0">
                <a:ln>
                  <a:solidFill>
                    <a:schemeClr val="tx1"/>
                  </a:solidFill>
                </a:ln>
                <a:solidFill>
                  <a:schemeClr val="tx1"/>
                </a:solidFill>
                <a:latin typeface="Comic Sans MS" panose="030F0702030302020204" pitchFamily="66" charset="0"/>
              </a:rPr>
              <a:t>ŠIANDIEN NORIU JUS SUPAŽINDINTI SU SAVO DRAUGAIS VABZDŽIAIS.</a:t>
            </a:r>
          </a:p>
        </p:txBody>
      </p:sp>
      <p:pic>
        <p:nvPicPr>
          <p:cNvPr id="7" name="Picture 8" descr="Summer Shining Sticker by Muchable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261" y="508557"/>
            <a:ext cx="1841719" cy="1841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7079540" y="4759284"/>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9569534" y="4757819"/>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Mariquitas aisladas en blanco Foto de archivo - 155365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7765" y="2649048"/>
            <a:ext cx="3542272" cy="266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83720"/>
      </p:ext>
    </p:extLst>
  </p:cSld>
  <p:clrMapOvr>
    <a:masterClrMapping/>
  </p:clrMapOvr>
  <p:transition spd="slow" advTm="9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822176" y="494402"/>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286232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VABALAI YRA GAUSIAUSIAS VABZDŽIŲ BŪRYS. JIE GYVENA VISUR: DIRVOŽEMYJE IR VANDENYJE, ANT MEDŽIŲ IR MEDŽIUOSE, PŪVANČIOSE ORGANINĖSE LIEKANOSE. </a:t>
            </a:r>
          </a:p>
        </p:txBody>
      </p:sp>
      <p:pic>
        <p:nvPicPr>
          <p:cNvPr id="7" name="Picture 8" descr="Summer Shining Sticker by Muchable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261" y="508557"/>
            <a:ext cx="1841719" cy="1841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7079540" y="4759284"/>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9569534" y="4757819"/>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Juego de los insectos en blanco Foto de archivo - 20069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0717" y="2350276"/>
            <a:ext cx="428625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547549"/>
      </p:ext>
    </p:extLst>
  </p:cSld>
  <p:clrMapOvr>
    <a:masterClrMapping/>
  </p:clrMapOvr>
  <p:transition spd="slow" advTm="10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443823" y="430967"/>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36933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 </a:t>
            </a:r>
          </a:p>
        </p:txBody>
      </p:sp>
      <p:pic>
        <p:nvPicPr>
          <p:cNvPr id="7" name="Picture 8" descr="Summer Shining Sticker by Muchable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178" y="401386"/>
            <a:ext cx="1841719" cy="1841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7128495" y="4757819"/>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9569534" y="4757819"/>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1693371" y="1691153"/>
            <a:ext cx="3518889" cy="3970318"/>
          </a:xfrm>
          <a:prstGeom prst="rect">
            <a:avLst/>
          </a:prstGeom>
          <a:ln>
            <a:noFill/>
          </a:ln>
        </p:spPr>
        <p:txBody>
          <a:bodyPr wrap="square">
            <a:spAutoFit/>
          </a:bodyPr>
          <a:lstStyle/>
          <a:p>
            <a:pPr algn="ctr"/>
            <a:r>
              <a:rPr lang="lt-LT" dirty="0">
                <a:ln>
                  <a:solidFill>
                    <a:schemeClr val="tx1"/>
                  </a:solidFill>
                </a:ln>
                <a:latin typeface="Comic Sans MS" panose="030F0702030302020204" pitchFamily="66" charset="0"/>
              </a:rPr>
              <a:t>TRUMAI DAR PAPASAKOSIU APIE </a:t>
            </a:r>
            <a:r>
              <a:rPr lang="lt-LT" dirty="0" smtClean="0">
                <a:ln>
                  <a:solidFill>
                    <a:schemeClr val="tx1"/>
                  </a:solidFill>
                </a:ln>
                <a:latin typeface="Comic Sans MS" panose="030F0702030302020204" pitchFamily="66" charset="0"/>
              </a:rPr>
              <a:t>SAVE</a:t>
            </a:r>
            <a:r>
              <a:rPr lang="en-US" dirty="0" smtClean="0">
                <a:ln>
                  <a:solidFill>
                    <a:schemeClr val="tx1"/>
                  </a:solidFill>
                </a:ln>
                <a:latin typeface="Comic Sans MS" panose="030F0702030302020204" pitchFamily="66" charset="0"/>
              </a:rPr>
              <a:t>.</a:t>
            </a:r>
            <a:endParaRPr lang="lt-LT" dirty="0">
              <a:ln>
                <a:solidFill>
                  <a:schemeClr val="tx1"/>
                </a:solidFill>
              </a:ln>
              <a:latin typeface="Comic Sans MS" panose="030F0702030302020204" pitchFamily="66" charset="0"/>
            </a:endParaRPr>
          </a:p>
          <a:p>
            <a:pPr algn="ctr"/>
            <a:r>
              <a:rPr lang="lt-LT" dirty="0">
                <a:ln>
                  <a:solidFill>
                    <a:schemeClr val="tx1"/>
                  </a:solidFill>
                </a:ln>
                <a:latin typeface="Comic Sans MS" panose="030F0702030302020204" pitchFamily="66" charset="0"/>
              </a:rPr>
              <a:t>BORUŽĖS MINTA AMARAIS IR ERKUTĖMIS. MOKSLINIKAI IŠTYRĖ, JOG BORUŽĖS NUSPĖJA BENT PUSMEČIO ORUS, TAČIAU NEŽINO KAIP JOS TAIP ATSPĖJA.</a:t>
            </a:r>
            <a:endParaRPr lang="lt-LT" dirty="0">
              <a:latin typeface="Comic Sans MS" panose="030F0702030302020204" pitchFamily="66" charset="0"/>
            </a:endParaRPr>
          </a:p>
          <a:p>
            <a:pPr algn="ctr"/>
            <a:endParaRPr lang="lt-LT" dirty="0">
              <a:latin typeface="Arial" panose="020B0604020202020204" pitchFamily="34" charset="0"/>
            </a:endParaRPr>
          </a:p>
          <a:p>
            <a:pPr algn="ctr"/>
            <a:endParaRPr lang="lt-LT" i="0" dirty="0">
              <a:effectLst/>
              <a:latin typeface="Arial" panose="020B0604020202020204" pitchFamily="34" charset="0"/>
            </a:endParaRPr>
          </a:p>
          <a:p>
            <a:pPr algn="ctr"/>
            <a:endParaRPr lang="lt-LT" dirty="0">
              <a:latin typeface="Arial" panose="020B0604020202020204" pitchFamily="34" charset="0"/>
            </a:endParaRPr>
          </a:p>
          <a:p>
            <a:endParaRPr lang="lt-LT" i="0" dirty="0">
              <a:effectLst/>
              <a:latin typeface="Arial" panose="020B0604020202020204" pitchFamily="34" charset="0"/>
            </a:endParaRPr>
          </a:p>
          <a:p>
            <a:r>
              <a:rPr lang="lt-LT" b="0" i="0" dirty="0">
                <a:effectLst/>
                <a:latin typeface="Arial" panose="020B0604020202020204" pitchFamily="34" charset="0"/>
              </a:rPr>
              <a:t> </a:t>
            </a:r>
            <a:endParaRPr lang="lt-LT" dirty="0"/>
          </a:p>
        </p:txBody>
      </p:sp>
      <p:pic>
        <p:nvPicPr>
          <p:cNvPr id="21508" name="Picture 4" descr="Bug Ladybug Sticker for iOS &amp; Android | GIPH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317819">
            <a:off x="7720807" y="1801189"/>
            <a:ext cx="3201307" cy="3201307"/>
          </a:xfrm>
          <a:prstGeom prst="rect">
            <a:avLst/>
          </a:prstGeom>
          <a:noFill/>
          <a:extLst>
            <a:ext uri="{909E8E84-426E-40DD-AFC4-6F175D3DCCD1}">
              <a14:hiddenFill xmlns:a14="http://schemas.microsoft.com/office/drawing/2010/main">
                <a:solidFill>
                  <a:srgbClr val="FFFFFF"/>
                </a:solidFill>
              </a14:hiddenFill>
            </a:ext>
          </a:extLst>
        </p:spPr>
      </p:pic>
      <p:sp>
        <p:nvSpPr>
          <p:cNvPr id="20" name="Pavadinimas 5"/>
          <p:cNvSpPr txBox="1">
            <a:spLocks/>
          </p:cNvSpPr>
          <p:nvPr/>
        </p:nvSpPr>
        <p:spPr>
          <a:xfrm>
            <a:off x="7684416" y="4975842"/>
            <a:ext cx="3770236" cy="850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lt-LT" sz="3600" b="1" dirty="0">
                <a:solidFill>
                  <a:srgbClr val="FFC000"/>
                </a:solidFill>
                <a:latin typeface="Comic Sans MS" panose="030F0702030302020204" pitchFamily="66" charset="0"/>
              </a:rPr>
              <a:t>B</a:t>
            </a:r>
            <a:r>
              <a:rPr lang="lt-LT" sz="3600" b="1" dirty="0">
                <a:solidFill>
                  <a:schemeClr val="tx1"/>
                </a:solidFill>
                <a:latin typeface="Comic Sans MS" panose="030F0702030302020204" pitchFamily="66" charset="0"/>
              </a:rPr>
              <a:t>O-RU-ŽĖ</a:t>
            </a:r>
          </a:p>
        </p:txBody>
      </p:sp>
    </p:spTree>
    <p:extLst>
      <p:ext uri="{BB962C8B-B14F-4D97-AF65-F5344CB8AC3E}">
        <p14:creationId xmlns:p14="http://schemas.microsoft.com/office/powerpoint/2010/main" val="924341096"/>
      </p:ext>
    </p:extLst>
  </p:cSld>
  <p:clrMapOvr>
    <a:masterClrMapping/>
  </p:clrMapOvr>
  <p:transition spd="slow"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1508"/>
                                        </p:tgtEl>
                                        <p:attrNameLst>
                                          <p:attrName>style.visibility</p:attrName>
                                        </p:attrNameLst>
                                      </p:cBhvr>
                                      <p:to>
                                        <p:strVal val="visible"/>
                                      </p:to>
                                    </p:set>
                                    <p:animEffect transition="in" filter="wheel(1)">
                                      <p:cBhvr>
                                        <p:cTn id="7" dur="1000"/>
                                        <p:tgtEl>
                                          <p:spTgt spid="21508"/>
                                        </p:tgtEl>
                                      </p:cBhvr>
                                    </p:animEffect>
                                  </p:childTnLst>
                                </p:cTn>
                              </p:par>
                            </p:childTnLst>
                          </p:cTn>
                        </p:par>
                        <p:par>
                          <p:cTn id="8" fill="hold">
                            <p:stCondLst>
                              <p:cond delay="2000"/>
                            </p:stCondLst>
                            <p:childTnLst>
                              <p:par>
                                <p:cTn id="9" presetID="53" presetClass="entr" presetSubtype="16" fill="hold" grpId="0" nodeType="after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613317" y="510022"/>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36933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 </a:t>
            </a:r>
          </a:p>
        </p:txBody>
      </p:sp>
      <p:pic>
        <p:nvPicPr>
          <p:cNvPr id="7" name="Picture 8" descr="Summer Shining Sticker by Muchable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178" y="401386"/>
            <a:ext cx="1841719" cy="1841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7079540" y="4759284"/>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9569534" y="4757819"/>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dentifying Be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29920">
            <a:off x="7122803" y="2096603"/>
            <a:ext cx="2969870" cy="2757736"/>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2189833" y="1491522"/>
            <a:ext cx="2777278" cy="2585323"/>
          </a:xfrm>
          <a:prstGeom prst="rect">
            <a:avLst/>
          </a:prstGeom>
        </p:spPr>
        <p:txBody>
          <a:bodyPr wrap="square">
            <a:spAutoFit/>
          </a:bodyPr>
          <a:lstStyle/>
          <a:p>
            <a:pPr algn="ctr"/>
            <a:endParaRPr lang="lt-LT" b="1" i="0" dirty="0">
              <a:effectLst/>
              <a:latin typeface="Comic Sans MS" panose="030F0702030302020204" pitchFamily="66" charset="0"/>
            </a:endParaRPr>
          </a:p>
          <a:p>
            <a:pPr algn="ctr"/>
            <a:r>
              <a:rPr lang="lt-LT" b="1" i="0" dirty="0">
                <a:effectLst/>
                <a:latin typeface="Comic Sans MS" panose="030F0702030302020204" pitchFamily="66" charset="0"/>
              </a:rPr>
              <a:t>PRISITAIKIUSIOS RINKTI ŽIEDINIŲ AUGALŲ </a:t>
            </a:r>
            <a:r>
              <a:rPr lang="lt-LT" b="1" i="0" u="none" strike="noStrike" dirty="0">
                <a:effectLst/>
                <a:latin typeface="Comic Sans MS" panose="030F0702030302020204" pitchFamily="66" charset="0"/>
              </a:rPr>
              <a:t>NEKTARĄ</a:t>
            </a:r>
            <a:r>
              <a:rPr lang="lt-LT" b="1" i="0" dirty="0">
                <a:effectLst/>
                <a:latin typeface="Comic Sans MS" panose="030F0702030302020204" pitchFamily="66" charset="0"/>
              </a:rPr>
              <a:t> IR </a:t>
            </a:r>
            <a:r>
              <a:rPr lang="lt-LT" b="1" i="0" u="none" strike="noStrike" dirty="0">
                <a:effectLst/>
                <a:latin typeface="Comic Sans MS" panose="030F0702030302020204" pitchFamily="66" charset="0"/>
              </a:rPr>
              <a:t>ŽIEDADULKES</a:t>
            </a:r>
            <a:r>
              <a:rPr lang="lt-LT" b="1" i="0" dirty="0">
                <a:effectLst/>
                <a:latin typeface="Comic Sans MS" panose="030F0702030302020204" pitchFamily="66" charset="0"/>
              </a:rPr>
              <a:t>, IR YRA LABAI SVARBIOS AUGALŲ APDULKINIMO PROCESE</a:t>
            </a:r>
            <a:r>
              <a:rPr lang="en-US" b="1" i="0" dirty="0">
                <a:effectLst/>
                <a:latin typeface="Comic Sans MS" panose="030F0702030302020204" pitchFamily="66" charset="0"/>
              </a:rPr>
              <a:t>.</a:t>
            </a:r>
            <a:endParaRPr lang="lt-LT" b="1" dirty="0">
              <a:latin typeface="Comic Sans MS" panose="030F0702030302020204" pitchFamily="66" charset="0"/>
            </a:endParaRPr>
          </a:p>
        </p:txBody>
      </p:sp>
      <p:sp>
        <p:nvSpPr>
          <p:cNvPr id="20" name="Pavadinimas 5"/>
          <p:cNvSpPr txBox="1">
            <a:spLocks/>
          </p:cNvSpPr>
          <p:nvPr/>
        </p:nvSpPr>
        <p:spPr>
          <a:xfrm>
            <a:off x="7710611" y="4860535"/>
            <a:ext cx="2152135" cy="494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600" b="1" dirty="0">
                <a:latin typeface="Comic Sans MS" panose="030F0702030302020204" pitchFamily="66" charset="0"/>
              </a:rPr>
              <a:t>B</a:t>
            </a:r>
            <a:r>
              <a:rPr lang="lt-LT" sz="3600" b="1" dirty="0">
                <a:solidFill>
                  <a:schemeClr val="tx1"/>
                </a:solidFill>
                <a:latin typeface="Comic Sans MS" panose="030F0702030302020204" pitchFamily="66" charset="0"/>
              </a:rPr>
              <a:t>I-TĖ</a:t>
            </a:r>
          </a:p>
        </p:txBody>
      </p:sp>
    </p:spTree>
    <p:extLst>
      <p:ext uri="{BB962C8B-B14F-4D97-AF65-F5344CB8AC3E}">
        <p14:creationId xmlns:p14="http://schemas.microsoft.com/office/powerpoint/2010/main" val="1722104479"/>
      </p:ext>
    </p:extLst>
  </p:cSld>
  <p:clrMapOvr>
    <a:masterClrMapping/>
  </p:clrMapOvr>
  <p:transition spd="slow"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15364"/>
                                        </p:tgtEl>
                                        <p:attrNameLst>
                                          <p:attrName>style.visibility</p:attrName>
                                        </p:attrNameLst>
                                      </p:cBhvr>
                                      <p:to>
                                        <p:strVal val="visible"/>
                                      </p:to>
                                    </p:set>
                                    <p:animEffect transition="in" filter="wheel(1)">
                                      <p:cBhvr>
                                        <p:cTn id="7" dur="1000"/>
                                        <p:tgtEl>
                                          <p:spTgt spid="15364"/>
                                        </p:tgtEl>
                                      </p:cBhvr>
                                    </p:animEffect>
                                  </p:childTnLst>
                                </p:cTn>
                              </p:par>
                            </p:childTnLst>
                          </p:cTn>
                        </p:par>
                        <p:par>
                          <p:cTn id="8" fill="hold">
                            <p:stCondLst>
                              <p:cond delay="2000"/>
                            </p:stCondLst>
                            <p:childTnLst>
                              <p:par>
                                <p:cTn id="9" presetID="53" presetClass="entr" presetSubtype="16" fill="hold" grpId="0" nodeType="after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773169" y="397636"/>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36933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 </a:t>
            </a:r>
          </a:p>
        </p:txBody>
      </p:sp>
      <p:pic>
        <p:nvPicPr>
          <p:cNvPr id="7" name="Picture 8" descr="Summer Shining Sticker by Muchable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178" y="401386"/>
            <a:ext cx="1841719" cy="1841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7130681" y="4757819"/>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9626465" y="4757818"/>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GIF ant - animated GIF on GIFE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96465" y="2385470"/>
            <a:ext cx="4434284" cy="2305829"/>
          </a:xfrm>
          <a:prstGeom prst="rect">
            <a:avLst/>
          </a:prstGeom>
          <a:noFill/>
          <a:extLst>
            <a:ext uri="{909E8E84-426E-40DD-AFC4-6F175D3DCCD1}">
              <a14:hiddenFill xmlns:a14="http://schemas.microsoft.com/office/drawing/2010/main">
                <a:solidFill>
                  <a:srgbClr val="FFFFFF"/>
                </a:solidFill>
              </a14:hiddenFill>
            </a:ext>
          </a:extLst>
        </p:spPr>
      </p:pic>
      <p:sp>
        <p:nvSpPr>
          <p:cNvPr id="5" name="Stačiakampis 4"/>
          <p:cNvSpPr/>
          <p:nvPr/>
        </p:nvSpPr>
        <p:spPr>
          <a:xfrm>
            <a:off x="2289964" y="1431350"/>
            <a:ext cx="3270422" cy="3046988"/>
          </a:xfrm>
          <a:prstGeom prst="rect">
            <a:avLst/>
          </a:prstGeom>
        </p:spPr>
        <p:txBody>
          <a:bodyPr wrap="square">
            <a:spAutoFit/>
          </a:bodyPr>
          <a:lstStyle/>
          <a:p>
            <a:pPr algn="ctr"/>
            <a:r>
              <a:rPr lang="lt-LT" sz="1600" dirty="0">
                <a:ln>
                  <a:solidFill>
                    <a:schemeClr val="tx1"/>
                  </a:solidFill>
                </a:ln>
                <a:latin typeface="Comic Sans MS" panose="030F0702030302020204" pitchFamily="66" charset="0"/>
              </a:rPr>
              <a:t>SKRUZDĖLĖS GYVENA DIDELĖMIS BENDRUOMENĖMIS. JOS ĮSIRENGIA SUDĖTINGUS LIZDUS. MES MATOME TIK VIRŠUTINĘ SKRUZDĖLYNO DALĮ. PO ŽEME IKI </a:t>
            </a:r>
            <a:r>
              <a:rPr lang="en-US" sz="1600" dirty="0">
                <a:ln>
                  <a:solidFill>
                    <a:schemeClr val="tx1"/>
                  </a:solidFill>
                </a:ln>
                <a:latin typeface="Comic Sans MS" panose="030F0702030302020204" pitchFamily="66" charset="0"/>
              </a:rPr>
              <a:t>2 </a:t>
            </a:r>
            <a:r>
              <a:rPr lang="lt-LT" sz="1600" dirty="0">
                <a:ln>
                  <a:solidFill>
                    <a:schemeClr val="tx1"/>
                  </a:solidFill>
                </a:ln>
                <a:latin typeface="Comic Sans MS" panose="030F0702030302020204" pitchFamily="66" charset="0"/>
              </a:rPr>
              <a:t>METRŲ GYLYJE YRA DAUGYBĖ ĮVAIRIŲ URVELIŲ IR KAMARĖLIŲ. SURASTI KELIĄ Į SKRUZDĖLYNĄ VABZDŽIUI PADEDA GERA UOSLĖ.</a:t>
            </a:r>
          </a:p>
        </p:txBody>
      </p:sp>
      <p:sp>
        <p:nvSpPr>
          <p:cNvPr id="20" name="Pavadinimas 5"/>
          <p:cNvSpPr txBox="1">
            <a:spLocks/>
          </p:cNvSpPr>
          <p:nvPr/>
        </p:nvSpPr>
        <p:spPr>
          <a:xfrm>
            <a:off x="7260513" y="4504163"/>
            <a:ext cx="3770236" cy="5621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lt-LT" sz="3200" b="1" dirty="0">
                <a:solidFill>
                  <a:srgbClr val="FFC000"/>
                </a:solidFill>
                <a:latin typeface="Comic Sans MS" panose="030F0702030302020204" pitchFamily="66" charset="0"/>
              </a:rPr>
              <a:t>S</a:t>
            </a:r>
            <a:r>
              <a:rPr lang="lt-LT" sz="3200" b="1" dirty="0">
                <a:solidFill>
                  <a:schemeClr val="tx1"/>
                </a:solidFill>
                <a:latin typeface="Comic Sans MS" panose="030F0702030302020204" pitchFamily="66" charset="0"/>
              </a:rPr>
              <a:t>KRUZ-DĖ-LĖ</a:t>
            </a:r>
          </a:p>
        </p:txBody>
      </p:sp>
    </p:spTree>
    <p:extLst>
      <p:ext uri="{BB962C8B-B14F-4D97-AF65-F5344CB8AC3E}">
        <p14:creationId xmlns:p14="http://schemas.microsoft.com/office/powerpoint/2010/main" val="1817257621"/>
      </p:ext>
    </p:extLst>
  </p:cSld>
  <p:clrMapOvr>
    <a:masterClrMapping/>
  </p:clrMapOvr>
  <p:transition spd="slow" advTm="1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17412"/>
                                        </p:tgtEl>
                                        <p:attrNameLst>
                                          <p:attrName>style.visibility</p:attrName>
                                        </p:attrNameLst>
                                      </p:cBhvr>
                                      <p:to>
                                        <p:strVal val="visible"/>
                                      </p:to>
                                    </p:set>
                                    <p:animEffect transition="in" filter="wheel(1)">
                                      <p:cBhvr>
                                        <p:cTn id="7" dur="1000"/>
                                        <p:tgtEl>
                                          <p:spTgt spid="17412"/>
                                        </p:tgtEl>
                                      </p:cBhvr>
                                    </p:animEffect>
                                  </p:childTnLst>
                                </p:cTn>
                              </p:par>
                            </p:childTnLst>
                          </p:cTn>
                        </p:par>
                        <p:par>
                          <p:cTn id="8" fill="hold">
                            <p:stCondLst>
                              <p:cond delay="2000"/>
                            </p:stCondLst>
                            <p:childTnLst>
                              <p:par>
                                <p:cTn id="9" presetID="53" presetClass="entr" presetSubtype="16" fill="hold" grpId="0" nodeType="after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562071" y="474976"/>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36933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 </a:t>
            </a:r>
          </a:p>
        </p:txBody>
      </p:sp>
      <p:pic>
        <p:nvPicPr>
          <p:cNvPr id="7" name="Picture 8" descr="Summer Shining Sticker by Muchable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178" y="401386"/>
            <a:ext cx="1841719" cy="1841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7079540" y="4759284"/>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9569534" y="4757819"/>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la musique de la mouch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891114">
            <a:off x="6339841" y="2106886"/>
            <a:ext cx="3890093" cy="2530210"/>
          </a:xfrm>
          <a:prstGeom prst="rect">
            <a:avLst/>
          </a:prstGeom>
          <a:noFill/>
          <a:extLst>
            <a:ext uri="{909E8E84-426E-40DD-AFC4-6F175D3DCCD1}">
              <a14:hiddenFill xmlns:a14="http://schemas.microsoft.com/office/drawing/2010/main">
                <a:solidFill>
                  <a:srgbClr val="FFFFFF"/>
                </a:solidFill>
              </a14:hiddenFill>
            </a:ext>
          </a:extLst>
        </p:spPr>
      </p:pic>
      <p:sp>
        <p:nvSpPr>
          <p:cNvPr id="20" name="Pavadinimas 5"/>
          <p:cNvSpPr txBox="1">
            <a:spLocks/>
          </p:cNvSpPr>
          <p:nvPr/>
        </p:nvSpPr>
        <p:spPr>
          <a:xfrm>
            <a:off x="7826950" y="4756354"/>
            <a:ext cx="3666506" cy="5621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lt-LT" sz="3200" b="1" dirty="0">
                <a:solidFill>
                  <a:srgbClr val="FFC000"/>
                </a:solidFill>
                <a:latin typeface="Comic Sans MS" panose="030F0702030302020204" pitchFamily="66" charset="0"/>
              </a:rPr>
              <a:t>M</a:t>
            </a:r>
            <a:r>
              <a:rPr lang="lt-LT" sz="3200" b="1" dirty="0">
                <a:solidFill>
                  <a:schemeClr val="tx1"/>
                </a:solidFill>
                <a:latin typeface="Comic Sans MS" panose="030F0702030302020204" pitchFamily="66" charset="0"/>
              </a:rPr>
              <a:t>U-SĖ</a:t>
            </a:r>
          </a:p>
        </p:txBody>
      </p:sp>
      <p:sp>
        <p:nvSpPr>
          <p:cNvPr id="4" name="Stačiakampis 3"/>
          <p:cNvSpPr/>
          <p:nvPr/>
        </p:nvSpPr>
        <p:spPr>
          <a:xfrm>
            <a:off x="2234153" y="1654974"/>
            <a:ext cx="2996104" cy="2308324"/>
          </a:xfrm>
          <a:prstGeom prst="rect">
            <a:avLst/>
          </a:prstGeom>
        </p:spPr>
        <p:txBody>
          <a:bodyPr wrap="square">
            <a:spAutoFit/>
          </a:bodyPr>
          <a:lstStyle/>
          <a:p>
            <a:pPr algn="ctr"/>
            <a:r>
              <a:rPr lang="lt-LT" b="1" i="0" dirty="0">
                <a:effectLst/>
                <a:latin typeface="Comic Sans MS" panose="030F0702030302020204" pitchFamily="66" charset="0"/>
              </a:rPr>
              <a:t>MUSĖS TURI GERAI IŠVYSTYTAS </a:t>
            </a:r>
            <a:r>
              <a:rPr lang="lt-LT" b="1" i="0" u="none" strike="noStrike" dirty="0">
                <a:effectLst/>
                <a:latin typeface="Comic Sans MS" panose="030F0702030302020204" pitchFamily="66" charset="0"/>
              </a:rPr>
              <a:t>AKIS</a:t>
            </a:r>
            <a:endParaRPr lang="lt-LT" b="1" dirty="0">
              <a:latin typeface="Comic Sans MS" panose="030F0702030302020204" pitchFamily="66" charset="0"/>
            </a:endParaRPr>
          </a:p>
          <a:p>
            <a:pPr algn="ctr"/>
            <a:r>
              <a:rPr lang="lt-LT" b="1" dirty="0">
                <a:latin typeface="Comic Sans MS" panose="030F0702030302020204" pitchFamily="66" charset="0"/>
              </a:rPr>
              <a:t>MUSĖS ŽMOGAUS APLINKOJE LABAI PAPLITUSIOS IR GALI PERNEŠTI RIMTAS LIGAS, TODĖL JOS NAIKINAMOS.</a:t>
            </a:r>
          </a:p>
        </p:txBody>
      </p:sp>
    </p:spTree>
    <p:extLst>
      <p:ext uri="{BB962C8B-B14F-4D97-AF65-F5344CB8AC3E}">
        <p14:creationId xmlns:p14="http://schemas.microsoft.com/office/powerpoint/2010/main" val="547733101"/>
      </p:ext>
    </p:extLst>
  </p:cSld>
  <p:clrMapOvr>
    <a:masterClrMapping/>
  </p:clrMapOvr>
  <p:transition spd="slow"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3558"/>
                                        </p:tgtEl>
                                        <p:attrNameLst>
                                          <p:attrName>style.visibility</p:attrName>
                                        </p:attrNameLst>
                                      </p:cBhvr>
                                      <p:to>
                                        <p:strVal val="visible"/>
                                      </p:to>
                                    </p:set>
                                    <p:animEffect transition="in" filter="wheel(1)">
                                      <p:cBhvr>
                                        <p:cTn id="7" dur="1000"/>
                                        <p:tgtEl>
                                          <p:spTgt spid="23558"/>
                                        </p:tgtEl>
                                      </p:cBhvr>
                                    </p:animEffect>
                                  </p:childTnLst>
                                </p:cTn>
                              </p:par>
                            </p:childTnLst>
                          </p:cTn>
                        </p:par>
                        <p:par>
                          <p:cTn id="8" fill="hold">
                            <p:stCondLst>
                              <p:cond delay="2000"/>
                            </p:stCondLst>
                            <p:childTnLst>
                              <p:par>
                                <p:cTn id="9" presetID="53" presetClass="entr" presetSubtype="16" fill="hold" grpId="0" nodeType="after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573669" y="510022"/>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36933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 </a:t>
            </a:r>
          </a:p>
        </p:txBody>
      </p:sp>
      <p:pic>
        <p:nvPicPr>
          <p:cNvPr id="7" name="Picture 8" descr="Summer Shining Sticker by Muchable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178" y="401386"/>
            <a:ext cx="1841719" cy="1841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a:off x="7079540" y="4759284"/>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4"/>
          <a:stretch>
            <a:fillRect/>
          </a:stretch>
        </p:blipFill>
        <p:spPr>
          <a:xfrm flipH="1">
            <a:off x="9569534" y="4757819"/>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1999585" y="1576721"/>
            <a:ext cx="3251012" cy="2585323"/>
          </a:xfrm>
          <a:prstGeom prst="rect">
            <a:avLst/>
          </a:prstGeom>
        </p:spPr>
        <p:txBody>
          <a:bodyPr wrap="square">
            <a:spAutoFit/>
          </a:bodyPr>
          <a:lstStyle/>
          <a:p>
            <a:pPr algn="ctr"/>
            <a:r>
              <a:rPr lang="lt-LT" dirty="0">
                <a:ln>
                  <a:solidFill>
                    <a:schemeClr val="tx1"/>
                  </a:solidFill>
                </a:ln>
                <a:latin typeface="Comic Sans MS" panose="030F0702030302020204" pitchFamily="66" charset="0"/>
              </a:rPr>
              <a:t>DRUGIAI YRA VIENI GERIAUSIAI PAŽĮSTAMŲ VABZDŽIŲ. PASAULYJE YRA APIE 160 000 RŪŠIŲ, LIETUVOJE – 2281. DRUGIAI YRA PRISKIRTI VIENAI IŠ DVIEJŲ GRUPIŲ : DIENINIAI IR NAKTINIAI. </a:t>
            </a:r>
            <a:endParaRPr lang="lt-LT" dirty="0">
              <a:latin typeface="Comic Sans MS" panose="030F0702030302020204" pitchFamily="66" charset="0"/>
            </a:endParaRPr>
          </a:p>
        </p:txBody>
      </p:sp>
      <p:pic>
        <p:nvPicPr>
          <p:cNvPr id="24584" name="Picture 8" descr="Library of gif jpg free images of a flying butterfly png files ..."/>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54705" y="1959236"/>
            <a:ext cx="2895600" cy="2895601"/>
          </a:xfrm>
          <a:prstGeom prst="rect">
            <a:avLst/>
          </a:prstGeom>
          <a:noFill/>
          <a:extLst>
            <a:ext uri="{909E8E84-426E-40DD-AFC4-6F175D3DCCD1}">
              <a14:hiddenFill xmlns:a14="http://schemas.microsoft.com/office/drawing/2010/main">
                <a:solidFill>
                  <a:srgbClr val="FFFFFF"/>
                </a:solidFill>
              </a14:hiddenFill>
            </a:ext>
          </a:extLst>
        </p:spPr>
      </p:pic>
      <p:sp>
        <p:nvSpPr>
          <p:cNvPr id="5" name="Stačiakampis 4"/>
          <p:cNvSpPr/>
          <p:nvPr/>
        </p:nvSpPr>
        <p:spPr>
          <a:xfrm flipH="1">
            <a:off x="7794822" y="4757819"/>
            <a:ext cx="2587628" cy="646331"/>
          </a:xfrm>
          <a:prstGeom prst="rect">
            <a:avLst/>
          </a:prstGeom>
        </p:spPr>
        <p:txBody>
          <a:bodyPr wrap="square">
            <a:spAutoFit/>
          </a:bodyPr>
          <a:lstStyle/>
          <a:p>
            <a:r>
              <a:rPr lang="lt-LT" sz="3600" b="1" dirty="0">
                <a:solidFill>
                  <a:srgbClr val="FFC000"/>
                </a:solidFill>
                <a:latin typeface="Comic Sans MS" panose="030F0702030302020204" pitchFamily="66" charset="0"/>
              </a:rPr>
              <a:t>D</a:t>
            </a:r>
            <a:r>
              <a:rPr lang="lt-LT" sz="3600" b="1" dirty="0">
                <a:solidFill>
                  <a:schemeClr val="tx1"/>
                </a:solidFill>
                <a:latin typeface="Comic Sans MS" panose="030F0702030302020204" pitchFamily="66" charset="0"/>
              </a:rPr>
              <a:t>RU-GIAI</a:t>
            </a:r>
          </a:p>
        </p:txBody>
      </p:sp>
    </p:spTree>
    <p:extLst>
      <p:ext uri="{BB962C8B-B14F-4D97-AF65-F5344CB8AC3E}">
        <p14:creationId xmlns:p14="http://schemas.microsoft.com/office/powerpoint/2010/main" val="2940704273"/>
      </p:ext>
    </p:extLst>
  </p:cSld>
  <p:clrMapOvr>
    <a:masterClrMapping/>
  </p:clrMapOvr>
  <p:transition spd="slow" advTm="1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4584"/>
                                        </p:tgtEl>
                                        <p:attrNameLst>
                                          <p:attrName>style.visibility</p:attrName>
                                        </p:attrNameLst>
                                      </p:cBhvr>
                                      <p:to>
                                        <p:strVal val="visible"/>
                                      </p:to>
                                    </p:set>
                                    <p:animEffect transition="in" filter="wheel(1)">
                                      <p:cBhvr>
                                        <p:cTn id="7" dur="1000"/>
                                        <p:tgtEl>
                                          <p:spTgt spid="24584"/>
                                        </p:tgtEl>
                                      </p:cBhvr>
                                    </p:animEffect>
                                  </p:childTnLst>
                                </p:cTn>
                              </p:par>
                            </p:childTnLst>
                          </p:cTn>
                        </p:par>
                        <p:par>
                          <p:cTn id="8" fill="hold">
                            <p:stCondLst>
                              <p:cond delay="2000"/>
                            </p:stCondLst>
                            <p:childTnLst>
                              <p:par>
                                <p:cTn id="9" presetID="53" presetClass="entr" presetSubtype="16"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dybug on note template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98" b="8699"/>
          <a:stretch/>
        </p:blipFill>
        <p:spPr bwMode="auto">
          <a:xfrm flipH="1">
            <a:off x="342101" y="278827"/>
            <a:ext cx="5634680" cy="57940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463113" y="1383958"/>
            <a:ext cx="3097428" cy="369332"/>
          </a:xfrm>
          <a:prstGeom prst="rect">
            <a:avLst/>
          </a:prstGeom>
          <a:ln>
            <a:noFill/>
          </a:ln>
        </p:spPr>
        <p:txBody>
          <a:bodyPr wrap="square">
            <a:spAutoFit/>
          </a:bodyPr>
          <a:lstStyle/>
          <a:p>
            <a:pPr algn="ctr"/>
            <a:r>
              <a:rPr lang="lt-LT" dirty="0">
                <a:ln>
                  <a:solidFill>
                    <a:schemeClr val="tx1"/>
                  </a:solidFill>
                </a:ln>
                <a:solidFill>
                  <a:schemeClr val="tx1"/>
                </a:solidFill>
                <a:latin typeface="Comic Sans MS" panose="030F0702030302020204" pitchFamily="66" charset="0"/>
              </a:rPr>
              <a:t> </a:t>
            </a:r>
          </a:p>
        </p:txBody>
      </p:sp>
      <p:pic>
        <p:nvPicPr>
          <p:cNvPr id="11" name="Paveikslėlis 10">
            <a:extLst>
              <a:ext uri="{FF2B5EF4-FFF2-40B4-BE49-F238E27FC236}">
                <a16:creationId xmlns:a16="http://schemas.microsoft.com/office/drawing/2014/main" xmlns="" id="{6881D818-AC8F-4823-88D4-F0F2ECFD9CD7}"/>
              </a:ext>
            </a:extLst>
          </p:cNvPr>
          <p:cNvPicPr>
            <a:picLocks noChangeAspect="1"/>
          </p:cNvPicPr>
          <p:nvPr/>
        </p:nvPicPr>
        <p:blipFill>
          <a:blip r:embed="rId3"/>
          <a:stretch>
            <a:fillRect/>
          </a:stretch>
        </p:blipFill>
        <p:spPr>
          <a:xfrm flipH="1">
            <a:off x="65902" y="4760747"/>
            <a:ext cx="2860559" cy="2188865"/>
          </a:xfrm>
          <a:prstGeom prst="rect">
            <a:avLst/>
          </a:prstGeom>
          <a:ln>
            <a:noFill/>
          </a:ln>
          <a:effectLst>
            <a:softEdge rad="112500"/>
          </a:effectLst>
        </p:spPr>
      </p:pic>
      <p:pic>
        <p:nvPicPr>
          <p:cNvPr id="13" name="Paveikslėlis 12">
            <a:extLst>
              <a:ext uri="{FF2B5EF4-FFF2-40B4-BE49-F238E27FC236}">
                <a16:creationId xmlns:a16="http://schemas.microsoft.com/office/drawing/2014/main" xmlns="" id="{6881D818-AC8F-4823-88D4-F0F2ECFD9CD7}"/>
              </a:ext>
            </a:extLst>
          </p:cNvPr>
          <p:cNvPicPr>
            <a:picLocks noChangeAspect="1"/>
          </p:cNvPicPr>
          <p:nvPr/>
        </p:nvPicPr>
        <p:blipFill>
          <a:blip r:embed="rId3"/>
          <a:stretch>
            <a:fillRect/>
          </a:stretch>
        </p:blipFill>
        <p:spPr>
          <a:xfrm>
            <a:off x="2360058" y="4760748"/>
            <a:ext cx="3056397" cy="2188865"/>
          </a:xfrm>
          <a:prstGeom prst="rect">
            <a:avLst/>
          </a:prstGeom>
          <a:ln>
            <a:noFill/>
          </a:ln>
          <a:effectLst>
            <a:softEdge rad="112500"/>
          </a:effectLst>
        </p:spPr>
      </p:pic>
      <p:pic>
        <p:nvPicPr>
          <p:cNvPr id="14" name="Paveikslėlis 13">
            <a:extLst>
              <a:ext uri="{FF2B5EF4-FFF2-40B4-BE49-F238E27FC236}">
                <a16:creationId xmlns:a16="http://schemas.microsoft.com/office/drawing/2014/main" xmlns="" id="{6881D818-AC8F-4823-88D4-F0F2ECFD9CD7}"/>
              </a:ext>
            </a:extLst>
          </p:cNvPr>
          <p:cNvPicPr>
            <a:picLocks noChangeAspect="1"/>
          </p:cNvPicPr>
          <p:nvPr/>
        </p:nvPicPr>
        <p:blipFill>
          <a:blip r:embed="rId3"/>
          <a:stretch>
            <a:fillRect/>
          </a:stretch>
        </p:blipFill>
        <p:spPr>
          <a:xfrm flipH="1">
            <a:off x="4747771" y="4757819"/>
            <a:ext cx="3000453" cy="2188865"/>
          </a:xfrm>
          <a:prstGeom prst="rect">
            <a:avLst/>
          </a:prstGeom>
          <a:ln>
            <a:noFill/>
          </a:ln>
          <a:effectLst>
            <a:softEdge rad="112500"/>
          </a:effectLst>
        </p:spPr>
      </p:pic>
      <p:pic>
        <p:nvPicPr>
          <p:cNvPr id="15" name="Paveikslėlis 14">
            <a:extLst>
              <a:ext uri="{FF2B5EF4-FFF2-40B4-BE49-F238E27FC236}">
                <a16:creationId xmlns:a16="http://schemas.microsoft.com/office/drawing/2014/main" xmlns="" id="{6881D818-AC8F-4823-88D4-F0F2ECFD9CD7}"/>
              </a:ext>
            </a:extLst>
          </p:cNvPr>
          <p:cNvPicPr>
            <a:picLocks noChangeAspect="1"/>
          </p:cNvPicPr>
          <p:nvPr/>
        </p:nvPicPr>
        <p:blipFill>
          <a:blip r:embed="rId3"/>
          <a:stretch>
            <a:fillRect/>
          </a:stretch>
        </p:blipFill>
        <p:spPr>
          <a:xfrm>
            <a:off x="7100563" y="4757819"/>
            <a:ext cx="3056397" cy="2188865"/>
          </a:xfrm>
          <a:prstGeom prst="rect">
            <a:avLst/>
          </a:prstGeom>
          <a:ln>
            <a:noFill/>
          </a:ln>
          <a:effectLst>
            <a:softEdge rad="112500"/>
          </a:effectLst>
        </p:spPr>
      </p:pic>
      <p:pic>
        <p:nvPicPr>
          <p:cNvPr id="16" name="Paveikslėlis 15">
            <a:extLst>
              <a:ext uri="{FF2B5EF4-FFF2-40B4-BE49-F238E27FC236}">
                <a16:creationId xmlns:a16="http://schemas.microsoft.com/office/drawing/2014/main" xmlns="" id="{6881D818-AC8F-4823-88D4-F0F2ECFD9CD7}"/>
              </a:ext>
            </a:extLst>
          </p:cNvPr>
          <p:cNvPicPr>
            <a:picLocks noChangeAspect="1"/>
          </p:cNvPicPr>
          <p:nvPr/>
        </p:nvPicPr>
        <p:blipFill>
          <a:blip r:embed="rId3"/>
          <a:stretch>
            <a:fillRect/>
          </a:stretch>
        </p:blipFill>
        <p:spPr>
          <a:xfrm flipH="1">
            <a:off x="9606515" y="4757819"/>
            <a:ext cx="2560553" cy="2188865"/>
          </a:xfrm>
          <a:prstGeom prst="rect">
            <a:avLst/>
          </a:prstGeom>
          <a:ln>
            <a:noFill/>
          </a:ln>
          <a:effectLst>
            <a:softEdge rad="112500"/>
          </a:effectLst>
        </p:spPr>
      </p:pic>
      <p:pic>
        <p:nvPicPr>
          <p:cNvPr id="17" name="Picture 12" descr="Feeling Blue Rainy Day Sticker by Kawanimals for iOS &amp; Android | GIPH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6596465" y="397637"/>
            <a:ext cx="1937132" cy="11724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eeling Blue Rainy Day Sticker by Kawanimals for iOS &amp; Android | GIPH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31356" y="301230"/>
            <a:ext cx="1127846" cy="6826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eeling Blue Rainy Day Sticker by Kawanimals for iOS &amp; Android | GIPH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10275980" y="510023"/>
            <a:ext cx="1337425" cy="98961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3D Model: Dragonfly [Epiaeschna Heros] – Aircamp Gam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7978" y="2018058"/>
            <a:ext cx="4484140" cy="2903481"/>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7333543" y="4924468"/>
            <a:ext cx="3560590" cy="646331"/>
          </a:xfrm>
          <a:prstGeom prst="rect">
            <a:avLst/>
          </a:prstGeom>
        </p:spPr>
        <p:txBody>
          <a:bodyPr wrap="square">
            <a:spAutoFit/>
          </a:bodyPr>
          <a:lstStyle/>
          <a:p>
            <a:r>
              <a:rPr lang="lt-LT" sz="3600" b="1" dirty="0">
                <a:solidFill>
                  <a:srgbClr val="FFC000"/>
                </a:solidFill>
                <a:latin typeface="Comic Sans MS" panose="030F0702030302020204" pitchFamily="66" charset="0"/>
              </a:rPr>
              <a:t>L</a:t>
            </a:r>
            <a:r>
              <a:rPr lang="lt-LT" sz="3600" b="1" dirty="0">
                <a:latin typeface="Comic Sans MS" panose="030F0702030302020204" pitchFamily="66" charset="0"/>
              </a:rPr>
              <a:t>AUM-ŽIRGIS</a:t>
            </a:r>
          </a:p>
        </p:txBody>
      </p:sp>
      <p:pic>
        <p:nvPicPr>
          <p:cNvPr id="7" name="Picture 8" descr="Summer Shining Sticker by Muchable for iOS &amp; Android | GIPH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3929" y="397636"/>
            <a:ext cx="1841719" cy="1841719"/>
          </a:xfrm>
          <a:prstGeom prst="rect">
            <a:avLst/>
          </a:prstGeom>
          <a:noFill/>
          <a:extLst>
            <a:ext uri="{909E8E84-426E-40DD-AFC4-6F175D3DCCD1}">
              <a14:hiddenFill xmlns:a14="http://schemas.microsoft.com/office/drawing/2010/main">
                <a:solidFill>
                  <a:srgbClr val="FFFFFF"/>
                </a:solidFill>
              </a14:hiddenFill>
            </a:ext>
          </a:extLst>
        </p:spPr>
      </p:pic>
      <p:sp>
        <p:nvSpPr>
          <p:cNvPr id="5" name="Stačiakampis 4"/>
          <p:cNvSpPr/>
          <p:nvPr/>
        </p:nvSpPr>
        <p:spPr>
          <a:xfrm>
            <a:off x="1625789" y="1753290"/>
            <a:ext cx="3275726" cy="1754326"/>
          </a:xfrm>
          <a:prstGeom prst="rect">
            <a:avLst/>
          </a:prstGeom>
        </p:spPr>
        <p:txBody>
          <a:bodyPr wrap="square">
            <a:spAutoFit/>
          </a:bodyPr>
          <a:lstStyle/>
          <a:p>
            <a:pPr algn="ctr"/>
            <a:r>
              <a:rPr lang="lt-LT" b="1" i="0" dirty="0">
                <a:effectLst/>
                <a:latin typeface="Comic Sans MS" panose="030F0702030302020204" pitchFamily="66" charset="0"/>
              </a:rPr>
              <a:t>SKRAIDO LABAI GREITAI. BAIKŠTŪS.</a:t>
            </a:r>
          </a:p>
          <a:p>
            <a:pPr algn="ctr"/>
            <a:r>
              <a:rPr lang="lt-LT" b="1" dirty="0">
                <a:latin typeface="Comic Sans MS" panose="030F0702030302020204" pitchFamily="66" charset="0"/>
              </a:rPr>
              <a:t> GYVENA STOVINČIUOSE IR LĖTAI TEKANČIUOSE VANDENYSE.</a:t>
            </a:r>
          </a:p>
          <a:p>
            <a:endParaRPr lang="lt-LT" b="1" dirty="0"/>
          </a:p>
        </p:txBody>
      </p:sp>
    </p:spTree>
    <p:extLst>
      <p:ext uri="{BB962C8B-B14F-4D97-AF65-F5344CB8AC3E}">
        <p14:creationId xmlns:p14="http://schemas.microsoft.com/office/powerpoint/2010/main" val="2344968005"/>
      </p:ext>
    </p:extLst>
  </p:cSld>
  <p:clrMapOvr>
    <a:masterClrMapping/>
  </p:clrMapOvr>
  <p:transition spd="slow" advTm="20000">
    <p:push dir="u"/>
  </p:transition>
  <p:timing>
    <p:tnLst>
      <p:par>
        <p:cTn id="1" dur="indefinite" restart="never" nodeType="tmRoot"/>
      </p:par>
    </p:tnLst>
  </p:timing>
</p:sld>
</file>

<file path=ppt/theme/theme1.xml><?xml version="1.0" encoding="utf-8"?>
<a:theme xmlns:a="http://schemas.openxmlformats.org/drawingml/2006/main" name="Pagrindas">
  <a:themeElements>
    <a:clrScheme name="Pagrinda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Pagrinda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agrinda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Pagrindas</Template>
  <TotalTime>771</TotalTime>
  <Words>293</Words>
  <Application>Microsoft Office PowerPoint</Application>
  <PresentationFormat>Pasirinktinai</PresentationFormat>
  <Paragraphs>47</Paragraphs>
  <Slides>13</Slides>
  <Notes>0</Notes>
  <HiddenSlides>0</HiddenSlides>
  <MMClips>0</MMClips>
  <ScaleCrop>false</ScaleCrop>
  <HeadingPairs>
    <vt:vector size="4" baseType="variant">
      <vt:variant>
        <vt:lpstr>Tema</vt:lpstr>
      </vt:variant>
      <vt:variant>
        <vt:i4>1</vt:i4>
      </vt:variant>
      <vt:variant>
        <vt:lpstr>Skaidrių pavadinimai</vt:lpstr>
      </vt:variant>
      <vt:variant>
        <vt:i4>13</vt:i4>
      </vt:variant>
    </vt:vector>
  </HeadingPairs>
  <TitlesOfParts>
    <vt:vector size="14" baseType="lpstr">
      <vt:lpstr>Pagrindas</vt:lpstr>
      <vt:lpstr>VABZDŽIAI</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Windows User</dc:creator>
  <cp:lastModifiedBy>Naudotojas</cp:lastModifiedBy>
  <cp:revision>36</cp:revision>
  <dcterms:created xsi:type="dcterms:W3CDTF">2020-04-25T10:17:06Z</dcterms:created>
  <dcterms:modified xsi:type="dcterms:W3CDTF">2020-04-27T09:50:03Z</dcterms:modified>
</cp:coreProperties>
</file>