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F37C530-D158-4273-9593-9A577677B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307E44DD-5685-4DC0-B58F-A1412C6B8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3A13F1A-9D86-4C3E-8878-6FCB5448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DEF609E-0357-4D25-AC0B-7D83FFD7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1B2EAFF-A684-4596-8BD4-BFD50F47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2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C21E149-92DA-4880-8750-53E8CD73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5033C612-FE67-4CFB-8A45-DC6DBBF30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5EA3886-E127-4F5C-9671-419AA091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A23B9E8-6D53-4059-8B8B-2B798938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0D41DAE-795B-44F0-AA53-1409C3BB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6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F4D2C83C-82F6-430A-B3A3-D63D3F86F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2FDF3E40-3FC4-4197-B2DE-3C19197A1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A3208F3-CDCA-4AF3-9777-A9905AB5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DCA71A8-6103-4D64-AFF2-72991C4D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D65A544-34B1-4965-8A8E-72B9F862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0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7A156F1-2E9C-4261-A8ED-369D836A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09E538D-8CAB-4721-A92A-6787D6155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A07B92C-5DDD-44AF-A85B-E1AD63DF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0546931-EC6D-4233-9053-D204A54B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8368E0A-BD0D-4DAC-9F40-3F8B3D96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7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212FBA5-659C-41E5-BA49-478B785E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D827E5F-B8D8-4130-BA16-CDEE082B3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3F7982F-3655-45A7-BDDA-F3BB907D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3A48FCE-9879-4BBB-8A96-D0F7256F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18047BB-1B85-40DB-ADE4-90CA84F1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8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BF68F5-FE2A-4BBE-B1E1-0961B8978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2B7DFCF-0C14-4E4D-A92C-70B77F17F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A69C2BF-2805-46E5-8E7A-FFB5374CA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173468B-6418-4D75-938B-A852F25F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86BA25F-FDE5-4FBD-BF51-E4545023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1C2BB5B-2890-4CFD-BA97-0CCCB04B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3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6A23A2-595B-42E2-A774-D1E2E46B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E694A5F-779E-49B8-A98B-A515E97D0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BFAD23E-C937-41AE-AEFB-5F1573442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17AC8316-6B62-40E2-AE9A-12F8306C7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E287F2F-7559-4027-ABFF-E542D8A26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79C0E8D6-7ED4-43EA-BB93-1BA2D83C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9CB819A9-10B9-4241-9221-F18FC82E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0FCA7236-0A1B-4314-8098-E6692F7C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2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565CE28-4D94-452E-9765-47FB730D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A2DBEF7E-72E7-4062-9F88-4A49AA36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92D682E-CE8D-4A70-A4FB-EE8751C5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76892E1-84F2-4DA1-AE42-3AD933B0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3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E854ABEE-C7C5-4CEF-9CC5-1FF3B7B8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E9064DFC-4FB0-4A81-BE8B-5D22F55E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99C5FF1-E385-4799-A617-6620EA93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7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BCCBC6B-79C2-49EE-8AC3-40476D20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0475EF4-647E-4DE3-A9A5-5B4DCA99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E879319-66FD-4199-9A81-A0BD4A72D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BA32F93-B958-4F6E-BADC-C7D15D42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E558419-B853-463C-81B0-B39C12A9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9FBFECE-7275-48D1-90DA-5F475F6C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69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F4BEF98-1F3B-4583-875C-5B763CF7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583B0265-1BDE-4A38-9687-FBDEF69BD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268A075-3CAE-4B86-8EE8-00B200EE3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F7A3DD1-4471-42E0-BE04-1566B15B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0025380-67B6-4841-90CA-487C36DE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A9A4B33-F151-4FCB-A741-ED989662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3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43DEFC25-15A5-4FC6-8B6E-879FD9AB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640B17E-0668-4A08-99C0-A5E5B603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ACA4979-547F-47B2-9A22-173997628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20AF172-94EA-4179-ABF2-BE6173C38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9066322-77D0-4AD3-8F83-850FB1375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0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C2584F8-8F29-4B7D-A292-DC07E0BCE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E15916-64AB-449D-92D6-21346E0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52" y="1245703"/>
            <a:ext cx="10045148" cy="2782957"/>
          </a:xfrm>
        </p:spPr>
        <p:txBody>
          <a:bodyPr>
            <a:normAutofit/>
          </a:bodyPr>
          <a:lstStyle/>
          <a:p>
            <a:r>
              <a:rPr lang="lt-LT" sz="4400" b="1" dirty="0">
                <a:latin typeface="Comic Sans MS" panose="030F0702030302020204" pitchFamily="66" charset="0"/>
              </a:rPr>
              <a:t>PROJEKTAS</a:t>
            </a:r>
            <a:br>
              <a:rPr lang="lt-LT" sz="4400" b="1" dirty="0">
                <a:latin typeface="Comic Sans MS" panose="030F0702030302020204" pitchFamily="66" charset="0"/>
              </a:rPr>
            </a:br>
            <a:r>
              <a:rPr lang="lt-LT" sz="4400" b="1" dirty="0">
                <a:latin typeface="Comic Sans MS" panose="030F0702030302020204" pitchFamily="66" charset="0"/>
              </a:rPr>
              <a:t>„KELIAUKIME PO RAIDŽIŲ ŠALĮ“</a:t>
            </a:r>
            <a:endParaRPr lang="en-US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1F5808D-7EF4-495F-AE72-F6FCC2AA7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0295"/>
            <a:ext cx="9144000" cy="1709531"/>
          </a:xfrm>
        </p:spPr>
        <p:txBody>
          <a:bodyPr/>
          <a:lstStyle/>
          <a:p>
            <a:r>
              <a:rPr lang="lt-LT" b="1" dirty="0">
                <a:latin typeface="Comic Sans MS" panose="030F0702030302020204" pitchFamily="66" charset="0"/>
              </a:rPr>
              <a:t>Kauno lopšelis-darželis „Liepaitė“</a:t>
            </a:r>
          </a:p>
          <a:p>
            <a:r>
              <a:rPr lang="lt-LT" b="1" dirty="0">
                <a:latin typeface="Comic Sans MS" panose="030F0702030302020204" pitchFamily="66" charset="0"/>
              </a:rPr>
              <a:t>Parengė: Rasa </a:t>
            </a:r>
            <a:r>
              <a:rPr lang="lt-LT" b="1" dirty="0" err="1">
                <a:latin typeface="Comic Sans MS" panose="030F0702030302020204" pitchFamily="66" charset="0"/>
              </a:rPr>
              <a:t>Barvainienė</a:t>
            </a:r>
            <a:r>
              <a:rPr lang="lt-LT" b="1" dirty="0">
                <a:latin typeface="Comic Sans MS" panose="030F0702030302020204" pitchFamily="66" charset="0"/>
              </a:rPr>
              <a:t>, Aistė </a:t>
            </a:r>
            <a:r>
              <a:rPr lang="lt-LT" b="1" dirty="0" err="1">
                <a:latin typeface="Comic Sans MS" panose="030F0702030302020204" pitchFamily="66" charset="0"/>
              </a:rPr>
              <a:t>Guobė</a:t>
            </a:r>
            <a:r>
              <a:rPr lang="lt-LT" b="1" dirty="0">
                <a:latin typeface="Comic Sans MS" panose="030F0702030302020204" pitchFamily="66" charset="0"/>
              </a:rPr>
              <a:t>, Renata </a:t>
            </a:r>
            <a:r>
              <a:rPr lang="lt-LT" b="1" dirty="0" err="1">
                <a:latin typeface="Comic Sans MS" panose="030F0702030302020204" pitchFamily="66" charset="0"/>
              </a:rPr>
              <a:t>Grėbliūnė</a:t>
            </a:r>
            <a:r>
              <a:rPr lang="lt-LT" b="1" dirty="0">
                <a:latin typeface="Comic Sans MS" panose="030F0702030302020204" pitchFamily="66" charset="0"/>
              </a:rPr>
              <a:t>, Violeta </a:t>
            </a:r>
            <a:r>
              <a:rPr lang="lt-LT" b="1" dirty="0" err="1">
                <a:latin typeface="Comic Sans MS" panose="030F0702030302020204" pitchFamily="66" charset="0"/>
              </a:rPr>
              <a:t>Viknienė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6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Slinktis: horizontali 2">
            <a:extLst>
              <a:ext uri="{FF2B5EF4-FFF2-40B4-BE49-F238E27FC236}">
                <a16:creationId xmlns:a16="http://schemas.microsoft.com/office/drawing/2014/main" id="{A5E0C73A-8B68-4E68-A941-960DB40E410A}"/>
              </a:ext>
            </a:extLst>
          </p:cNvPr>
          <p:cNvSpPr/>
          <p:nvPr/>
        </p:nvSpPr>
        <p:spPr>
          <a:xfrm>
            <a:off x="437321" y="2055814"/>
            <a:ext cx="9568069" cy="406669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Gyveno senelis ir senutė. Prie savo trobelės jie turėjo daržą. Senelis pavasarį pasodino pupą. Pupa augo </a:t>
            </a:r>
            <a:r>
              <a:rPr lang="lt-LT" sz="2000" dirty="0" err="1">
                <a:latin typeface="Comic Sans MS" panose="030F0702030302020204" pitchFamily="66" charset="0"/>
              </a:rPr>
              <a:t>augo</a:t>
            </a:r>
            <a:r>
              <a:rPr lang="lt-LT" sz="2000" dirty="0">
                <a:latin typeface="Comic Sans MS" panose="030F0702030302020204" pitchFamily="66" charset="0"/>
              </a:rPr>
              <a:t> ir labai didelė užaugo. Išėjo senelis į daržą pupos rauti. Rauna </a:t>
            </a:r>
            <a:r>
              <a:rPr lang="lt-LT" sz="2000" dirty="0" err="1">
                <a:latin typeface="Comic Sans MS" panose="030F0702030302020204" pitchFamily="66" charset="0"/>
              </a:rPr>
              <a:t>rauna</a:t>
            </a:r>
            <a:r>
              <a:rPr lang="lt-LT" sz="2000" dirty="0">
                <a:latin typeface="Comic Sans MS" panose="030F0702030302020204" pitchFamily="66" charset="0"/>
              </a:rPr>
              <a:t> – neišrauna. Paėmė iš kitos pusės rauna. Rauna – niekaip neišrauna. Senelis pasišaukė senutę: – Senute, senute, ateik padėk man! Senutė įsikibo į senelį, senelis – į pupą. Rauna </a:t>
            </a:r>
            <a:r>
              <a:rPr lang="lt-LT" sz="2000" dirty="0" err="1">
                <a:latin typeface="Comic Sans MS" panose="030F0702030302020204" pitchFamily="66" charset="0"/>
              </a:rPr>
              <a:t>rauna</a:t>
            </a:r>
            <a:r>
              <a:rPr lang="lt-LT" sz="2000" dirty="0">
                <a:latin typeface="Comic Sans MS" panose="030F0702030302020204" pitchFamily="66" charset="0"/>
              </a:rPr>
              <a:t> – niekaip neišrauna. Pasišaukė anūkėlę: – Anūkėle, anūkėle ateik padėk mums! Mergaitė įsikibo į senutę, senutė - į senelį, senelis - į pupą. Rauna </a:t>
            </a:r>
            <a:r>
              <a:rPr lang="lt-LT" sz="2000" dirty="0" err="1">
                <a:latin typeface="Comic Sans MS" panose="030F0702030302020204" pitchFamily="66" charset="0"/>
              </a:rPr>
              <a:t>rauna</a:t>
            </a:r>
            <a:r>
              <a:rPr lang="lt-LT" sz="2000" dirty="0">
                <a:latin typeface="Comic Sans MS" panose="030F0702030302020204" pitchFamily="66" charset="0"/>
              </a:rPr>
              <a:t> – niekaip neišrauna. Pasišaukė šuniuką: – Šuniuk, ateik padėk mums!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052618C-BBA4-4D50-BE32-0C5D1ED51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077"/>
          <a:stretch/>
        </p:blipFill>
        <p:spPr>
          <a:xfrm>
            <a:off x="795525" y="485914"/>
            <a:ext cx="2782169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Slinktis: horizontali 2">
            <a:extLst>
              <a:ext uri="{FF2B5EF4-FFF2-40B4-BE49-F238E27FC236}">
                <a16:creationId xmlns:a16="http://schemas.microsoft.com/office/drawing/2014/main" id="{1CC93EF5-BDEF-4D57-AE2C-DF75594B591C}"/>
              </a:ext>
            </a:extLst>
          </p:cNvPr>
          <p:cNvSpPr/>
          <p:nvPr/>
        </p:nvSpPr>
        <p:spPr>
          <a:xfrm>
            <a:off x="838200" y="2716696"/>
            <a:ext cx="9246704" cy="316326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>
                <a:latin typeface="Comic Sans MS" panose="030F0702030302020204" pitchFamily="66" charset="0"/>
              </a:rPr>
              <a:t>Viename miške, medinėje trobelėje, gyveno katinėlis ir oželis. Susiruošė katinėlis eiti i mišką medžioti ir sako: - Tu, oželi, sėdėk trobelėje ir niekur neik. Niekam neatidaryk durų, o ypač lapei!!! Oželis pažadėjo. Išėjo katinėlis į mišką, o oželis uždarė dureles ir snaudžia. Tik girdi-kažkas duris klebena. -Kas čia?-klausia oželis. -Tai aš, laputė. Atidaryk duris!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0E3B76F-51C9-4411-A492-E0273746A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56" y="736581"/>
            <a:ext cx="27861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9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Slinktis: horizontali 2">
            <a:extLst>
              <a:ext uri="{FF2B5EF4-FFF2-40B4-BE49-F238E27FC236}">
                <a16:creationId xmlns:a16="http://schemas.microsoft.com/office/drawing/2014/main" id="{C159FF90-C3A3-423B-BC4E-8FD7756FA24E}"/>
              </a:ext>
            </a:extLst>
          </p:cNvPr>
          <p:cNvSpPr/>
          <p:nvPr/>
        </p:nvSpPr>
        <p:spPr>
          <a:xfrm>
            <a:off x="838199" y="2994989"/>
            <a:ext cx="10515599" cy="364434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000" dirty="0">
                <a:latin typeface="Comic Sans MS" panose="030F0702030302020204" pitchFamily="66" charset="0"/>
              </a:rPr>
              <a:t>Seniai </a:t>
            </a:r>
            <a:r>
              <a:rPr lang="lt-LT" sz="2000" dirty="0" err="1">
                <a:latin typeface="Comic Sans MS" panose="030F0702030302020204" pitchFamily="66" charset="0"/>
              </a:rPr>
              <a:t>seniai</a:t>
            </a:r>
            <a:r>
              <a:rPr lang="lt-LT" sz="2000" dirty="0">
                <a:latin typeface="Comic Sans MS" panose="030F0702030302020204" pitchFamily="66" charset="0"/>
              </a:rPr>
              <a:t>, kai dar žmonių nebuvo, gyveno mėnulis ir žvaigždė. Gyveno šviesioje pilyje ir vienas kitą labai mylėjo. Begyvendami susilaukė ir gražios dukters. Dukteriai davė Žemės vardą.</a:t>
            </a:r>
          </a:p>
          <a:p>
            <a:r>
              <a:rPr lang="lt-LT" sz="2000" dirty="0">
                <a:latin typeface="Comic Sans MS" panose="030F0702030302020204" pitchFamily="66" charset="0"/>
              </a:rPr>
              <a:t>Daug metų Mėnulis su Žvaigžde gražiai gyveno, bet vieną dieną ėmė ir susipyko.</a:t>
            </a:r>
          </a:p>
          <a:p>
            <a:r>
              <a:rPr lang="lt-LT" sz="2000" dirty="0">
                <a:latin typeface="Comic Sans MS" panose="030F0702030302020204" pitchFamily="66" charset="0"/>
              </a:rPr>
              <a:t>- Tu tokia </a:t>
            </a:r>
            <a:r>
              <a:rPr lang="lt-LT" sz="2000" dirty="0" err="1">
                <a:latin typeface="Comic Sans MS" panose="030F0702030302020204" pitchFamily="66" charset="0"/>
              </a:rPr>
              <a:t>karštuolė</a:t>
            </a:r>
            <a:r>
              <a:rPr lang="lt-LT" sz="2000" dirty="0">
                <a:latin typeface="Comic Sans MS" panose="030F0702030302020204" pitchFamily="66" charset="0"/>
              </a:rPr>
              <a:t>, kad aš negaliu su tavim gyventi, - sako Mėnulis. - Jeigu nekeisi savo būdo, aš tave pamesiu.</a:t>
            </a:r>
          </a:p>
          <a:p>
            <a:r>
              <a:rPr lang="lt-LT" sz="2000" dirty="0">
                <a:latin typeface="Comic Sans MS" panose="030F0702030302020204" pitchFamily="66" charset="0"/>
              </a:rPr>
              <a:t>- O tu šaltas kaip ledas. Jei toliau toks būsi - mudu negalėsime gyventi.</a:t>
            </a:r>
          </a:p>
          <a:p>
            <a:r>
              <a:rPr lang="lt-LT" sz="2000" dirty="0">
                <a:latin typeface="Comic Sans MS" panose="030F0702030302020204" pitchFamily="66" charset="0"/>
              </a:rPr>
              <a:t>- Galim skirtis, - ėmė pykti Mėnulis, - bet duktė liks pas mane</a:t>
            </a:r>
            <a:r>
              <a:rPr lang="lt-LT" dirty="0"/>
              <a:t>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ACD365F-0FD8-4323-819E-024FB86D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77" y="543388"/>
            <a:ext cx="27861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Slinktis: horizontali 2">
            <a:extLst>
              <a:ext uri="{FF2B5EF4-FFF2-40B4-BE49-F238E27FC236}">
                <a16:creationId xmlns:a16="http://schemas.microsoft.com/office/drawing/2014/main" id="{91E57F5A-8542-454B-8A69-165DD9B6507A}"/>
              </a:ext>
            </a:extLst>
          </p:cNvPr>
          <p:cNvSpPr/>
          <p:nvPr/>
        </p:nvSpPr>
        <p:spPr>
          <a:xfrm>
            <a:off x="689111" y="2252179"/>
            <a:ext cx="9700593" cy="424069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000" dirty="0">
                <a:latin typeface="Comic Sans MS" panose="030F0702030302020204" pitchFamily="66" charset="0"/>
              </a:rPr>
              <a:t>Vieną sykį kiškis išėjo į kopūstų daržą. Landžiojo landžiojo po kopūstų daržą, tiktai piept jam ant uodegos galo kopūsto lapas ir užkrito. Persigandęs kiškis pamanė: „Dabar tai jau tikrai dangus griūva!" Ir pasileido bėgt.</a:t>
            </a:r>
          </a:p>
          <a:p>
            <a:r>
              <a:rPr lang="lt-LT" sz="2000" dirty="0">
                <a:latin typeface="Comic Sans MS" panose="030F0702030302020204" pitchFamily="66" charset="0"/>
              </a:rPr>
              <a:t>Bėga, spiria, kiek tik kojos leidžia, ir susitinka katiną.</a:t>
            </a:r>
          </a:p>
          <a:p>
            <a:r>
              <a:rPr lang="lt-LT" sz="2000" dirty="0">
                <a:latin typeface="Comic Sans MS" panose="030F0702030302020204" pitchFamily="66" charset="0"/>
              </a:rPr>
              <a:t>- Katine, katine, bėkim - dangus griūva! Kas tau sakė?</a:t>
            </a:r>
          </a:p>
          <a:p>
            <a:r>
              <a:rPr lang="lt-LT" sz="2000" dirty="0">
                <a:latin typeface="Comic Sans MS" panose="030F0702030302020204" pitchFamily="66" charset="0"/>
              </a:rPr>
              <a:t>- Man ant uodegos galo užgriuvo!</a:t>
            </a:r>
          </a:p>
          <a:p>
            <a:r>
              <a:rPr lang="lt-LT" sz="2000" dirty="0">
                <a:latin typeface="Comic Sans MS" panose="030F0702030302020204" pitchFamily="66" charset="0"/>
              </a:rPr>
              <a:t>Katinas persigandęs bėga drauge. Susitinka lapę. Katinas šaukia:</a:t>
            </a:r>
          </a:p>
          <a:p>
            <a:r>
              <a:rPr lang="lt-LT" sz="2000" dirty="0">
                <a:latin typeface="Comic Sans MS" panose="030F0702030302020204" pitchFamily="66" charset="0"/>
              </a:rPr>
              <a:t>- Lape snape, bėkim - dangus griūva!</a:t>
            </a:r>
          </a:p>
          <a:p>
            <a:endParaRPr lang="lt-LT" sz="2000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209B0C3-F693-444B-B775-B650247C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34" y="388316"/>
            <a:ext cx="27861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0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8BE7171C-09B1-44AE-B83F-2A1123BB8F76}"/>
              </a:ext>
            </a:extLst>
          </p:cNvPr>
          <p:cNvSpPr/>
          <p:nvPr/>
        </p:nvSpPr>
        <p:spPr>
          <a:xfrm>
            <a:off x="2545109" y="2505670"/>
            <a:ext cx="6285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5400" b="1" dirty="0">
                <a:latin typeface="Comic Sans MS" panose="030F0702030302020204" pitchFamily="66" charset="0"/>
                <a:ea typeface="Calibri" panose="020F0502020204030204" pitchFamily="34" charset="0"/>
              </a:rPr>
              <a:t>„Paslėptas raštas“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78C77390-494D-439F-AAE8-A22DE1C77F15}"/>
              </a:ext>
            </a:extLst>
          </p:cNvPr>
          <p:cNvSpPr/>
          <p:nvPr/>
        </p:nvSpPr>
        <p:spPr>
          <a:xfrm>
            <a:off x="1444487" y="4411822"/>
            <a:ext cx="9806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latin typeface="Comic Sans MS" panose="030F0702030302020204" pitchFamily="66" charset="0"/>
                <a:ea typeface="Calibri" panose="020F0502020204030204" pitchFamily="34" charset="0"/>
              </a:rPr>
              <a:t>Rašykite: </a:t>
            </a:r>
            <a:r>
              <a:rPr lang="lt-LT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kringelius</a:t>
            </a:r>
            <a:r>
              <a:rPr lang="lt-LT" sz="2400" dirty="0">
                <a:latin typeface="Comic Sans MS" panose="030F0702030302020204" pitchFamily="66" charset="0"/>
                <a:ea typeface="Calibri" panose="020F0502020204030204" pitchFamily="34" charset="0"/>
              </a:rPr>
              <a:t>, raides, žodžius balta vaškine kreidele ant balto popieriaus. Norėdami perskaityti  liekite tamsios spalvos dažus ant parašytos raidės, žodžio.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359041D-2C44-41A8-9F6B-EF5C7A636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62" y="699816"/>
            <a:ext cx="2572735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4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5E4C4C74-5BCA-4A28-88B1-DB1405C95E3D}"/>
              </a:ext>
            </a:extLst>
          </p:cNvPr>
          <p:cNvSpPr/>
          <p:nvPr/>
        </p:nvSpPr>
        <p:spPr>
          <a:xfrm>
            <a:off x="2327111" y="2661239"/>
            <a:ext cx="88472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5400" b="1" dirty="0">
                <a:latin typeface="Comic Sans MS" panose="030F0702030302020204" pitchFamily="66" charset="0"/>
                <a:ea typeface="Calibri" panose="020F0502020204030204" pitchFamily="34" charset="0"/>
              </a:rPr>
              <a:t>„Kokia čia slepiasi raidė?“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DB12DC0E-05A4-4710-80B5-12FB55DF1160}"/>
              </a:ext>
            </a:extLst>
          </p:cNvPr>
          <p:cNvSpPr/>
          <p:nvPr/>
        </p:nvSpPr>
        <p:spPr>
          <a:xfrm>
            <a:off x="2004014" y="4667286"/>
            <a:ext cx="9526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latin typeface="Comic Sans MS" panose="030F0702030302020204" pitchFamily="66" charset="0"/>
                <a:ea typeface="Calibri" panose="020F0502020204030204" pitchFamily="34" charset="0"/>
              </a:rPr>
              <a:t>Perskaitykite ar išklausykite eilėraštį ir atspėkite kokia tai raidė.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F7D5156-3168-430B-A7BD-141756B5C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78"/>
          <a:stretch/>
        </p:blipFill>
        <p:spPr>
          <a:xfrm>
            <a:off x="315230" y="395213"/>
            <a:ext cx="1807947" cy="2160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C5028F58-C6C5-47A5-B304-A0724643FE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13"/>
          <a:stretch/>
        </p:blipFill>
        <p:spPr>
          <a:xfrm>
            <a:off x="10248421" y="5193167"/>
            <a:ext cx="110537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0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Slinktis: horizontali 2">
            <a:extLst>
              <a:ext uri="{FF2B5EF4-FFF2-40B4-BE49-F238E27FC236}">
                <a16:creationId xmlns:a16="http://schemas.microsoft.com/office/drawing/2014/main" id="{9B0554ED-AB56-4ACF-B31D-8616811E6C30}"/>
              </a:ext>
            </a:extLst>
          </p:cNvPr>
          <p:cNvSpPr/>
          <p:nvPr/>
        </p:nvSpPr>
        <p:spPr>
          <a:xfrm>
            <a:off x="838200" y="1266445"/>
            <a:ext cx="5155095" cy="3737113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Ė – TAI PANAŠI Į E.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KARTAIS MAIŠOME SU JA.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JEI TAŠKELĮ DAR UŽDĖSI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KOKIĄ RAIDĘ TU TURĖSI?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F62D495-1D4A-4825-974E-0EC5BD768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964" y="3708045"/>
            <a:ext cx="393226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Slinktis: horizontali 2">
            <a:extLst>
              <a:ext uri="{FF2B5EF4-FFF2-40B4-BE49-F238E27FC236}">
                <a16:creationId xmlns:a16="http://schemas.microsoft.com/office/drawing/2014/main" id="{A1C8AB61-3089-4C3F-8F26-B39429682E67}"/>
              </a:ext>
            </a:extLst>
          </p:cNvPr>
          <p:cNvSpPr/>
          <p:nvPr/>
        </p:nvSpPr>
        <p:spPr>
          <a:xfrm>
            <a:off x="3187145" y="2956150"/>
            <a:ext cx="5817705" cy="3511827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BE TAŠKELIO IR KOJELĖS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KOKIA BUS GI TA RAIDELĖ?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FA –TAI GAMTOJE NATA,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FUI- BE CUKRAUS ARBATA.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NORS ŽODELIŲ IR NEDAUG,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ŠIOS RAIDELĖS NEIŠBRAUK.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DC7ECB1-2A75-47B7-83EE-22E13040F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3" y="346283"/>
            <a:ext cx="393226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6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5" name="Slinktis: horizontali 4">
            <a:extLst>
              <a:ext uri="{FF2B5EF4-FFF2-40B4-BE49-F238E27FC236}">
                <a16:creationId xmlns:a16="http://schemas.microsoft.com/office/drawing/2014/main" id="{2965EB9B-AE6E-4C24-8306-37B45C0BECB3}"/>
              </a:ext>
            </a:extLst>
          </p:cNvPr>
          <p:cNvSpPr/>
          <p:nvPr/>
        </p:nvSpPr>
        <p:spPr>
          <a:xfrm>
            <a:off x="622853" y="2228091"/>
            <a:ext cx="5976730" cy="3578087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 panose="030F0702030302020204" pitchFamily="66" charset="0"/>
              </a:rPr>
              <a:t>AŠ BAISI, PLĖŠRŪNĖ HIENA,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AŠ ŠVARI NAMŲ HIGIENA.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NA, AR ŽINOTE KAS, AŠ?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KOPĖTĖLĖS –RAIDĖ H.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lt-LT" sz="2400" dirty="0">
                <a:latin typeface="Comic Sans MS" panose="030F0702030302020204" pitchFamily="66" charset="0"/>
              </a:rPr>
              <a:t> 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5597B703-BEF8-4C84-8026-5DA93CCF0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643" y="3240164"/>
            <a:ext cx="393226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9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B8F3793-42A9-4288-A56B-5B3B4250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107" y="3437848"/>
            <a:ext cx="4560203" cy="342015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3F525CC-9B70-4E24-BAE6-09A052BE3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42" y="365125"/>
            <a:ext cx="2743438" cy="2749534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FC5F0C1-2EE3-402D-B4E7-519BF88A4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13" y="3743342"/>
            <a:ext cx="4834547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0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4DB2D56-2066-4BAC-98D4-115FD35A5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6" y="1661007"/>
            <a:ext cx="11540728" cy="3535986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451451F-F60D-41B7-AC9D-F4B0B3697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54" y="5814118"/>
            <a:ext cx="735241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E790710-A8AF-43BB-9D4F-46450D344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29" y="230570"/>
            <a:ext cx="3935150" cy="2592144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1B8CD6C8-E67F-4476-8B4F-DC088F254704}"/>
              </a:ext>
            </a:extLst>
          </p:cNvPr>
          <p:cNvSpPr/>
          <p:nvPr/>
        </p:nvSpPr>
        <p:spPr>
          <a:xfrm>
            <a:off x="4439479" y="2283843"/>
            <a:ext cx="545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400" b="1" dirty="0">
                <a:latin typeface="Comic Sans MS" panose="030F0702030302020204" pitchFamily="66" charset="0"/>
                <a:ea typeface="Calibri" panose="020F0502020204030204" pitchFamily="34" charset="0"/>
              </a:rPr>
              <a:t>„Raidžių medžioklė“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7AD1F80D-FFF4-4254-99FF-EF389785737D}"/>
              </a:ext>
            </a:extLst>
          </p:cNvPr>
          <p:cNvSpPr/>
          <p:nvPr/>
        </p:nvSpPr>
        <p:spPr>
          <a:xfrm>
            <a:off x="675860" y="4206040"/>
            <a:ext cx="9793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Surenkite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raidžių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medžioklę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namuose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: ant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vienkartinės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popierinės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lėkštės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kraštų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užrašykite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visas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raides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įkirpkite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lėkštės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kraštus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taip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kad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raidę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vaikas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galėtų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užlenkti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Namuose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ieškokite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paslėptų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raidžių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, o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rastas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latin typeface="Comic Sans MS" panose="030F0702030302020204" pitchFamily="66" charset="0"/>
                <a:ea typeface="Calibri" panose="020F0502020204030204" pitchFamily="34" charset="0"/>
              </a:rPr>
              <a:t>užlenkite</a:t>
            </a:r>
            <a:r>
              <a:rPr lang="en-US" sz="20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5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D9B163A4-CE57-45F6-B187-291F6184A211}"/>
              </a:ext>
            </a:extLst>
          </p:cNvPr>
          <p:cNvSpPr/>
          <p:nvPr/>
        </p:nvSpPr>
        <p:spPr>
          <a:xfrm>
            <a:off x="1867756" y="2782669"/>
            <a:ext cx="64411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5400" b="1" dirty="0">
                <a:latin typeface="Comic Sans MS" panose="030F0702030302020204" pitchFamily="66" charset="0"/>
                <a:ea typeface="Calibri" panose="020F0502020204030204" pitchFamily="34" charset="0"/>
              </a:rPr>
              <a:t>„</a:t>
            </a:r>
            <a:r>
              <a:rPr lang="en-US" sz="54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Dingusios</a:t>
            </a:r>
            <a:r>
              <a:rPr lang="en-US" sz="5400" b="1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raidės</a:t>
            </a:r>
            <a:r>
              <a:rPr lang="en-US" sz="5400" b="1" dirty="0">
                <a:latin typeface="Comic Sans MS" panose="030F0702030302020204" pitchFamily="66" charset="0"/>
                <a:ea typeface="Calibri" panose="020F0502020204030204" pitchFamily="34" charset="0"/>
              </a:rPr>
              <a:t>” 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DE11E26B-1C75-4AA0-9983-613E591569AB}"/>
              </a:ext>
            </a:extLst>
          </p:cNvPr>
          <p:cNvSpPr/>
          <p:nvPr/>
        </p:nvSpPr>
        <p:spPr>
          <a:xfrm>
            <a:off x="997164" y="4567147"/>
            <a:ext cx="4091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Įrašykite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praleistas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ea typeface="Calibri" panose="020F0502020204030204" pitchFamily="34" charset="0"/>
              </a:rPr>
              <a:t>raides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5FC3DBBD-EEAA-46AA-B4BC-0947A9EE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943" y="3304329"/>
            <a:ext cx="298729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4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6F1E9FC7-4034-4899-B820-89744D5779B2}"/>
              </a:ext>
            </a:extLst>
          </p:cNvPr>
          <p:cNvSpPr/>
          <p:nvPr/>
        </p:nvSpPr>
        <p:spPr>
          <a:xfrm>
            <a:off x="675861" y="2372139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50B9EFA3-347D-40B2-A62D-4BA675FF755A}"/>
              </a:ext>
            </a:extLst>
          </p:cNvPr>
          <p:cNvSpPr/>
          <p:nvPr/>
        </p:nvSpPr>
        <p:spPr>
          <a:xfrm>
            <a:off x="1802298" y="2372139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A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06D034F4-E114-46CA-9132-53D0DF565D56}"/>
              </a:ext>
            </a:extLst>
          </p:cNvPr>
          <p:cNvSpPr/>
          <p:nvPr/>
        </p:nvSpPr>
        <p:spPr>
          <a:xfrm>
            <a:off x="2928735" y="2372139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T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2DC7EA51-C900-4F0C-89B5-4AAA55CE36E7}"/>
              </a:ext>
            </a:extLst>
          </p:cNvPr>
          <p:cNvSpPr/>
          <p:nvPr/>
        </p:nvSpPr>
        <p:spPr>
          <a:xfrm>
            <a:off x="4055172" y="2372139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Ė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81BEB9E2-2651-418E-884F-58285B2DA0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13"/>
          <a:stretch/>
        </p:blipFill>
        <p:spPr>
          <a:xfrm>
            <a:off x="1075146" y="212139"/>
            <a:ext cx="2030779" cy="2160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BE4541E0-79C1-4B79-9F04-6A9E329495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4" b="14783"/>
          <a:stretch/>
        </p:blipFill>
        <p:spPr>
          <a:xfrm>
            <a:off x="5334664" y="1961322"/>
            <a:ext cx="2503338" cy="2160000"/>
          </a:xfrm>
          <a:prstGeom prst="rect">
            <a:avLst/>
          </a:prstGeom>
        </p:spPr>
      </p:pic>
      <p:sp>
        <p:nvSpPr>
          <p:cNvPr id="11" name="Stačiakampis 10">
            <a:extLst>
              <a:ext uri="{FF2B5EF4-FFF2-40B4-BE49-F238E27FC236}">
                <a16:creationId xmlns:a16="http://schemas.microsoft.com/office/drawing/2014/main" id="{62F4FF79-D82E-4EFA-A898-FAD396A22A87}"/>
              </a:ext>
            </a:extLst>
          </p:cNvPr>
          <p:cNvSpPr/>
          <p:nvPr/>
        </p:nvSpPr>
        <p:spPr>
          <a:xfrm>
            <a:off x="7480193" y="3220174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L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BAA26718-F0D0-4958-AB68-11DE6662E58C}"/>
              </a:ext>
            </a:extLst>
          </p:cNvPr>
          <p:cNvSpPr/>
          <p:nvPr/>
        </p:nvSpPr>
        <p:spPr>
          <a:xfrm>
            <a:off x="8663278" y="3220174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A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01D30702-28AA-4ED9-8DEC-04110DB127F2}"/>
              </a:ext>
            </a:extLst>
          </p:cNvPr>
          <p:cNvSpPr/>
          <p:nvPr/>
        </p:nvSpPr>
        <p:spPr>
          <a:xfrm>
            <a:off x="9790551" y="3220174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C60AF107-56DD-4BA4-9891-414FE9A75692}"/>
              </a:ext>
            </a:extLst>
          </p:cNvPr>
          <p:cNvSpPr/>
          <p:nvPr/>
        </p:nvSpPr>
        <p:spPr>
          <a:xfrm>
            <a:off x="10903226" y="3200918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Ė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42055820-4B8D-472E-8FA7-DF5C226F71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49"/>
          <a:stretch/>
        </p:blipFill>
        <p:spPr>
          <a:xfrm>
            <a:off x="268636" y="4239317"/>
            <a:ext cx="1984236" cy="1836000"/>
          </a:xfrm>
          <a:prstGeom prst="rect">
            <a:avLst/>
          </a:prstGeom>
        </p:spPr>
      </p:pic>
      <p:sp>
        <p:nvSpPr>
          <p:cNvPr id="16" name="Stačiakampis 15">
            <a:extLst>
              <a:ext uri="{FF2B5EF4-FFF2-40B4-BE49-F238E27FC236}">
                <a16:creationId xmlns:a16="http://schemas.microsoft.com/office/drawing/2014/main" id="{2BFC7BB5-3FC1-4BBE-B196-CA0A30712408}"/>
              </a:ext>
            </a:extLst>
          </p:cNvPr>
          <p:cNvSpPr/>
          <p:nvPr/>
        </p:nvSpPr>
        <p:spPr>
          <a:xfrm>
            <a:off x="2521510" y="5029200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M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7" name="Stačiakampis 16">
            <a:extLst>
              <a:ext uri="{FF2B5EF4-FFF2-40B4-BE49-F238E27FC236}">
                <a16:creationId xmlns:a16="http://schemas.microsoft.com/office/drawing/2014/main" id="{C4DFF821-7524-4091-9544-9BF8D64D48ED}"/>
              </a:ext>
            </a:extLst>
          </p:cNvPr>
          <p:cNvSpPr/>
          <p:nvPr/>
        </p:nvSpPr>
        <p:spPr>
          <a:xfrm>
            <a:off x="3678051" y="5035774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E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id="{606DBBE6-04A0-43A4-B9C3-F4F6611C7BDE}"/>
              </a:ext>
            </a:extLst>
          </p:cNvPr>
          <p:cNvSpPr/>
          <p:nvPr/>
        </p:nvSpPr>
        <p:spPr>
          <a:xfrm>
            <a:off x="4861082" y="5035774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čiakampis 18">
            <a:extLst>
              <a:ext uri="{FF2B5EF4-FFF2-40B4-BE49-F238E27FC236}">
                <a16:creationId xmlns:a16="http://schemas.microsoft.com/office/drawing/2014/main" id="{B584709C-F120-483D-84DC-8B328DE9AABE}"/>
              </a:ext>
            </a:extLst>
          </p:cNvPr>
          <p:cNvSpPr/>
          <p:nvPr/>
        </p:nvSpPr>
        <p:spPr>
          <a:xfrm>
            <a:off x="6030868" y="5035774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K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2369E8F0-1EAD-4D84-B0C5-E3BA5D760B43}"/>
              </a:ext>
            </a:extLst>
          </p:cNvPr>
          <p:cNvSpPr/>
          <p:nvPr/>
        </p:nvSpPr>
        <p:spPr>
          <a:xfrm>
            <a:off x="7200654" y="5035774"/>
            <a:ext cx="901148" cy="901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A</a:t>
            </a:r>
            <a:endParaRPr lang="en-US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8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C8A44D8-63A6-4757-AD7E-5AEE14A4E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>
            <a:off x="427939" y="365125"/>
            <a:ext cx="1260436" cy="1800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34729C5A-A7F5-488C-B57E-8E42F8BBED16}"/>
              </a:ext>
            </a:extLst>
          </p:cNvPr>
          <p:cNvSpPr/>
          <p:nvPr/>
        </p:nvSpPr>
        <p:spPr>
          <a:xfrm>
            <a:off x="1641436" y="1690688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A955BB79-1840-4A8C-B4D4-B7C8D4424B34}"/>
              </a:ext>
            </a:extLst>
          </p:cNvPr>
          <p:cNvSpPr/>
          <p:nvPr/>
        </p:nvSpPr>
        <p:spPr>
          <a:xfrm>
            <a:off x="2746995" y="1690688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I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7E4CC504-CB21-4019-B15E-08BDFBA77C28}"/>
              </a:ext>
            </a:extLst>
          </p:cNvPr>
          <p:cNvSpPr/>
          <p:nvPr/>
        </p:nvSpPr>
        <p:spPr>
          <a:xfrm>
            <a:off x="3877520" y="1707925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T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851E606C-D9C3-4B3E-8DFE-498E14FAE8C6}"/>
              </a:ext>
            </a:extLst>
          </p:cNvPr>
          <p:cNvSpPr/>
          <p:nvPr/>
        </p:nvSpPr>
        <p:spPr>
          <a:xfrm>
            <a:off x="5008045" y="1727803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Ė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848A2494-0394-4224-BB39-E9C1F0A7F7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7292" y="2728525"/>
            <a:ext cx="1709256" cy="2160000"/>
          </a:xfrm>
          <a:prstGeom prst="rect">
            <a:avLst/>
          </a:prstGeom>
        </p:spPr>
      </p:pic>
      <p:sp>
        <p:nvSpPr>
          <p:cNvPr id="10" name="Stačiakampis 9">
            <a:extLst>
              <a:ext uri="{FF2B5EF4-FFF2-40B4-BE49-F238E27FC236}">
                <a16:creationId xmlns:a16="http://schemas.microsoft.com/office/drawing/2014/main" id="{A082FB18-5133-45AD-8DCF-9D7CD02F440D}"/>
              </a:ext>
            </a:extLst>
          </p:cNvPr>
          <p:cNvSpPr/>
          <p:nvPr/>
        </p:nvSpPr>
        <p:spPr>
          <a:xfrm>
            <a:off x="5558379" y="34290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R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912C17A2-BC41-4BF5-A7D4-51C3E90D84D3}"/>
              </a:ext>
            </a:extLst>
          </p:cNvPr>
          <p:cNvSpPr/>
          <p:nvPr/>
        </p:nvSpPr>
        <p:spPr>
          <a:xfrm>
            <a:off x="5008045" y="17262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Ė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27FE296B-1D28-4C1C-ABF3-95D71280BB14}"/>
              </a:ext>
            </a:extLst>
          </p:cNvPr>
          <p:cNvSpPr/>
          <p:nvPr/>
        </p:nvSpPr>
        <p:spPr>
          <a:xfrm>
            <a:off x="9126642" y="34290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Ė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AD37DC69-2EF1-4025-AC4D-1F39F49176A2}"/>
              </a:ext>
            </a:extLst>
          </p:cNvPr>
          <p:cNvSpPr/>
          <p:nvPr/>
        </p:nvSpPr>
        <p:spPr>
          <a:xfrm>
            <a:off x="6633857" y="34290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O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9FC816E8-7AA5-4EFE-89BD-5F3850FF0046}"/>
              </a:ext>
            </a:extLst>
          </p:cNvPr>
          <p:cNvSpPr/>
          <p:nvPr/>
        </p:nvSpPr>
        <p:spPr>
          <a:xfrm>
            <a:off x="7887343" y="342900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6B927BFB-9891-4E01-8C55-39B060C723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799" y="4412456"/>
            <a:ext cx="2066925" cy="2209800"/>
          </a:xfrm>
          <a:prstGeom prst="rect">
            <a:avLst/>
          </a:prstGeom>
        </p:spPr>
      </p:pic>
      <p:sp>
        <p:nvSpPr>
          <p:cNvPr id="17" name="Stačiakampis 16">
            <a:extLst>
              <a:ext uri="{FF2B5EF4-FFF2-40B4-BE49-F238E27FC236}">
                <a16:creationId xmlns:a16="http://schemas.microsoft.com/office/drawing/2014/main" id="{16F34E1E-A76F-41D5-972C-F69C54D76F5C}"/>
              </a:ext>
            </a:extLst>
          </p:cNvPr>
          <p:cNvSpPr/>
          <p:nvPr/>
        </p:nvSpPr>
        <p:spPr>
          <a:xfrm>
            <a:off x="2287276" y="537641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M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id="{EDF84176-1199-4197-A639-E134FCC391AB}"/>
              </a:ext>
            </a:extLst>
          </p:cNvPr>
          <p:cNvSpPr/>
          <p:nvPr/>
        </p:nvSpPr>
        <p:spPr>
          <a:xfrm>
            <a:off x="2846012" y="972502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čiakampis 18">
            <a:extLst>
              <a:ext uri="{FF2B5EF4-FFF2-40B4-BE49-F238E27FC236}">
                <a16:creationId xmlns:a16="http://schemas.microsoft.com/office/drawing/2014/main" id="{2E5B0952-3F07-4B2D-A440-C257AEE3D5B1}"/>
              </a:ext>
            </a:extLst>
          </p:cNvPr>
          <p:cNvSpPr/>
          <p:nvPr/>
        </p:nvSpPr>
        <p:spPr>
          <a:xfrm>
            <a:off x="3501813" y="537641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E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02BD4753-9465-4DA6-A5B2-13D1B07F6A6F}"/>
              </a:ext>
            </a:extLst>
          </p:cNvPr>
          <p:cNvSpPr/>
          <p:nvPr/>
        </p:nvSpPr>
        <p:spPr>
          <a:xfrm>
            <a:off x="4642702" y="537641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D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1" name="Stačiakampis 20">
            <a:extLst>
              <a:ext uri="{FF2B5EF4-FFF2-40B4-BE49-F238E27FC236}">
                <a16:creationId xmlns:a16="http://schemas.microsoft.com/office/drawing/2014/main" id="{3757863F-2137-439A-9707-9684B944501A}"/>
              </a:ext>
            </a:extLst>
          </p:cNvPr>
          <p:cNvSpPr/>
          <p:nvPr/>
        </p:nvSpPr>
        <p:spPr>
          <a:xfrm>
            <a:off x="5828419" y="537641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I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2" name="Stačiakampis 21">
            <a:extLst>
              <a:ext uri="{FF2B5EF4-FFF2-40B4-BE49-F238E27FC236}">
                <a16:creationId xmlns:a16="http://schemas.microsoft.com/office/drawing/2014/main" id="{40A1CEA0-8DA7-4A26-9655-771DC78FE12C}"/>
              </a:ext>
            </a:extLst>
          </p:cNvPr>
          <p:cNvSpPr/>
          <p:nvPr/>
        </p:nvSpPr>
        <p:spPr>
          <a:xfrm>
            <a:off x="6991722" y="537641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0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5C27D4EA-FD9E-4207-8C5E-35B2E3DA8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40"/>
          <a:stretch/>
        </p:blipFill>
        <p:spPr>
          <a:xfrm>
            <a:off x="202473" y="4927200"/>
            <a:ext cx="1659458" cy="1728000"/>
          </a:xfrm>
          <a:prstGeom prst="rect">
            <a:avLst/>
          </a:prstGeom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CD1ADEAB-71FE-4BE6-9963-35F6F04630DF}"/>
              </a:ext>
            </a:extLst>
          </p:cNvPr>
          <p:cNvSpPr/>
          <p:nvPr/>
        </p:nvSpPr>
        <p:spPr>
          <a:xfrm>
            <a:off x="1861931" y="5756496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P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3198A1BF-7600-4F44-875D-5F1E272EA7D5}"/>
              </a:ext>
            </a:extLst>
          </p:cNvPr>
          <p:cNvSpPr/>
          <p:nvPr/>
        </p:nvSpPr>
        <p:spPr>
          <a:xfrm>
            <a:off x="3044311" y="5748296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F1EF087E-71C9-49CF-B098-97330A8E8D57}"/>
              </a:ext>
            </a:extLst>
          </p:cNvPr>
          <p:cNvSpPr/>
          <p:nvPr/>
        </p:nvSpPr>
        <p:spPr>
          <a:xfrm>
            <a:off x="4226691" y="5756496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L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E471A35E-39CE-42D5-80BC-67589CFB3F1E}"/>
              </a:ext>
            </a:extLst>
          </p:cNvPr>
          <p:cNvSpPr/>
          <p:nvPr/>
        </p:nvSpPr>
        <p:spPr>
          <a:xfrm>
            <a:off x="5481619" y="5764695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Ė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400E2EC0-A8CE-4A14-8F6D-F3405FE4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26"/>
          <a:stretch/>
        </p:blipFill>
        <p:spPr>
          <a:xfrm rot="21296336">
            <a:off x="722486" y="284714"/>
            <a:ext cx="1076438" cy="1476000"/>
          </a:xfrm>
          <a:prstGeom prst="rect">
            <a:avLst/>
          </a:prstGeom>
        </p:spPr>
      </p:pic>
      <p:sp>
        <p:nvSpPr>
          <p:cNvPr id="10" name="Stačiakampis 9">
            <a:extLst>
              <a:ext uri="{FF2B5EF4-FFF2-40B4-BE49-F238E27FC236}">
                <a16:creationId xmlns:a16="http://schemas.microsoft.com/office/drawing/2014/main" id="{25F85C58-381A-4A13-99EC-49B31EC8C17C}"/>
              </a:ext>
            </a:extLst>
          </p:cNvPr>
          <p:cNvSpPr/>
          <p:nvPr/>
        </p:nvSpPr>
        <p:spPr>
          <a:xfrm>
            <a:off x="374558" y="1740783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3F16F987-6306-439C-A191-74E5FCFF90AF}"/>
              </a:ext>
            </a:extLst>
          </p:cNvPr>
          <p:cNvSpPr/>
          <p:nvPr/>
        </p:nvSpPr>
        <p:spPr>
          <a:xfrm>
            <a:off x="1511117" y="1739747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A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7FFC6EDC-1E55-4246-9F72-D033B01DFA1E}"/>
              </a:ext>
            </a:extLst>
          </p:cNvPr>
          <p:cNvSpPr/>
          <p:nvPr/>
        </p:nvSpPr>
        <p:spPr>
          <a:xfrm>
            <a:off x="2601663" y="1739747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R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D9E8C1CB-163C-4660-B6A2-F7B82F6BD239}"/>
              </a:ext>
            </a:extLst>
          </p:cNvPr>
          <p:cNvSpPr/>
          <p:nvPr/>
        </p:nvSpPr>
        <p:spPr>
          <a:xfrm>
            <a:off x="3692209" y="1739747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N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C2ACBA50-D767-452C-9BC3-C8726D3BEF9C}"/>
              </a:ext>
            </a:extLst>
          </p:cNvPr>
          <p:cNvSpPr/>
          <p:nvPr/>
        </p:nvSpPr>
        <p:spPr>
          <a:xfrm>
            <a:off x="4806856" y="1739747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13D1C46B-65AA-4A72-A0B4-809247361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391" y="1649542"/>
            <a:ext cx="1079086" cy="1176630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3E2ED49C-4373-4096-B4B8-D7691CF4AF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1" t="7730" r="3957" b="19324"/>
          <a:stretch/>
        </p:blipFill>
        <p:spPr>
          <a:xfrm>
            <a:off x="2677902" y="3173648"/>
            <a:ext cx="2066489" cy="1440000"/>
          </a:xfrm>
          <a:prstGeom prst="rect">
            <a:avLst/>
          </a:prstGeom>
        </p:spPr>
      </p:pic>
      <p:sp>
        <p:nvSpPr>
          <p:cNvPr id="17" name="Stačiakampis 16">
            <a:extLst>
              <a:ext uri="{FF2B5EF4-FFF2-40B4-BE49-F238E27FC236}">
                <a16:creationId xmlns:a16="http://schemas.microsoft.com/office/drawing/2014/main" id="{F04749F4-B823-4F0E-9DCA-D01B862A351A}"/>
              </a:ext>
            </a:extLst>
          </p:cNvPr>
          <p:cNvSpPr/>
          <p:nvPr/>
        </p:nvSpPr>
        <p:spPr>
          <a:xfrm>
            <a:off x="4795352" y="3582471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K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id="{7AA768E8-BD2C-4285-9414-58C60DBB14F7}"/>
              </a:ext>
            </a:extLst>
          </p:cNvPr>
          <p:cNvSpPr/>
          <p:nvPr/>
        </p:nvSpPr>
        <p:spPr>
          <a:xfrm>
            <a:off x="5927412" y="3582471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N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9" name="Stačiakampis 18">
            <a:extLst>
              <a:ext uri="{FF2B5EF4-FFF2-40B4-BE49-F238E27FC236}">
                <a16:creationId xmlns:a16="http://schemas.microsoft.com/office/drawing/2014/main" id="{B09A6107-CDE6-48C7-8C56-A17527B1C8C0}"/>
              </a:ext>
            </a:extLst>
          </p:cNvPr>
          <p:cNvSpPr/>
          <p:nvPr/>
        </p:nvSpPr>
        <p:spPr>
          <a:xfrm>
            <a:off x="7059472" y="3582471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Y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5673D883-DF66-4CE6-A75E-A63262BAEA4A}"/>
              </a:ext>
            </a:extLst>
          </p:cNvPr>
          <p:cNvSpPr/>
          <p:nvPr/>
        </p:nvSpPr>
        <p:spPr>
          <a:xfrm>
            <a:off x="8191532" y="3582471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G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1" name="Stačiakampis 20">
            <a:extLst>
              <a:ext uri="{FF2B5EF4-FFF2-40B4-BE49-F238E27FC236}">
                <a16:creationId xmlns:a16="http://schemas.microsoft.com/office/drawing/2014/main" id="{9F8AF770-EB75-44B4-BE7E-22113EE0F646}"/>
              </a:ext>
            </a:extLst>
          </p:cNvPr>
          <p:cNvSpPr/>
          <p:nvPr/>
        </p:nvSpPr>
        <p:spPr>
          <a:xfrm>
            <a:off x="9323592" y="3582471"/>
            <a:ext cx="954156" cy="861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Jungtis: alkūninė 22">
            <a:extLst>
              <a:ext uri="{FF2B5EF4-FFF2-40B4-BE49-F238E27FC236}">
                <a16:creationId xmlns:a16="http://schemas.microsoft.com/office/drawing/2014/main" id="{89B04065-11BD-43C7-9AFE-98A30E581D95}"/>
              </a:ext>
            </a:extLst>
          </p:cNvPr>
          <p:cNvCxnSpPr/>
          <p:nvPr/>
        </p:nvCxnSpPr>
        <p:spPr>
          <a:xfrm>
            <a:off x="7625502" y="4673583"/>
            <a:ext cx="34255" cy="44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08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026" name="Picture 2" descr="Vaizdo rezultatas pagal užklausą „CHAIR cartoon images“">
            <a:extLst>
              <a:ext uri="{FF2B5EF4-FFF2-40B4-BE49-F238E27FC236}">
                <a16:creationId xmlns:a16="http://schemas.microsoft.com/office/drawing/2014/main" id="{00F190F9-4E18-4EAE-808F-D6BA26C49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"/>
          <a:stretch/>
        </p:blipFill>
        <p:spPr bwMode="auto">
          <a:xfrm>
            <a:off x="365266" y="325369"/>
            <a:ext cx="146349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id="{077BAC5A-9DDF-43CA-B851-EF4EB08DFEBE}"/>
              </a:ext>
            </a:extLst>
          </p:cNvPr>
          <p:cNvSpPr/>
          <p:nvPr/>
        </p:nvSpPr>
        <p:spPr>
          <a:xfrm>
            <a:off x="442928" y="1978515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K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F39E9A70-DD01-4C94-BA80-DC389CA50960}"/>
              </a:ext>
            </a:extLst>
          </p:cNvPr>
          <p:cNvSpPr/>
          <p:nvPr/>
        </p:nvSpPr>
        <p:spPr>
          <a:xfrm>
            <a:off x="1615746" y="1978515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Ė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1AA8F63C-0554-45A2-B896-99FF3E3B0F29}"/>
              </a:ext>
            </a:extLst>
          </p:cNvPr>
          <p:cNvSpPr/>
          <p:nvPr/>
        </p:nvSpPr>
        <p:spPr>
          <a:xfrm>
            <a:off x="2788564" y="1978515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ačiakampis 14">
            <a:extLst>
              <a:ext uri="{FF2B5EF4-FFF2-40B4-BE49-F238E27FC236}">
                <a16:creationId xmlns:a16="http://schemas.microsoft.com/office/drawing/2014/main" id="{0A30FF8F-5F54-480C-912E-D1F12B94BAD6}"/>
              </a:ext>
            </a:extLst>
          </p:cNvPr>
          <p:cNvSpPr/>
          <p:nvPr/>
        </p:nvSpPr>
        <p:spPr>
          <a:xfrm>
            <a:off x="3961382" y="1978515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Ė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490E132B-D877-49A5-84FF-E9F83AEB58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64" y="3284842"/>
            <a:ext cx="2560000" cy="1440000"/>
          </a:xfrm>
          <a:prstGeom prst="rect">
            <a:avLst/>
          </a:prstGeom>
        </p:spPr>
      </p:pic>
      <p:sp>
        <p:nvSpPr>
          <p:cNvPr id="17" name="Stačiakampis 16">
            <a:extLst>
              <a:ext uri="{FF2B5EF4-FFF2-40B4-BE49-F238E27FC236}">
                <a16:creationId xmlns:a16="http://schemas.microsoft.com/office/drawing/2014/main" id="{6F3669BE-8887-4439-9434-5A1B8A16BEBD}"/>
              </a:ext>
            </a:extLst>
          </p:cNvPr>
          <p:cNvSpPr/>
          <p:nvPr/>
        </p:nvSpPr>
        <p:spPr>
          <a:xfrm>
            <a:off x="2797051" y="3497946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id="{C5E87D28-5993-4F08-A114-97EB3E2BE90A}"/>
              </a:ext>
            </a:extLst>
          </p:cNvPr>
          <p:cNvSpPr/>
          <p:nvPr/>
        </p:nvSpPr>
        <p:spPr>
          <a:xfrm>
            <a:off x="3961382" y="3497946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O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9" name="Stačiakampis 18">
            <a:extLst>
              <a:ext uri="{FF2B5EF4-FFF2-40B4-BE49-F238E27FC236}">
                <a16:creationId xmlns:a16="http://schemas.microsoft.com/office/drawing/2014/main" id="{DB799C42-6C52-4ECF-98E9-C44CB0EC8CCF}"/>
              </a:ext>
            </a:extLst>
          </p:cNvPr>
          <p:cNvSpPr/>
          <p:nvPr/>
        </p:nvSpPr>
        <p:spPr>
          <a:xfrm>
            <a:off x="5125713" y="3497946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R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0" name="Stačiakampis 19">
            <a:extLst>
              <a:ext uri="{FF2B5EF4-FFF2-40B4-BE49-F238E27FC236}">
                <a16:creationId xmlns:a16="http://schemas.microsoft.com/office/drawing/2014/main" id="{B83DD38C-B14E-4D98-BE07-3F668207D5D6}"/>
              </a:ext>
            </a:extLst>
          </p:cNvPr>
          <p:cNvSpPr/>
          <p:nvPr/>
        </p:nvSpPr>
        <p:spPr>
          <a:xfrm>
            <a:off x="6366270" y="3497946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A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1" name="Stačiakampis 20">
            <a:extLst>
              <a:ext uri="{FF2B5EF4-FFF2-40B4-BE49-F238E27FC236}">
                <a16:creationId xmlns:a16="http://schemas.microsoft.com/office/drawing/2014/main" id="{9051A3E5-566A-44F7-B462-AB0DFBEE3928}"/>
              </a:ext>
            </a:extLst>
          </p:cNvPr>
          <p:cNvSpPr/>
          <p:nvPr/>
        </p:nvSpPr>
        <p:spPr>
          <a:xfrm>
            <a:off x="7539647" y="3497946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S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6FF7353D-508B-4B8F-A7C4-CA3E8C5603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5" b="12850"/>
          <a:stretch/>
        </p:blipFill>
        <p:spPr>
          <a:xfrm>
            <a:off x="3146642" y="5052875"/>
            <a:ext cx="1629480" cy="1440000"/>
          </a:xfrm>
          <a:prstGeom prst="rect">
            <a:avLst/>
          </a:prstGeom>
        </p:spPr>
      </p:pic>
      <p:sp>
        <p:nvSpPr>
          <p:cNvPr id="23" name="Stačiakampis 22">
            <a:extLst>
              <a:ext uri="{FF2B5EF4-FFF2-40B4-BE49-F238E27FC236}">
                <a16:creationId xmlns:a16="http://schemas.microsoft.com/office/drawing/2014/main" id="{E7FA3079-D18F-400A-98AE-63D5305930B1}"/>
              </a:ext>
            </a:extLst>
          </p:cNvPr>
          <p:cNvSpPr/>
          <p:nvPr/>
        </p:nvSpPr>
        <p:spPr>
          <a:xfrm>
            <a:off x="4990286" y="5548375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M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4" name="Stačiakampis 23">
            <a:extLst>
              <a:ext uri="{FF2B5EF4-FFF2-40B4-BE49-F238E27FC236}">
                <a16:creationId xmlns:a16="http://schemas.microsoft.com/office/drawing/2014/main" id="{2E792B3E-E805-4A6A-8048-16995668B531}"/>
              </a:ext>
            </a:extLst>
          </p:cNvPr>
          <p:cNvSpPr/>
          <p:nvPr/>
        </p:nvSpPr>
        <p:spPr>
          <a:xfrm>
            <a:off x="6096000" y="5565962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U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25" name="Stačiakampis 24">
            <a:extLst>
              <a:ext uri="{FF2B5EF4-FFF2-40B4-BE49-F238E27FC236}">
                <a16:creationId xmlns:a16="http://schemas.microsoft.com/office/drawing/2014/main" id="{3B396C48-0702-4434-918D-58251089896C}"/>
              </a:ext>
            </a:extLst>
          </p:cNvPr>
          <p:cNvSpPr/>
          <p:nvPr/>
        </p:nvSpPr>
        <p:spPr>
          <a:xfrm>
            <a:off x="7237816" y="5565962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tačiakampis 25">
            <a:extLst>
              <a:ext uri="{FF2B5EF4-FFF2-40B4-BE49-F238E27FC236}">
                <a16:creationId xmlns:a16="http://schemas.microsoft.com/office/drawing/2014/main" id="{B4F2FC64-D0B7-4D88-B9E0-1C0FBDA81A2C}"/>
              </a:ext>
            </a:extLst>
          </p:cNvPr>
          <p:cNvSpPr/>
          <p:nvPr/>
        </p:nvSpPr>
        <p:spPr>
          <a:xfrm>
            <a:off x="8379632" y="5565962"/>
            <a:ext cx="927652" cy="8746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400" dirty="0">
                <a:latin typeface="Comic Sans MS" panose="030F0702030302020204" pitchFamily="66" charset="0"/>
              </a:rPr>
              <a:t>Ė</a:t>
            </a:r>
            <a:endParaRPr lang="en-US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4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110B14-C9AD-4F62-B136-61E70EDF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4710BBCC-A1D7-4455-BF8E-D7E40D6E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Stačiakampis 2">
            <a:extLst>
              <a:ext uri="{FF2B5EF4-FFF2-40B4-BE49-F238E27FC236}">
                <a16:creationId xmlns:a16="http://schemas.microsoft.com/office/drawing/2014/main" id="{0DE3CF42-1C54-4498-8341-64774F69F8A0}"/>
              </a:ext>
            </a:extLst>
          </p:cNvPr>
          <p:cNvSpPr/>
          <p:nvPr/>
        </p:nvSpPr>
        <p:spPr>
          <a:xfrm>
            <a:off x="1870335" y="2505670"/>
            <a:ext cx="8068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  <a:ea typeface="Calibri" panose="020F0502020204030204" pitchFamily="34" charset="0"/>
              </a:rPr>
              <a:t>„</a:t>
            </a:r>
            <a:r>
              <a:rPr lang="en-US" sz="54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Pasiklydusios</a:t>
            </a:r>
            <a:r>
              <a:rPr lang="en-US" sz="5400" b="1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latin typeface="Comic Sans MS" panose="030F0702030302020204" pitchFamily="66" charset="0"/>
                <a:ea typeface="Calibri" panose="020F0502020204030204" pitchFamily="34" charset="0"/>
              </a:rPr>
              <a:t>pasakos</a:t>
            </a:r>
            <a:r>
              <a:rPr lang="en-US" sz="5400" b="1" dirty="0">
                <a:latin typeface="Comic Sans MS" panose="030F0702030302020204" pitchFamily="66" charset="0"/>
                <a:ea typeface="Calibri" panose="020F0502020204030204" pitchFamily="34" charset="0"/>
              </a:rPr>
              <a:t>”</a:t>
            </a:r>
            <a:r>
              <a:rPr lang="en-US" sz="54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8057FFAE-9809-4271-8D99-0BE6DFDC2F0C}"/>
              </a:ext>
            </a:extLst>
          </p:cNvPr>
          <p:cNvSpPr/>
          <p:nvPr/>
        </p:nvSpPr>
        <p:spPr>
          <a:xfrm>
            <a:off x="318052" y="4062979"/>
            <a:ext cx="10349948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lt-LT" sz="24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Perskatykite</a:t>
            </a:r>
            <a:r>
              <a:rPr lang="lt-LT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ar išklausykite pasakų ištraukas ir pasakykite kas ne taip.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98199B6-59D5-4C48-949A-C645927C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40" y="416667"/>
            <a:ext cx="2895675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638</Words>
  <Application>Microsoft Office PowerPoint</Application>
  <PresentationFormat>Plačiaekranė</PresentationFormat>
  <Paragraphs>82</Paragraphs>
  <Slides>19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„Office“ tema</vt:lpstr>
      <vt:lpstr>PROJEKTAS „KELIAUKIME PO RAIDŽIŲ ŠALĮ“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PROJEKTAS „KELIAUKIME PO RAIDŽIŲ ŠALĮ“</dc:title>
  <dc:creator>20190828s</dc:creator>
  <cp:lastModifiedBy>20190828s</cp:lastModifiedBy>
  <cp:revision>61</cp:revision>
  <dcterms:created xsi:type="dcterms:W3CDTF">2020-03-25T18:29:20Z</dcterms:created>
  <dcterms:modified xsi:type="dcterms:W3CDTF">2020-03-27T13:49:19Z</dcterms:modified>
</cp:coreProperties>
</file>