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87" r:id="rId3"/>
    <p:sldId id="262" r:id="rId4"/>
    <p:sldId id="271" r:id="rId5"/>
    <p:sldId id="272" r:id="rId6"/>
    <p:sldId id="267" r:id="rId7"/>
    <p:sldId id="273" r:id="rId8"/>
    <p:sldId id="277" r:id="rId9"/>
    <p:sldId id="279" r:id="rId10"/>
    <p:sldId id="280" r:id="rId11"/>
    <p:sldId id="281" r:id="rId12"/>
    <p:sldId id="282" r:id="rId13"/>
    <p:sldId id="283" r:id="rId14"/>
    <p:sldId id="284" r:id="rId15"/>
    <p:sldId id="286" r:id="rId16"/>
    <p:sldId id="276" r:id="rId17"/>
  </p:sldIdLst>
  <p:sldSz cx="12192000" cy="6858000"/>
  <p:notesSz cx="6858000" cy="9144000"/>
  <p:defaultTextStyle>
    <a:defPPr rtl="0"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5" autoAdjust="0"/>
    <p:restoredTop sz="89578" autoAdjust="0"/>
  </p:normalViewPr>
  <p:slideViewPr>
    <p:cSldViewPr snapToGrid="0">
      <p:cViewPr varScale="1">
        <p:scale>
          <a:sx n="104" d="100"/>
          <a:sy n="104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EB9AB1A-C5EF-4746-A0E6-35E4EF5F3288}" type="datetime1">
              <a:rPr lang="lt-LT" smtClean="0"/>
              <a:t>2020-04-19</a:t>
            </a:fld>
            <a:endParaRPr lang="lt-LT" dirty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lt-LT" smtClean="0"/>
              <a:pPr algn="r" rtl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antraštės vietos rezervavimo ženklas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A1E810CA-BB6B-46D8-B04B-6F278D275E98}" type="datetime1">
              <a:rPr lang="lt-LT" smtClean="0"/>
              <a:pPr/>
              <a:t>2020-04-19</a:t>
            </a:fld>
            <a:endParaRPr lang="lt-LT" dirty="0"/>
          </a:p>
        </p:txBody>
      </p:sp>
      <p:sp>
        <p:nvSpPr>
          <p:cNvPr id="4" name="3 skaidrės vaizdo vietos rezervavimo ženkla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lt-LT" dirty="0"/>
          </a:p>
        </p:txBody>
      </p:sp>
      <p:sp>
        <p:nvSpPr>
          <p:cNvPr id="5" name="4 pastabų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t-LT" dirty="0"/>
              <a:t>Spustelėkite, jei norite redaguoti ruošinio teksto stilius</a:t>
            </a:r>
          </a:p>
          <a:p>
            <a:pPr lvl="1" rtl="0"/>
            <a:r>
              <a:rPr lang="lt-LT" dirty="0"/>
              <a:t>Antras lygis</a:t>
            </a:r>
          </a:p>
          <a:p>
            <a:pPr lvl="2" rtl="0"/>
            <a:r>
              <a:rPr lang="lt-LT" dirty="0"/>
              <a:t>Trečias lygis</a:t>
            </a:r>
          </a:p>
          <a:p>
            <a:pPr lvl="3" rtl="0"/>
            <a:r>
              <a:rPr lang="lt-LT" dirty="0"/>
              <a:t>Ketvirtas lygis</a:t>
            </a:r>
          </a:p>
          <a:p>
            <a:pPr lvl="4" rtl="0"/>
            <a:r>
              <a:rPr lang="lt-LT" dirty="0"/>
              <a:t>Penktas lygis</a:t>
            </a:r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lt-LT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lt-LT" smtClean="0"/>
              <a:pPr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9072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3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35234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491226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8333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6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11412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C8DC57A8-AE18-4654-B6AF-04B3577165BE}" type="slidenum">
              <a:rPr lang="lt-LT" smtClean="0"/>
              <a:pPr algn="r" rtl="0"/>
              <a:t>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53074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lt-LT" smtClean="0"/>
              <a:pPr/>
              <a:t>13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56574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dinė skaidr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ctrTitle" hasCustomPrompt="1"/>
          </p:nvPr>
        </p:nvSpPr>
        <p:spPr>
          <a:xfrm>
            <a:off x="4265610" y="1168400"/>
            <a:ext cx="7126289" cy="24130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paantraštė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7126289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lt-LT"/>
              <a:t>Spustelėkite norėdami redaguoti šablono paantraštės stilių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ys paveikslėliai su antraštė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grpSp>
        <p:nvGrpSpPr>
          <p:cNvPr id="84" name="83 grupė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6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7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8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9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0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1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2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3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4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5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6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97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grpSp>
        <p:nvGrpSpPr>
          <p:cNvPr id="98" name="97 grupė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0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1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2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3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4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5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6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7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8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9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0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111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grpSp>
        <p:nvGrpSpPr>
          <p:cNvPr id="112" name="111 grupė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4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5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6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7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8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9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0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1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2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3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4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125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126" name="3 teksto vietos rezervavimo ženklas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Redaguokite šablono teksto stilius</a:t>
            </a:r>
          </a:p>
        </p:txBody>
      </p:sp>
      <p:sp>
        <p:nvSpPr>
          <p:cNvPr id="8" name="7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7" name="6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6" name="5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ED94CD-01DC-42FA-9391-2984180A99F5}" type="datetime1">
              <a:rPr lang="lt-LT" smtClean="0"/>
              <a:pPr/>
              <a:t>2020-04-19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4159568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lt-LT"/>
              <a:t>Spustelėję redaguokite stilių</a:t>
            </a:r>
            <a:endParaRPr lang="lt-LT" dirty="0"/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lt-LT"/>
              <a:t>Redaguokite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4159568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Redaguokite šablono teksto stilius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0CF64769-5FB6-45EA-ACC7-9DF93480423B}" type="datetime1">
              <a:rPr lang="lt-LT" smtClean="0"/>
              <a:pPr/>
              <a:t>2020-04-19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492890" y="1330347"/>
            <a:ext cx="4153009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lt-LT"/>
              <a:t>Spustelėję redaguokite stilių</a:t>
            </a:r>
            <a:endParaRPr lang="lt-LT" dirty="0"/>
          </a:p>
        </p:txBody>
      </p:sp>
      <p:grpSp>
        <p:nvGrpSpPr>
          <p:cNvPr id="8" name="7 grupė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42 laisva forma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" name="43 laisva forma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grpSp>
          <p:nvGrpSpPr>
            <p:cNvPr id="11" name="10 grupė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41 laisva forma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dirty="0"/>
              </a:p>
            </p:txBody>
          </p:sp>
          <p:sp>
            <p:nvSpPr>
              <p:cNvPr id="21" name="44 laisva forma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lt-LT" dirty="0"/>
              </a:p>
            </p:txBody>
          </p:sp>
        </p:grpSp>
        <p:sp>
          <p:nvSpPr>
            <p:cNvPr id="12" name="45 laisva forma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3" name="46 laisva forma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4" name="47 laisva forma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5" name="48 laisva forma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6" name="49 laisva forma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7" name="50 laisva forma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8" name="51 laisva forma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9" name="52 laisva forma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3" name="2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492890" y="3555521"/>
            <a:ext cx="4153009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Redaguokite šablono teksto stilius</a:t>
            </a:r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006B9F0-2FE8-4ACD-9803-7DA8CE4C3FD3}" type="datetime1">
              <a:rPr lang="lt-LT" smtClean="0"/>
              <a:pPr/>
              <a:t>2020-04-19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-LT"/>
              <a:t>Spustelėję redaguokite stilių</a:t>
            </a:r>
            <a:endParaRPr lang="lt-LT" dirty="0"/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lt-LT"/>
              <a:t>Redaguokite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3F43CBC-CBFE-43B4-B771-012F5266A16D}" type="datetime1">
              <a:rPr lang="lt-LT" smtClean="0"/>
              <a:pPr/>
              <a:t>2020-04-19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tikalus pavadinimas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lt-LT"/>
              <a:t>Spustelėję redaguokite stilių</a:t>
            </a:r>
            <a:endParaRPr lang="lt-LT" dirty="0"/>
          </a:p>
        </p:txBody>
      </p:sp>
      <p:sp>
        <p:nvSpPr>
          <p:cNvPr id="3" name="2 vertikalaus teksto vietos rezervavimo ženklas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lt-LT"/>
              <a:t>Redaguokite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E3E796E-E719-41E2-90E9-BF73EFBFF690}" type="datetime1">
              <a:rPr lang="lt-LT" smtClean="0"/>
              <a:pPr/>
              <a:t>2020-04-19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lt-LT"/>
              <a:t>Redaguokite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A8A347C-52DF-4E77-8F2E-76AEA2984EE2}" type="datetime1">
              <a:rPr lang="lt-LT" smtClean="0"/>
              <a:pPr/>
              <a:t>2020-04-19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4265613" y="1612900"/>
            <a:ext cx="6858002" cy="20447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lt-LT"/>
              <a:t>Spustelėję redaguokite stilių</a:t>
            </a:r>
            <a:endParaRPr lang="lt-LT" dirty="0"/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t-LT"/>
              <a:t>Redaguokite šablono teksto stilius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urinio vietos rezervavimo ženklas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lt-LT"/>
              <a:t>Redaguokite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lt-LT"/>
              <a:t>Redaguokite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7" name="6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6" name="5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5" name="4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D177F2C-0B85-4F4A-BF23-96A45EA040AF}" type="datetime1">
              <a:rPr lang="lt-LT" smtClean="0"/>
              <a:pPr/>
              <a:t>2020-04-19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a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lt-LT"/>
              <a:t>Redaguokite šablono teksto stilius</a:t>
            </a:r>
          </a:p>
        </p:txBody>
      </p:sp>
      <p:sp>
        <p:nvSpPr>
          <p:cNvPr id="4" name="3 turinio vietos rezervavimo ženklas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lt-LT"/>
              <a:t>Redaguokite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5" name="4 teksto vietos rezervavimo ženklas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lt-LT"/>
              <a:t>Redaguokite šablono teksto stilius</a:t>
            </a:r>
          </a:p>
        </p:txBody>
      </p:sp>
      <p:sp>
        <p:nvSpPr>
          <p:cNvPr id="6" name="5 turinio vietos rezervavimo ženklas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lt-LT"/>
              <a:t>Redaguokite šablono teksto stilius</a:t>
            </a:r>
          </a:p>
          <a:p>
            <a:pPr lvl="1" rtl="0"/>
            <a:r>
              <a:rPr lang="lt-LT"/>
              <a:t>Antras lygis</a:t>
            </a:r>
          </a:p>
          <a:p>
            <a:pPr lvl="2" rtl="0"/>
            <a:r>
              <a:rPr lang="lt-LT"/>
              <a:t>Trečias lygis</a:t>
            </a:r>
          </a:p>
          <a:p>
            <a:pPr lvl="3" rtl="0"/>
            <a:r>
              <a:rPr lang="lt-LT"/>
              <a:t>Ketvirtas lygis</a:t>
            </a:r>
          </a:p>
          <a:p>
            <a:pPr lvl="4" rtl="0"/>
            <a:r>
              <a:rPr lang="lt-LT"/>
              <a:t>Penktas lygis</a:t>
            </a:r>
            <a:endParaRPr lang="lt-LT" dirty="0"/>
          </a:p>
        </p:txBody>
      </p:sp>
      <p:sp>
        <p:nvSpPr>
          <p:cNvPr id="9" name="8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8" name="7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7" name="6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1EC2E9C-C9AD-46AA-BA1D-3CEDAA29D8B3}" type="datetime1">
              <a:rPr lang="lt-LT" smtClean="0"/>
              <a:pPr/>
              <a:t>2020-04-19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5" name="4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4" name="3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3" name="2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D5FA80-0E00-47F8-A103-8133CDD762B7}" type="datetime1">
              <a:rPr lang="lt-LT" smtClean="0"/>
              <a:pPr/>
              <a:t>2020-04-19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3" name="2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2" name="1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B44B7D-4303-4827-B808-3CCCB034B0B0}" type="datetime1">
              <a:rPr lang="lt-LT" smtClean="0"/>
              <a:pPr/>
              <a:t>2020-04-19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 paveikslėliai su antraštė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grpSp>
        <p:nvGrpSpPr>
          <p:cNvPr id="9" name="8 grupė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1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2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3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4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5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6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7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8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9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0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1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36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39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Redaguokite šablono teksto stilius</a:t>
            </a:r>
          </a:p>
        </p:txBody>
      </p:sp>
      <p:grpSp>
        <p:nvGrpSpPr>
          <p:cNvPr id="22" name="21 grupė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4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5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6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7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8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29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0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1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2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3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34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37" name="33 paveikslėlio vietos rezervavimo ženklas" descr="Tuščias vietos rezervavimo ženklas vaizdui įtraukti. Spustelėkite vietos rezervavimo ženklą ir pasirinkite vaizdą, kurį norite įtraukti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40" name="3 teksto vietos rezervavimo ženklas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Redaguokite šablono teksto stilius</a:t>
            </a:r>
          </a:p>
        </p:txBody>
      </p:sp>
      <p:sp>
        <p:nvSpPr>
          <p:cNvPr id="8" name="7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7" name="6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6" name="5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BDAE6C-3A55-43AE-97DA-5390662FC7AB}" type="datetime1">
              <a:rPr lang="lt-LT" smtClean="0"/>
              <a:pPr/>
              <a:t>2020-04-19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ys paveikslėliai su antraštė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grpSp>
        <p:nvGrpSpPr>
          <p:cNvPr id="52" name="51 grupė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4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5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6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7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8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59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0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1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2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3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64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79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81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Redaguokite šablono teksto stilius</a:t>
            </a:r>
          </a:p>
        </p:txBody>
      </p:sp>
      <p:grpSp>
        <p:nvGrpSpPr>
          <p:cNvPr id="84" name="83 grupė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6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7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8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89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0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1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2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3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4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5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6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78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82" name="3 teksto vietos rezervavimo ženklas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Redaguokite šablono teksto stilius</a:t>
            </a:r>
          </a:p>
        </p:txBody>
      </p:sp>
      <p:grpSp>
        <p:nvGrpSpPr>
          <p:cNvPr id="97" name="96 grupė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41 laisva forma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99" name="42 laisva forma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0" name="43 laisva forma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1" name="44 laisva forma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2" name="45 laisva forma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3" name="46 laisva forma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4" name="47 laisva forma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5" name="48 laisva forma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6" name="49 laisva forma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7" name="50 laisva forma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8" name="51 laisva forma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  <p:sp>
          <p:nvSpPr>
            <p:cNvPr id="109" name="52 laisva forma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lt-LT" dirty="0"/>
            </a:p>
          </p:txBody>
        </p:sp>
      </p:grpSp>
      <p:sp>
        <p:nvSpPr>
          <p:cNvPr id="80" name="33 paveikslėlio vietos rezervavimo ženklas" descr="Tuščias vietos rezervavimo ženklas vaizdui įtraukti. Spustelėkite vietos rezervavimo ženklą ir pasirinkite vaizdą, kurį norite įtraukti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lt-LT"/>
              <a:t>Spustelėkite piktogramą norėdami įtraukti paveikslėlį</a:t>
            </a:r>
            <a:endParaRPr lang="lt-LT" dirty="0"/>
          </a:p>
        </p:txBody>
      </p:sp>
      <p:sp>
        <p:nvSpPr>
          <p:cNvPr id="83" name="3 teksto vietos rezervavimo ženklas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lt-LT"/>
              <a:t>Redaguokite šablono teksto stilius</a:t>
            </a:r>
          </a:p>
        </p:txBody>
      </p:sp>
      <p:sp>
        <p:nvSpPr>
          <p:cNvPr id="8" name="7 skaidrės numerio vietos rezervavimo ženklas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7" name="6 poraštės vietos rezervavimo ženklas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lt-LT" dirty="0"/>
          </a:p>
        </p:txBody>
      </p:sp>
      <p:sp>
        <p:nvSpPr>
          <p:cNvPr id="6" name="5 datos vietos rezervavimo ženklas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0BDC52E-5CB4-41BD-A348-74B9354A7C63}" type="datetime1">
              <a:rPr lang="lt-LT" smtClean="0"/>
              <a:pPr/>
              <a:t>2020-04-19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o vietos rezervavimo ženklas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t-LT" dirty="0"/>
              <a:t>Spustelėkite, jei norite redaguoti ruošinio pavadinimo stilių</a:t>
            </a:r>
          </a:p>
        </p:txBody>
      </p:sp>
      <p:sp>
        <p:nvSpPr>
          <p:cNvPr id="3" name="2 teksto vietos rezervavimo ženklas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t-LT" dirty="0"/>
              <a:t>Redaguoti šablono teksto stilius</a:t>
            </a:r>
          </a:p>
          <a:p>
            <a:pPr lvl="1" rtl="0"/>
            <a:r>
              <a:rPr lang="lt-LT" dirty="0"/>
              <a:t>Antras lygis</a:t>
            </a:r>
          </a:p>
          <a:p>
            <a:pPr lvl="2" rtl="0"/>
            <a:r>
              <a:rPr lang="lt-LT" dirty="0"/>
              <a:t>Trečias lygis</a:t>
            </a:r>
          </a:p>
          <a:p>
            <a:pPr lvl="3" rtl="0"/>
            <a:r>
              <a:rPr lang="lt-LT" dirty="0"/>
              <a:t>Ketvirtas lygis</a:t>
            </a:r>
          </a:p>
          <a:p>
            <a:pPr lvl="4" rtl="0"/>
            <a:r>
              <a:rPr lang="lt-LT" dirty="0"/>
              <a:t>Penktas lygis</a:t>
            </a:r>
          </a:p>
        </p:txBody>
      </p:sp>
      <p:sp>
        <p:nvSpPr>
          <p:cNvPr id="6" name="5 skaidrės numerio vietos rezervavimo ženklas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lt-LT" smtClean="0"/>
              <a:pPr/>
              <a:t>‹#›</a:t>
            </a:fld>
            <a:endParaRPr lang="lt-LT" dirty="0"/>
          </a:p>
        </p:txBody>
      </p:sp>
      <p:sp>
        <p:nvSpPr>
          <p:cNvPr id="5" name="4 poraštės vietos rezervavimo ženklas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lt-LT" dirty="0"/>
          </a:p>
        </p:txBody>
      </p:sp>
      <p:sp>
        <p:nvSpPr>
          <p:cNvPr id="4" name="3 datos vietos rezervavimo ženklas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D2F5F9F9-2C1D-4E2D-9128-93A86006EDA5}" type="datetime1">
              <a:rPr lang="lt-LT" smtClean="0"/>
              <a:pPr/>
              <a:t>2020-04-19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PPAIS08Nb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lt-LT" sz="8000" dirty="0"/>
              <a:t>AUGALAI</a:t>
            </a:r>
          </a:p>
        </p:txBody>
      </p:sp>
      <p:sp>
        <p:nvSpPr>
          <p:cNvPr id="3" name="2 paantraštė"/>
          <p:cNvSpPr>
            <a:spLocks noGrp="1"/>
          </p:cNvSpPr>
          <p:nvPr>
            <p:ph type="subTitle" idx="1"/>
          </p:nvPr>
        </p:nvSpPr>
        <p:spPr>
          <a:xfrm>
            <a:off x="4265609" y="4833257"/>
            <a:ext cx="7126289" cy="1280160"/>
          </a:xfrm>
        </p:spPr>
        <p:txBody>
          <a:bodyPr rtlCol="0">
            <a:normAutofit/>
          </a:bodyPr>
          <a:lstStyle/>
          <a:p>
            <a:pPr rtl="0"/>
            <a:r>
              <a:rPr lang="lt-LT" b="1" dirty="0">
                <a:solidFill>
                  <a:schemeClr val="tx2"/>
                </a:solidFill>
              </a:rPr>
              <a:t>Kauno lopšelis- darželis „Liepaitė“</a:t>
            </a:r>
          </a:p>
          <a:p>
            <a:pPr algn="ctr" rtl="0"/>
            <a:r>
              <a:rPr lang="lt-LT" b="1" dirty="0">
                <a:solidFill>
                  <a:schemeClr val="tx2"/>
                </a:solidFill>
              </a:rPr>
              <a:t>Parengė: Rasa </a:t>
            </a:r>
            <a:r>
              <a:rPr lang="lt-LT" b="1" dirty="0" err="1">
                <a:solidFill>
                  <a:schemeClr val="tx2"/>
                </a:solidFill>
              </a:rPr>
              <a:t>Barvainienė</a:t>
            </a:r>
            <a:endParaRPr lang="lt-LT" b="1" dirty="0">
              <a:solidFill>
                <a:schemeClr val="tx2"/>
              </a:solidFill>
            </a:endParaRPr>
          </a:p>
          <a:p>
            <a:pPr algn="ctr" rtl="0"/>
            <a:r>
              <a:rPr lang="lt-LT" b="1" dirty="0">
                <a:solidFill>
                  <a:schemeClr val="tx2"/>
                </a:solidFill>
              </a:rPr>
              <a:t>Aistė </a:t>
            </a:r>
            <a:r>
              <a:rPr lang="lt-LT" b="1" dirty="0" err="1">
                <a:solidFill>
                  <a:schemeClr val="tx2"/>
                </a:solidFill>
              </a:rPr>
              <a:t>Guobė</a:t>
            </a:r>
            <a:endParaRPr lang="lt-LT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000">
        <p15:prstTrans prst="crush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52667450-910F-4BF9-889B-6CEB88DD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7200" dirty="0"/>
              <a:t>STIEBAS</a:t>
            </a:r>
            <a:endParaRPr lang="en-US" sz="7200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8809D14F-A882-4803-B402-46B9E5D1E6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5213" y="2061567"/>
            <a:ext cx="4954587" cy="3715940"/>
          </a:xfrm>
          <a:prstGeom prst="rect">
            <a:avLst/>
          </a:prstGeom>
        </p:spPr>
      </p:pic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xmlns="" id="{D08C300E-3F26-49BE-908B-DE722CD0E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84300"/>
            <a:ext cx="5664200" cy="46292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lt-LT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lt-LT" sz="3600" dirty="0">
                <a:solidFill>
                  <a:schemeClr val="tx2"/>
                </a:solidFill>
              </a:rPr>
              <a:t>Stiebas laiko iškėlęs į šviesą lapus. Juo iš šaknų į lapus teka vanduo, o į kitas augalo dalis nunešamos lapuose pagamintos maisto medžiagos.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6" name="Rodyklė: dešinėn 5">
            <a:extLst>
              <a:ext uri="{FF2B5EF4-FFF2-40B4-BE49-F238E27FC236}">
                <a16:creationId xmlns:a16="http://schemas.microsoft.com/office/drawing/2014/main" xmlns="" id="{FAFE26F0-8E48-4C4C-895E-EB17C28D26B4}"/>
              </a:ext>
            </a:extLst>
          </p:cNvPr>
          <p:cNvSpPr/>
          <p:nvPr/>
        </p:nvSpPr>
        <p:spPr>
          <a:xfrm>
            <a:off x="1219200" y="4127500"/>
            <a:ext cx="2159000" cy="584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chemeClr val="tx2"/>
                </a:solidFill>
              </a:rPr>
              <a:t>STIEBAS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50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4000">
        <p15:prstTrans prst="crush"/>
      </p:transition>
    </mc:Choice>
    <mc:Fallback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24510E05-AE7D-4BDE-8D99-526BBFBF2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7200" dirty="0"/>
              <a:t>ŠAKNYS</a:t>
            </a:r>
            <a:endParaRPr lang="en-US" sz="7200" dirty="0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xmlns="" id="{8397DD06-0AE5-44BD-B842-089B1F580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800" y="1853334"/>
            <a:ext cx="4951414" cy="41879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3600" dirty="0">
                <a:solidFill>
                  <a:schemeClr val="tx2"/>
                </a:solidFill>
              </a:rPr>
              <a:t>Šaknys laiko augalą tvirtai žemėje ir iš dirvos siurbia vandenį.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098" name="Picture 2" descr="Mechanisms of Water Movement from Roots to Leaves animated gif">
            <a:extLst>
              <a:ext uri="{FF2B5EF4-FFF2-40B4-BE49-F238E27FC236}">
                <a16:creationId xmlns:a16="http://schemas.microsoft.com/office/drawing/2014/main" xmlns="" id="{7129471E-52BA-4CD6-A832-3D73DA37B261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15" y="2168380"/>
            <a:ext cx="4080000" cy="30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662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5000">
        <p15:prstTrans prst="crush"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8EC54B5E-4841-44C2-BA15-6DFCDAE1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7200" dirty="0"/>
              <a:t>ŽIEDAS</a:t>
            </a:r>
            <a:endParaRPr lang="en-US" sz="7200" dirty="0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xmlns="" id="{1ED133A8-A5FE-4FD4-9BFE-ED74A6CCA5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t-LT" sz="3600" dirty="0">
                <a:solidFill>
                  <a:schemeClr val="tx2"/>
                </a:solidFill>
              </a:rPr>
              <a:t>Žieduose subręsta augalo lytinės ląstelės, o joms susijungus susidaro sėklos.</a:t>
            </a:r>
            <a:endParaRPr lang="en-US" sz="3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Flowers Bloom GIF - Find &amp; Share on GIPHY">
            <a:extLst>
              <a:ext uri="{FF2B5EF4-FFF2-40B4-BE49-F238E27FC236}">
                <a16:creationId xmlns:a16="http://schemas.microsoft.com/office/drawing/2014/main" xmlns="" id="{1E1422BA-7D9C-4663-B9F5-0127023A5FA1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612901"/>
            <a:ext cx="4662487" cy="3700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946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5000">
        <p15:prstTrans prst="crush"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8577D491-61B6-4EF6-845A-327A9BC55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7200" dirty="0"/>
              <a:t>AUGALŲ AUGIMAS</a:t>
            </a:r>
            <a:endParaRPr lang="en-US" sz="7200" dirty="0"/>
          </a:p>
        </p:txBody>
      </p:sp>
      <p:pic>
        <p:nvPicPr>
          <p:cNvPr id="6146" name="Picture 2" descr="Latest Fertilizer GIFs | Gfycat">
            <a:extLst>
              <a:ext uri="{FF2B5EF4-FFF2-40B4-BE49-F238E27FC236}">
                <a16:creationId xmlns:a16="http://schemas.microsoft.com/office/drawing/2014/main" xmlns="" id="{62609ED1-C12E-4190-87B7-75A809916C68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90" y="2989262"/>
            <a:ext cx="4720998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xmlns="" id="{491A677F-16E9-49BD-A55E-606092982C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lt-LT" sz="36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lt-LT" sz="36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lt-LT" sz="3600" b="1" dirty="0">
                <a:solidFill>
                  <a:schemeClr val="tx2"/>
                </a:solidFill>
              </a:rPr>
              <a:t>Kaip išdygsta iš sėklų daigai.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765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5000">
        <p15:prstTrans prst="crush"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13F97371-210B-48DA-A2BE-6F867E95A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7200" dirty="0"/>
              <a:t>AUGALO AUGIMAS</a:t>
            </a:r>
            <a:endParaRPr lang="en-US" sz="7200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110F9D0D-4C25-410B-890A-BF7B1AD64C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lt-LT" sz="36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lt-LT" sz="36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lt-LT" sz="3600" b="1" dirty="0">
                <a:solidFill>
                  <a:schemeClr val="tx2"/>
                </a:solidFill>
              </a:rPr>
              <a:t>Kaip augalas subrandina vaisių.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7170" name="Picture 2" descr="Strawberry Growth Timelapse — Weasyl">
            <a:extLst>
              <a:ext uri="{FF2B5EF4-FFF2-40B4-BE49-F238E27FC236}">
                <a16:creationId xmlns:a16="http://schemas.microsoft.com/office/drawing/2014/main" xmlns="" id="{705A356C-9DA7-4E6E-BBB4-9229F13614A9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814" y="2120899"/>
            <a:ext cx="5126400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336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5000">
        <p15:prstTrans prst="crush"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CD1CA7F5-9F4D-4401-9076-D0003679A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800" b="1" dirty="0"/>
              <a:t>AUGALUI AUGTI REIKIA:</a:t>
            </a:r>
            <a:endParaRPr lang="en-US" sz="4800" b="1" dirty="0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2ECACF0B-D218-4A21-9C3F-6637C162B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solidFill>
                  <a:schemeClr val="tx2"/>
                </a:solidFill>
              </a:rPr>
              <a:t>ŠVIESOS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xmlns="" id="{F32F9BA6-ABF6-46E2-8860-5086C2C14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solidFill>
                  <a:schemeClr val="tx2"/>
                </a:solidFill>
              </a:rPr>
              <a:t>VANDENS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9218" name="Picture 2" descr="50++ cliparts | Bush Plant Gif Clipart | Yespress.info">
            <a:extLst>
              <a:ext uri="{FF2B5EF4-FFF2-40B4-BE49-F238E27FC236}">
                <a16:creationId xmlns:a16="http://schemas.microsoft.com/office/drawing/2014/main" xmlns="" id="{09AFBDCE-3208-4257-A08D-95939433115B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88" y="2748828"/>
            <a:ext cx="2881237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jjjjohn GIF - Find &amp; Share on GIPHY">
            <a:extLst>
              <a:ext uri="{FF2B5EF4-FFF2-40B4-BE49-F238E27FC236}">
                <a16:creationId xmlns:a16="http://schemas.microsoft.com/office/drawing/2014/main" xmlns="" id="{031690B9-CA17-4A55-B01A-04C1A0E52FF2}"/>
              </a:ext>
            </a:extLst>
          </p:cNvPr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11" y="2662238"/>
            <a:ext cx="347662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6000">
        <p15:prstTrans prst="crush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A3F4591-6117-491C-BB73-73650832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4400" dirty="0"/>
              <a:t>O DABAR KVIEČIU PASIŽIŪRĖTI FILMUKĄ APIE AUGALUS</a:t>
            </a:r>
            <a:endParaRPr lang="en-US" sz="4400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F17D32CF-310A-46AF-8307-804BE477B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https://www.youtube.com/watch?v=jPPAIS08NbY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26AFB321-6777-4BD1-93D6-808AA27F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7200" dirty="0"/>
              <a:t>AUGALAI</a:t>
            </a:r>
            <a:endParaRPr lang="en-US" sz="7200" dirty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xmlns="" id="{59BCC498-5D9D-4748-BEDD-786C7AC64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b="1" dirty="0" smtClean="0">
                <a:solidFill>
                  <a:schemeClr val="tx2"/>
                </a:solidFill>
              </a:rPr>
              <a:t>ŽO-LĖS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xmlns="" id="{BBAC5AB8-4221-434A-B934-A9CE0FB63E76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b="1" dirty="0" smtClean="0">
                <a:solidFill>
                  <a:schemeClr val="tx2"/>
                </a:solidFill>
              </a:rPr>
              <a:t>KRŪ-MAI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8" name="Teksto vietos rezervavimo ženklas 7">
            <a:extLst>
              <a:ext uri="{FF2B5EF4-FFF2-40B4-BE49-F238E27FC236}">
                <a16:creationId xmlns:a16="http://schemas.microsoft.com/office/drawing/2014/main" xmlns="" id="{79A54FE1-6B05-4DAC-A66A-36168023EB72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800" b="1" dirty="0" smtClean="0">
                <a:solidFill>
                  <a:schemeClr val="tx2"/>
                </a:solidFill>
              </a:rPr>
              <a:t>ME-DŽIAI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10242" name="Picture 2" descr="Grass Sticker for iOS &amp; Android | GIPHY">
            <a:extLst>
              <a:ext uri="{FF2B5EF4-FFF2-40B4-BE49-F238E27FC236}">
                <a16:creationId xmlns:a16="http://schemas.microsoft.com/office/drawing/2014/main" xmlns="" id="{D79E3C1B-1AD1-4249-AA61-04C4651E07BA}"/>
              </a:ext>
            </a:extLst>
          </p:cNvPr>
          <p:cNvPicPr>
            <a:picLocks noGrp="1" noChangeAspect="1" noChangeArrowheads="1" noCrop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3" r="3605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hrub 2 - Blender Market">
            <a:extLst>
              <a:ext uri="{FF2B5EF4-FFF2-40B4-BE49-F238E27FC236}">
                <a16:creationId xmlns:a16="http://schemas.microsoft.com/office/drawing/2014/main" xmlns="" id="{5A469655-1AB3-4B86-983C-7EA423CF842F}"/>
              </a:ext>
            </a:extLst>
          </p:cNvPr>
          <p:cNvPicPr>
            <a:picLocks noGrp="1" noChangeAspect="1" noChangeArrowheads="1" noCrop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3" r="2554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rowing Tree Animation GIF | Gfycat">
            <a:extLst>
              <a:ext uri="{FF2B5EF4-FFF2-40B4-BE49-F238E27FC236}">
                <a16:creationId xmlns:a16="http://schemas.microsoft.com/office/drawing/2014/main" xmlns="" id="{5B1A867F-3617-42B5-BAA7-8D4D7E79763A}"/>
              </a:ext>
            </a:extLst>
          </p:cNvPr>
          <p:cNvPicPr>
            <a:picLocks noGrp="1" noChangeAspect="1" noChangeArrowheads="1" noCrop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1252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16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0000">
        <p15:prstTrans prst="crush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492890" y="875211"/>
            <a:ext cx="4265217" cy="1045029"/>
          </a:xfrm>
        </p:spPr>
        <p:txBody>
          <a:bodyPr rtlCol="0">
            <a:normAutofit/>
          </a:bodyPr>
          <a:lstStyle/>
          <a:p>
            <a:pPr algn="ctr"/>
            <a:r>
              <a:rPr lang="lt-LT" sz="5400" dirty="0"/>
              <a:t>ŽOLĖS</a:t>
            </a:r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210698" y="1841861"/>
            <a:ext cx="4547409" cy="4572001"/>
          </a:xfrm>
        </p:spPr>
        <p:txBody>
          <a:bodyPr rtlCol="0">
            <a:normAutofit/>
          </a:bodyPr>
          <a:lstStyle/>
          <a:p>
            <a:pPr algn="ctr"/>
            <a:r>
              <a:rPr lang="lt-LT" sz="2400" b="1" dirty="0">
                <a:solidFill>
                  <a:schemeClr val="tx2"/>
                </a:solidFill>
              </a:rPr>
              <a:t>Žolės yra žemesnės už krūmus. Jų stiebeliai nesumedėję, minkšti ir lankstūs. Gyvena trumpai, kai kurios žolės – tik vienus metus. Peržydėjusios ir subrandinusios sėklas, jos nunyksta. Žolių rūšių palyginti su medžiais ar krūmais, gamtoje auga daugiausia.</a:t>
            </a:r>
            <a:endParaRPr lang="en-US" sz="2400" b="1" dirty="0">
              <a:solidFill>
                <a:schemeClr val="tx2"/>
              </a:solidFill>
            </a:endParaRPr>
          </a:p>
          <a:p>
            <a:pPr rtl="0"/>
            <a:endParaRPr lang="lt-LT" dirty="0"/>
          </a:p>
        </p:txBody>
      </p:sp>
      <p:pic>
        <p:nvPicPr>
          <p:cNvPr id="1032" name="Picture 8" descr="Grass GIF - Find &amp; Share on GIPHY">
            <a:extLst>
              <a:ext uri="{FF2B5EF4-FFF2-40B4-BE49-F238E27FC236}">
                <a16:creationId xmlns:a16="http://schemas.microsoft.com/office/drawing/2014/main" xmlns="" id="{108F2FA0-B4EC-4305-8EA2-914BEEB206D3}"/>
              </a:ext>
            </a:extLst>
          </p:cNvPr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34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6000">
        <p15:prstTrans prst="crush"/>
      </p:transition>
    </mc:Choice>
    <mc:Fallback>
      <p:transition spd="slow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492890" y="731519"/>
            <a:ext cx="4265217" cy="100584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lt-LT" sz="5400" dirty="0"/>
              <a:t/>
            </a:r>
            <a:br>
              <a:rPr lang="lt-LT" sz="5400" dirty="0"/>
            </a:br>
            <a:r>
              <a:rPr lang="lt-LT" sz="5400" dirty="0"/>
              <a:t>KRŪMAI</a:t>
            </a:r>
          </a:p>
        </p:txBody>
      </p:sp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210698" y="1841863"/>
            <a:ext cx="4547409" cy="4572000"/>
          </a:xfrm>
        </p:spPr>
        <p:txBody>
          <a:bodyPr rtlCol="0">
            <a:normAutofit/>
          </a:bodyPr>
          <a:lstStyle/>
          <a:p>
            <a:pPr algn="ctr"/>
            <a:r>
              <a:rPr lang="lt-LT" sz="2800" b="1" dirty="0">
                <a:solidFill>
                  <a:schemeClr val="tx2"/>
                </a:solidFill>
              </a:rPr>
              <a:t>Taip vadinami už medžius mažesni ir daug sumedėjusių stiebelių turintys augalai. Jie nėra tokie ilgaamžiai kaip medžiai</a:t>
            </a:r>
            <a:r>
              <a:rPr lang="lt-LT" sz="2800" dirty="0">
                <a:solidFill>
                  <a:schemeClr val="tx2"/>
                </a:solidFill>
              </a:rPr>
              <a:t>. </a:t>
            </a:r>
          </a:p>
        </p:txBody>
      </p:sp>
      <p:pic>
        <p:nvPicPr>
          <p:cNvPr id="1026" name="Picture 2" descr="Download Tree Png Image HQ PNG Image | FreePNGImg">
            <a:extLst>
              <a:ext uri="{FF2B5EF4-FFF2-40B4-BE49-F238E27FC236}">
                <a16:creationId xmlns:a16="http://schemas.microsoft.com/office/drawing/2014/main" xmlns="" id="{AA59DD29-155E-4E5B-8C6E-0DFBF907F34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b="873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653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4000">
        <p15:prstTrans prst="crush"/>
      </p:transition>
    </mc:Choice>
    <mc:Fallback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avadinimas"/>
          <p:cNvSpPr>
            <a:spLocks noGrp="1"/>
          </p:cNvSpPr>
          <p:nvPr>
            <p:ph type="title"/>
          </p:nvPr>
        </p:nvSpPr>
        <p:spPr>
          <a:xfrm>
            <a:off x="7492890" y="600891"/>
            <a:ext cx="4265217" cy="1031966"/>
          </a:xfrm>
        </p:spPr>
        <p:txBody>
          <a:bodyPr rtlCol="0">
            <a:normAutofit fontScale="90000"/>
          </a:bodyPr>
          <a:lstStyle/>
          <a:p>
            <a:pPr algn="ctr"/>
            <a:r>
              <a:rPr lang="lt-LT" sz="5400" dirty="0"/>
              <a:t/>
            </a:r>
            <a:br>
              <a:rPr lang="lt-LT" sz="5400" dirty="0"/>
            </a:br>
            <a:r>
              <a:rPr lang="lt-LT" sz="5400" dirty="0"/>
              <a:t>MEDŽIAI</a:t>
            </a:r>
          </a:p>
        </p:txBody>
      </p:sp>
      <p:pic>
        <p:nvPicPr>
          <p:cNvPr id="9" name="8 paveikslėlio vietos rezervavimo ženklas" descr="Trys maži vaikai su lietpalčiais, žaidžiantys lauke susikabinę už rankų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3 teksto vietos rezervavimo ženklas"/>
          <p:cNvSpPr>
            <a:spLocks noGrp="1"/>
          </p:cNvSpPr>
          <p:nvPr>
            <p:ph type="body" sz="half" idx="2"/>
          </p:nvPr>
        </p:nvSpPr>
        <p:spPr>
          <a:xfrm>
            <a:off x="7210698" y="1841863"/>
            <a:ext cx="4547409" cy="4572000"/>
          </a:xfrm>
        </p:spPr>
        <p:txBody>
          <a:bodyPr rtlCol="0">
            <a:normAutofit/>
          </a:bodyPr>
          <a:lstStyle/>
          <a:p>
            <a:pPr algn="ctr"/>
            <a:r>
              <a:rPr lang="lt-LT" sz="2800" b="1" dirty="0">
                <a:solidFill>
                  <a:schemeClr val="tx2"/>
                </a:solidFill>
              </a:rPr>
              <a:t>Tai aukštas, vieną sumedėjusį stiebą turintis augalas. Suaugusių medžių stiebą vadiname kamienu. Medžiai yra ilgaamžiai. 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xmlns="" id="{A3A020A4-6860-469A-B2E4-499A6585A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62" y="1031195"/>
            <a:ext cx="599215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820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0000">
        <p15:prstTrans prst="crush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pavadinimas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lt-LT" sz="4000" b="1" dirty="0"/>
              <a:t>MEDŽIAI GALI BŪTI DVIEJŲ RŪŠIŲ</a:t>
            </a:r>
          </a:p>
        </p:txBody>
      </p:sp>
      <p:sp>
        <p:nvSpPr>
          <p:cNvPr id="7" name="6 teksto vietos rezervavimo ženklas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92500" lnSpcReduction="10000"/>
          </a:bodyPr>
          <a:lstStyle/>
          <a:p>
            <a:pPr algn="ctr"/>
            <a:r>
              <a:rPr lang="lt-LT" sz="2400" b="1" dirty="0">
                <a:solidFill>
                  <a:schemeClr val="tx2"/>
                </a:solidFill>
              </a:rPr>
              <a:t>ŠIE MEDŽIAI TURI LAPUS, TODĖL VADINAMI LAPUOČIAIS.</a:t>
            </a:r>
          </a:p>
        </p:txBody>
      </p:sp>
      <p:sp>
        <p:nvSpPr>
          <p:cNvPr id="10" name="9 teksto vietos rezervavimo ženklas"/>
          <p:cNvSpPr>
            <a:spLocks noGrp="1"/>
          </p:cNvSpPr>
          <p:nvPr>
            <p:ph type="body" sz="half" idx="19"/>
          </p:nvPr>
        </p:nvSpPr>
        <p:spPr/>
        <p:txBody>
          <a:bodyPr rtlCol="0">
            <a:normAutofit fontScale="92500" lnSpcReduction="10000"/>
          </a:bodyPr>
          <a:lstStyle/>
          <a:p>
            <a:pPr algn="ctr"/>
            <a:r>
              <a:rPr lang="lt-LT" sz="2400" b="1" dirty="0">
                <a:solidFill>
                  <a:schemeClr val="tx2"/>
                </a:solidFill>
              </a:rPr>
              <a:t>ŠIE MEDŽIAI TURI SPIGLIUS, TODĖL VADINAMI SPIGLIUOČIAIS.</a:t>
            </a:r>
          </a:p>
          <a:p>
            <a:pPr rtl="0"/>
            <a:endParaRPr lang="lt-LT" dirty="0"/>
          </a:p>
        </p:txBody>
      </p:sp>
      <p:pic>
        <p:nvPicPr>
          <p:cNvPr id="2050" name="Picture 2" descr="Animated GIF - Find &amp; Share on GIPHY">
            <a:extLst>
              <a:ext uri="{FF2B5EF4-FFF2-40B4-BE49-F238E27FC236}">
                <a16:creationId xmlns:a16="http://schemas.microsoft.com/office/drawing/2014/main" xmlns="" id="{9EDCAC21-3450-49DF-83C3-034899B1801A}"/>
              </a:ext>
            </a:extLst>
          </p:cNvPr>
          <p:cNvPicPr>
            <a:picLocks noGrp="1" noChangeAspect="1" noChangeArrowheads="1" noCrop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 b="649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F by Sasha Katz - Find &amp; Share on GIPHY">
            <a:extLst>
              <a:ext uri="{FF2B5EF4-FFF2-40B4-BE49-F238E27FC236}">
                <a16:creationId xmlns:a16="http://schemas.microsoft.com/office/drawing/2014/main" xmlns="" id="{E5409D3D-944E-47A9-B499-9EDB64A2A92B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8" b="233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7000">
        <p15:prstTrans prst="crush"/>
      </p:transition>
    </mc:Choice>
    <mc:Fallback>
      <p:transition spd="slow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pavadinimas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lt-LT" sz="6600" dirty="0"/>
              <a:t>MEDŽIO DALYS</a:t>
            </a:r>
          </a:p>
        </p:txBody>
      </p:sp>
      <p:pic>
        <p:nvPicPr>
          <p:cNvPr id="9" name="Turinio vietos rezervavimo ženklas 8">
            <a:extLst>
              <a:ext uri="{FF2B5EF4-FFF2-40B4-BE49-F238E27FC236}">
                <a16:creationId xmlns:a16="http://schemas.microsoft.com/office/drawing/2014/main" xmlns="" id="{69B5B346-7AD3-4C76-9F63-533080FD6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1394" y="1027610"/>
            <a:ext cx="5878286" cy="5242560"/>
          </a:xfrm>
          <a:prstGeom prst="rect">
            <a:avLst/>
          </a:prstGeom>
        </p:spPr>
      </p:pic>
      <p:sp>
        <p:nvSpPr>
          <p:cNvPr id="10" name="Rodyklė: dešinėn 9">
            <a:extLst>
              <a:ext uri="{FF2B5EF4-FFF2-40B4-BE49-F238E27FC236}">
                <a16:creationId xmlns:a16="http://schemas.microsoft.com/office/drawing/2014/main" xmlns="" id="{AE4C04F4-499F-4654-BC38-EAD95DD37B77}"/>
              </a:ext>
            </a:extLst>
          </p:cNvPr>
          <p:cNvSpPr/>
          <p:nvPr/>
        </p:nvSpPr>
        <p:spPr>
          <a:xfrm>
            <a:off x="1776549" y="5146766"/>
            <a:ext cx="2599508" cy="87521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solidFill>
                  <a:schemeClr val="tx2"/>
                </a:solidFill>
              </a:rPr>
              <a:t>ŠAKNYS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1" name="Rodyklė: dešinėn 10">
            <a:extLst>
              <a:ext uri="{FF2B5EF4-FFF2-40B4-BE49-F238E27FC236}">
                <a16:creationId xmlns:a16="http://schemas.microsoft.com/office/drawing/2014/main" xmlns="" id="{AC3AE9A5-D0E4-4EDE-BDF3-B5E989A5927D}"/>
              </a:ext>
            </a:extLst>
          </p:cNvPr>
          <p:cNvSpPr/>
          <p:nvPr/>
        </p:nvSpPr>
        <p:spPr>
          <a:xfrm flipH="1">
            <a:off x="7110784" y="1972311"/>
            <a:ext cx="1939836" cy="87521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solidFill>
                  <a:schemeClr val="tx2"/>
                </a:solidFill>
              </a:rPr>
              <a:t>ŠAKOS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2" name="Rodyklė: kairėn 11">
            <a:extLst>
              <a:ext uri="{FF2B5EF4-FFF2-40B4-BE49-F238E27FC236}">
                <a16:creationId xmlns:a16="http://schemas.microsoft.com/office/drawing/2014/main" xmlns="" id="{410F5BC2-D71C-49B4-B89F-BF3FCBBCDE42}"/>
              </a:ext>
            </a:extLst>
          </p:cNvPr>
          <p:cNvSpPr/>
          <p:nvPr/>
        </p:nvSpPr>
        <p:spPr>
          <a:xfrm>
            <a:off x="6191794" y="4023361"/>
            <a:ext cx="2403566" cy="87521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solidFill>
                  <a:schemeClr val="tx2"/>
                </a:solidFill>
              </a:rPr>
              <a:t>KAMIENAS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5" name="Rodyklė: kairėn 14">
            <a:extLst>
              <a:ext uri="{FF2B5EF4-FFF2-40B4-BE49-F238E27FC236}">
                <a16:creationId xmlns:a16="http://schemas.microsoft.com/office/drawing/2014/main" xmlns="" id="{325D020B-714B-4692-80A3-ABC19DDD8783}"/>
              </a:ext>
            </a:extLst>
          </p:cNvPr>
          <p:cNvSpPr/>
          <p:nvPr/>
        </p:nvSpPr>
        <p:spPr>
          <a:xfrm>
            <a:off x="8368577" y="2747917"/>
            <a:ext cx="2277291" cy="87521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solidFill>
                  <a:schemeClr val="tx2"/>
                </a:solidFill>
              </a:rPr>
              <a:t>LAPAI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" name="Kairysis riestinis skliaustas 1">
            <a:extLst>
              <a:ext uri="{FF2B5EF4-FFF2-40B4-BE49-F238E27FC236}">
                <a16:creationId xmlns:a16="http://schemas.microsoft.com/office/drawing/2014/main" xmlns="" id="{AD8FFB1B-1E30-45D9-98E6-4D5E4F425E82}"/>
              </a:ext>
            </a:extLst>
          </p:cNvPr>
          <p:cNvSpPr/>
          <p:nvPr/>
        </p:nvSpPr>
        <p:spPr>
          <a:xfrm>
            <a:off x="2171700" y="1523999"/>
            <a:ext cx="2336800" cy="2499361"/>
          </a:xfrm>
          <a:prstGeom prst="leftBrace">
            <a:avLst>
              <a:gd name="adj1" fmla="val 8333"/>
              <a:gd name="adj2" fmla="val 57114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dyklė: dešinėn 2">
            <a:extLst>
              <a:ext uri="{FF2B5EF4-FFF2-40B4-BE49-F238E27FC236}">
                <a16:creationId xmlns:a16="http://schemas.microsoft.com/office/drawing/2014/main" xmlns="" id="{945972E1-FC17-40AE-9DC2-EC5C26874E0D}"/>
              </a:ext>
            </a:extLst>
          </p:cNvPr>
          <p:cNvSpPr/>
          <p:nvPr/>
        </p:nvSpPr>
        <p:spPr>
          <a:xfrm>
            <a:off x="275159" y="2460171"/>
            <a:ext cx="1866900" cy="87521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solidFill>
                  <a:schemeClr val="tx2"/>
                </a:solidFill>
              </a:rPr>
              <a:t>LAJA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76A972DF-31DD-4EE3-A496-49BB7F4A5CA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2339" y="2834639"/>
            <a:ext cx="1576905" cy="1080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xmlns="" id="{2E0CB94D-05ED-45D1-9B79-662DD83E3F5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7951" y="1687215"/>
            <a:ext cx="1576905" cy="1080000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xmlns="" id="{8D70A5E3-AB80-4247-8279-E4D9C6FFE0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9988" y="2207917"/>
            <a:ext cx="1576905" cy="1080000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xmlns="" id="{F213BA0E-FD93-4349-809E-5C99EEA944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1476" y="2767215"/>
            <a:ext cx="1576905" cy="1080000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xmlns="" id="{4398E818-39D8-4E7C-ADCB-2ABC9261BD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083" y="3223009"/>
            <a:ext cx="1576905" cy="1080000"/>
          </a:xfrm>
          <a:prstGeom prst="rect">
            <a:avLst/>
          </a:prstGeom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xmlns="" id="{F4DABFA6-C411-4B35-AE56-FC13F6EDEA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3041" y="2185918"/>
            <a:ext cx="1576905" cy="1080000"/>
          </a:xfrm>
          <a:prstGeom prst="rect">
            <a:avLst/>
          </a:prstGeom>
        </p:spPr>
      </p:pic>
      <p:pic>
        <p:nvPicPr>
          <p:cNvPr id="20" name="Paveikslėlis 19">
            <a:extLst>
              <a:ext uri="{FF2B5EF4-FFF2-40B4-BE49-F238E27FC236}">
                <a16:creationId xmlns:a16="http://schemas.microsoft.com/office/drawing/2014/main" xmlns="" id="{6F00D265-B5EB-4C64-B477-1CA78F78A1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677471" y="1395126"/>
            <a:ext cx="1204590" cy="1080000"/>
          </a:xfrm>
          <a:prstGeom prst="rect">
            <a:avLst/>
          </a:prstGeom>
        </p:spPr>
      </p:pic>
      <p:sp>
        <p:nvSpPr>
          <p:cNvPr id="5" name="Rodyklė: dešinėn 4">
            <a:extLst>
              <a:ext uri="{FF2B5EF4-FFF2-40B4-BE49-F238E27FC236}">
                <a16:creationId xmlns:a16="http://schemas.microsoft.com/office/drawing/2014/main" xmlns="" id="{5783240D-FF8C-4D4F-895E-DD6C1CFCA5B3}"/>
              </a:ext>
            </a:extLst>
          </p:cNvPr>
          <p:cNvSpPr/>
          <p:nvPr/>
        </p:nvSpPr>
        <p:spPr>
          <a:xfrm>
            <a:off x="2086139" y="3688443"/>
            <a:ext cx="2245059" cy="89410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solidFill>
                  <a:schemeClr val="tx2"/>
                </a:solidFill>
              </a:rPr>
              <a:t>ŽIEDAI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78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7000">
        <p15:prstTrans prst="crush"/>
      </p:transition>
    </mc:Choice>
    <mc:Fallback>
      <p:transition spd="slow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01608EB-4476-4064-9C63-E872C908E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800" dirty="0"/>
              <a:t>AUGALŲ DALYS</a:t>
            </a:r>
            <a:endParaRPr lang="en-US" sz="4800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8F21FC07-A9D3-4E25-BF47-B6EA44C51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t-LT" sz="2800" b="1" dirty="0">
                <a:solidFill>
                  <a:schemeClr val="tx2"/>
                </a:solidFill>
              </a:rPr>
              <a:t>Žemėje auga daugybė įvairaus dydžio ir formos augalų, tačiau dauguma jų turi tas pačias dalis, vadinamas organais: šaknis, stiebus, lapus ir žiedus. Kiekvienos augalo dalies paskirtis – padėti augalui gyventi. </a:t>
            </a:r>
          </a:p>
          <a:p>
            <a:endParaRPr lang="en-US" dirty="0"/>
          </a:p>
        </p:txBody>
      </p:sp>
      <p:pic>
        <p:nvPicPr>
          <p:cNvPr id="11270" name="Picture 6" descr="Birch Leaf Summer Sticker by Saunapaiva for iOS &amp; Android | GIPHY">
            <a:extLst>
              <a:ext uri="{FF2B5EF4-FFF2-40B4-BE49-F238E27FC236}">
                <a16:creationId xmlns:a16="http://schemas.microsoft.com/office/drawing/2014/main" xmlns="" id="{B84B318D-A4BC-44AA-A4C7-3FB9A096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0890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ustled roots">
            <a:extLst>
              <a:ext uri="{FF2B5EF4-FFF2-40B4-BE49-F238E27FC236}">
                <a16:creationId xmlns:a16="http://schemas.microsoft.com/office/drawing/2014/main" xmlns="" id="{5965967F-594E-4009-8781-829365745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331800"/>
              </a:clrFrom>
              <a:clrTo>
                <a:srgbClr val="3318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441030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Growing Tree Svg Animation in 2020 | Tree illustration, Growing ...">
            <a:extLst>
              <a:ext uri="{FF2B5EF4-FFF2-40B4-BE49-F238E27FC236}">
                <a16:creationId xmlns:a16="http://schemas.microsoft.com/office/drawing/2014/main" xmlns="" id="{E3554A67-6E5B-4A37-8C1E-18949ECAEB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41817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Sick Loop Sticker by dieselraptor for iOS &amp; Android | GIPHY">
            <a:extLst>
              <a:ext uri="{FF2B5EF4-FFF2-40B4-BE49-F238E27FC236}">
                <a16:creationId xmlns:a16="http://schemas.microsoft.com/office/drawing/2014/main" xmlns="" id="{565DE1D0-BC3B-47C1-8309-B8760A938C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86" y="413260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526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0">
        <p15:prstTrans prst="crush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E0E9ABE6-8EC2-402E-B4B4-199F8D67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7200" dirty="0"/>
              <a:t>LAPAI</a:t>
            </a:r>
            <a:endParaRPr lang="en-US" sz="7200" dirty="0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xmlns="" id="{386642E6-84D8-4755-9D58-45332D5F1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880100" cy="41879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lt-LT" sz="3200" dirty="0">
                <a:solidFill>
                  <a:schemeClr val="tx2"/>
                </a:solidFill>
              </a:rPr>
              <a:t>Lapai gamina augalui maisto medžiagas, nes jų ląstelėse vyksta fotosintezė.</a:t>
            </a:r>
          </a:p>
          <a:p>
            <a:pPr marL="0" indent="0" algn="ctr">
              <a:buNone/>
            </a:pPr>
            <a:r>
              <a:rPr lang="lt-LT" sz="3200" dirty="0">
                <a:solidFill>
                  <a:schemeClr val="tx2"/>
                </a:solidFill>
              </a:rPr>
              <a:t>Lapai reguliuoja vandens apykaitą, aprūpina augalą deguonimi.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3074" name="Picture 2" descr="Augalų gyvenimas virš žemės | Sodininku.info">
            <a:extLst>
              <a:ext uri="{FF2B5EF4-FFF2-40B4-BE49-F238E27FC236}">
                <a16:creationId xmlns:a16="http://schemas.microsoft.com/office/drawing/2014/main" xmlns="" id="{46E53DB7-EA53-423C-86D6-BE43317022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1914752"/>
            <a:ext cx="4954587" cy="402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556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6000">
        <p15:prstTrans prst="crush"/>
      </p:transition>
    </mc:Choice>
    <mc:Fallback>
      <p:transition spd="slow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Gamtos iliustracija 16 x 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45_TF03431377_TF03431377" id="{3AC21623-2CF0-4901-AA8D-5B8DAA5225EE}" vid="{E058F9D1-EC2C-4CFF-B5B1-A111EA4C3F80}"/>
    </a:ext>
  </a:extLst>
</a:theme>
</file>

<file path=ppt/theme/theme2.xml><?xml version="1.0" encoding="utf-8"?>
<a:theme xmlns:a="http://schemas.openxmlformats.org/drawingml/2006/main" name="„Office“ te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tf03431377</Template>
  <TotalTime>340</TotalTime>
  <Words>266</Words>
  <Application>Microsoft Office PowerPoint</Application>
  <PresentationFormat>Plačiaekranė</PresentationFormat>
  <Paragraphs>57</Paragraphs>
  <Slides>16</Slides>
  <Notes>7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16</vt:i4>
      </vt:variant>
    </vt:vector>
  </HeadingPairs>
  <TitlesOfParts>
    <vt:vector size="19" baseType="lpstr">
      <vt:lpstr>Arial</vt:lpstr>
      <vt:lpstr>Segoe Print</vt:lpstr>
      <vt:lpstr>Gamtos iliustracija 16 x 9</vt:lpstr>
      <vt:lpstr>AUGALAI</vt:lpstr>
      <vt:lpstr>AUGALAI</vt:lpstr>
      <vt:lpstr>ŽOLĖS</vt:lpstr>
      <vt:lpstr> KRŪMAI</vt:lpstr>
      <vt:lpstr> MEDŽIAI</vt:lpstr>
      <vt:lpstr>MEDŽIAI GALI BŪTI DVIEJŲ RŪŠIŲ</vt:lpstr>
      <vt:lpstr>MEDŽIO DALYS</vt:lpstr>
      <vt:lpstr>AUGALŲ DALYS</vt:lpstr>
      <vt:lpstr>LAPAI</vt:lpstr>
      <vt:lpstr>STIEBAS</vt:lpstr>
      <vt:lpstr>ŠAKNYS</vt:lpstr>
      <vt:lpstr>ŽIEDAS</vt:lpstr>
      <vt:lpstr>AUGALŲ AUGIMAS</vt:lpstr>
      <vt:lpstr>AUGALO AUGIMAS</vt:lpstr>
      <vt:lpstr>AUGALUI AUGTI REIKIA:</vt:lpstr>
      <vt:lpstr>O DABAR KVIEČIU PASIŽIŪRĖTI FILMUKĄ APIE AUGALUS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AUGALAI</dc:title>
  <dc:creator>20190828s</dc:creator>
  <cp:lastModifiedBy>Windows User</cp:lastModifiedBy>
  <cp:revision>37</cp:revision>
  <dcterms:created xsi:type="dcterms:W3CDTF">2020-04-10T17:26:47Z</dcterms:created>
  <dcterms:modified xsi:type="dcterms:W3CDTF">2020-04-19T16:13:51Z</dcterms:modified>
</cp:coreProperties>
</file>