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64" r:id="rId1"/>
  </p:sldMasterIdLst>
  <p:sldIdLst>
    <p:sldId id="260" r:id="rId2"/>
    <p:sldId id="257" r:id="rId3"/>
    <p:sldId id="259" r:id="rId4"/>
    <p:sldId id="261" r:id="rId5"/>
    <p:sldId id="262" r:id="rId6"/>
    <p:sldId id="263" r:id="rId7"/>
    <p:sldId id="264" r:id="rId8"/>
    <p:sldId id="265" r:id="rId9"/>
    <p:sldId id="266" r:id="rId10"/>
    <p:sldId id="268" r:id="rId11"/>
    <p:sldId id="269" r:id="rId12"/>
    <p:sldId id="270" r:id="rId13"/>
    <p:sldId id="271" r:id="rId14"/>
    <p:sldId id="274" r:id="rId15"/>
    <p:sldId id="275" r:id="rId16"/>
    <p:sldId id="276" r:id="rId17"/>
    <p:sldId id="277" r:id="rId18"/>
    <p:sldId id="278" r:id="rId19"/>
    <p:sldId id="279" r:id="rId20"/>
    <p:sldId id="281" r:id="rId21"/>
    <p:sldId id="280" r:id="rId22"/>
    <p:sldId id="282" r:id="rId23"/>
    <p:sldId id="284" r:id="rId24"/>
    <p:sldId id="285" r:id="rId25"/>
    <p:sldId id="286" r:id="rId26"/>
    <p:sldId id="288" r:id="rId27"/>
    <p:sldId id="290" r:id="rId28"/>
    <p:sldId id="293" r:id="rId29"/>
    <p:sldId id="294" r:id="rId30"/>
    <p:sldId id="289" r:id="rId31"/>
    <p:sldId id="291" r:id="rId32"/>
    <p:sldId id="292" r:id="rId33"/>
    <p:sldId id="295"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29" autoAdjust="0"/>
    <p:restoredTop sz="95052" autoAdjust="0"/>
  </p:normalViewPr>
  <p:slideViewPr>
    <p:cSldViewPr snapToGrid="0">
      <p:cViewPr>
        <p:scale>
          <a:sx n="72" d="100"/>
          <a:sy n="72" d="100"/>
        </p:scale>
        <p:origin x="-444" y="-1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Pavadinimas 1"/>
          <p:cNvSpPr>
            <a:spLocks noGrp="1"/>
          </p:cNvSpPr>
          <p:nvPr>
            <p:ph type="ctrTitle"/>
          </p:nvPr>
        </p:nvSpPr>
        <p:spPr>
          <a:xfrm>
            <a:off x="1524000" y="1122363"/>
            <a:ext cx="9144000" cy="2387600"/>
          </a:xfrm>
        </p:spPr>
        <p:txBody>
          <a:bodyPr anchor="b"/>
          <a:lstStyle>
            <a:lvl1pPr algn="ctr">
              <a:defRPr sz="6000"/>
            </a:lvl1pPr>
          </a:lstStyle>
          <a:p>
            <a:r>
              <a:rPr lang="lt-LT" smtClean="0"/>
              <a:t>Spustelėję redag. ruoš. pavad. stilių</a:t>
            </a:r>
            <a:endParaRPr lang="lt-LT"/>
          </a:p>
        </p:txBody>
      </p:sp>
      <p:sp>
        <p:nvSpPr>
          <p:cNvPr id="3" name="Antrinis pavadinima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smtClean="0"/>
              <a:t>Spustelėję redag. ruoš. paantrš. stilių</a:t>
            </a:r>
            <a:endParaRPr lang="lt-LT"/>
          </a:p>
        </p:txBody>
      </p:sp>
      <p:sp>
        <p:nvSpPr>
          <p:cNvPr id="4" name="Datos vietos rezervavimo ženklas 3"/>
          <p:cNvSpPr>
            <a:spLocks noGrp="1"/>
          </p:cNvSpPr>
          <p:nvPr>
            <p:ph type="dt" sz="half" idx="10"/>
          </p:nvPr>
        </p:nvSpPr>
        <p:spPr/>
        <p:txBody>
          <a:bodyPr/>
          <a:lstStyle/>
          <a:p>
            <a:fld id="{48A87A34-81AB-432B-8DAE-1953F412C126}" type="datetimeFigureOut">
              <a:rPr lang="en-US" smtClean="0"/>
              <a:t>3/31/2020</a:t>
            </a:fld>
            <a:endParaRPr lang="en-US" dirty="0"/>
          </a:p>
        </p:txBody>
      </p:sp>
      <p:sp>
        <p:nvSpPr>
          <p:cNvPr id="5" name="Poraštės vietos rezervavimo ženklas 4"/>
          <p:cNvSpPr>
            <a:spLocks noGrp="1"/>
          </p:cNvSpPr>
          <p:nvPr>
            <p:ph type="ftr" sz="quarter" idx="11"/>
          </p:nvPr>
        </p:nvSpPr>
        <p:spPr/>
        <p:txBody>
          <a:bodyPr/>
          <a:lstStyle/>
          <a:p>
            <a:endParaRPr lang="en-US" dirty="0"/>
          </a:p>
        </p:txBody>
      </p:sp>
      <p:sp>
        <p:nvSpPr>
          <p:cNvPr id="6" name="Skaidrės numerio vietos rezervavimo ženklas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20471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smtClean="0"/>
              <a:t>Spustelėję redag. ruoš. pavad. stilių</a:t>
            </a:r>
            <a:endParaRPr lang="lt-LT"/>
          </a:p>
        </p:txBody>
      </p:sp>
      <p:sp>
        <p:nvSpPr>
          <p:cNvPr id="3" name="Vertikalaus teksto vietos rezervavimo ženklas 2"/>
          <p:cNvSpPr>
            <a:spLocks noGrp="1"/>
          </p:cNvSpPr>
          <p:nvPr>
            <p:ph type="body" orient="vert" idx="1"/>
          </p:nvPr>
        </p:nvSpPr>
        <p:spPr/>
        <p:txBody>
          <a:bodyPr vert="eaVert"/>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Datos vietos rezervavimo ženklas 3"/>
          <p:cNvSpPr>
            <a:spLocks noGrp="1"/>
          </p:cNvSpPr>
          <p:nvPr>
            <p:ph type="dt" sz="half" idx="10"/>
          </p:nvPr>
        </p:nvSpPr>
        <p:spPr/>
        <p:txBody>
          <a:bodyPr/>
          <a:lstStyle/>
          <a:p>
            <a:fld id="{48A87A34-81AB-432B-8DAE-1953F412C126}" type="datetimeFigureOut">
              <a:rPr lang="en-US" smtClean="0"/>
              <a:t>3/31/2020</a:t>
            </a:fld>
            <a:endParaRPr lang="en-US" dirty="0"/>
          </a:p>
        </p:txBody>
      </p:sp>
      <p:sp>
        <p:nvSpPr>
          <p:cNvPr id="5" name="Poraštės vietos rezervavimo ženklas 4"/>
          <p:cNvSpPr>
            <a:spLocks noGrp="1"/>
          </p:cNvSpPr>
          <p:nvPr>
            <p:ph type="ftr" sz="quarter" idx="11"/>
          </p:nvPr>
        </p:nvSpPr>
        <p:spPr/>
        <p:txBody>
          <a:bodyPr/>
          <a:lstStyle/>
          <a:p>
            <a:endParaRPr lang="en-US" dirty="0"/>
          </a:p>
        </p:txBody>
      </p:sp>
      <p:sp>
        <p:nvSpPr>
          <p:cNvPr id="6" name="Skaidrės numerio vietos rezervavimo ženklas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53541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p:cNvSpPr>
            <a:spLocks noGrp="1"/>
          </p:cNvSpPr>
          <p:nvPr>
            <p:ph type="title" orient="vert"/>
          </p:nvPr>
        </p:nvSpPr>
        <p:spPr>
          <a:xfrm>
            <a:off x="8724900" y="365125"/>
            <a:ext cx="2628900" cy="5811838"/>
          </a:xfrm>
        </p:spPr>
        <p:txBody>
          <a:bodyPr vert="eaVert"/>
          <a:lstStyle/>
          <a:p>
            <a:r>
              <a:rPr lang="lt-LT" smtClean="0"/>
              <a:t>Spustelėję redag. ruoš. pavad. stilių</a:t>
            </a:r>
            <a:endParaRPr lang="lt-LT"/>
          </a:p>
        </p:txBody>
      </p:sp>
      <p:sp>
        <p:nvSpPr>
          <p:cNvPr id="3" name="Vertikalaus teksto vietos rezervavimo ženklas 2"/>
          <p:cNvSpPr>
            <a:spLocks noGrp="1"/>
          </p:cNvSpPr>
          <p:nvPr>
            <p:ph type="body" orient="vert" idx="1"/>
          </p:nvPr>
        </p:nvSpPr>
        <p:spPr>
          <a:xfrm>
            <a:off x="838200" y="365125"/>
            <a:ext cx="7734300" cy="5811838"/>
          </a:xfrm>
        </p:spPr>
        <p:txBody>
          <a:bodyPr vert="eaVert"/>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Datos vietos rezervavimo ženklas 3"/>
          <p:cNvSpPr>
            <a:spLocks noGrp="1"/>
          </p:cNvSpPr>
          <p:nvPr>
            <p:ph type="dt" sz="half" idx="10"/>
          </p:nvPr>
        </p:nvSpPr>
        <p:spPr/>
        <p:txBody>
          <a:bodyPr/>
          <a:lstStyle/>
          <a:p>
            <a:fld id="{48A87A34-81AB-432B-8DAE-1953F412C126}" type="datetimeFigureOut">
              <a:rPr lang="en-US" smtClean="0"/>
              <a:t>3/31/2020</a:t>
            </a:fld>
            <a:endParaRPr lang="en-US" dirty="0"/>
          </a:p>
        </p:txBody>
      </p:sp>
      <p:sp>
        <p:nvSpPr>
          <p:cNvPr id="5" name="Poraštės vietos rezervavimo ženklas 4"/>
          <p:cNvSpPr>
            <a:spLocks noGrp="1"/>
          </p:cNvSpPr>
          <p:nvPr>
            <p:ph type="ftr" sz="quarter" idx="11"/>
          </p:nvPr>
        </p:nvSpPr>
        <p:spPr/>
        <p:txBody>
          <a:bodyPr/>
          <a:lstStyle/>
          <a:p>
            <a:endParaRPr lang="en-US" dirty="0"/>
          </a:p>
        </p:txBody>
      </p:sp>
      <p:sp>
        <p:nvSpPr>
          <p:cNvPr id="6" name="Skaidrės numerio vietos rezervavimo ženklas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31221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smtClean="0"/>
              <a:t>Spustelėję redag. ruoš. pavad. stilių</a:t>
            </a:r>
            <a:endParaRPr lang="lt-LT"/>
          </a:p>
        </p:txBody>
      </p:sp>
      <p:sp>
        <p:nvSpPr>
          <p:cNvPr id="3" name="Turinio vietos rezervavimo ženklas 2"/>
          <p:cNvSpPr>
            <a:spLocks noGrp="1"/>
          </p:cNvSpPr>
          <p:nvPr>
            <p:ph idx="1"/>
          </p:nvPr>
        </p:nvSpPr>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Datos vietos rezervavimo ženklas 3"/>
          <p:cNvSpPr>
            <a:spLocks noGrp="1"/>
          </p:cNvSpPr>
          <p:nvPr>
            <p:ph type="dt" sz="half" idx="10"/>
          </p:nvPr>
        </p:nvSpPr>
        <p:spPr/>
        <p:txBody>
          <a:bodyPr/>
          <a:lstStyle/>
          <a:p>
            <a:fld id="{48A87A34-81AB-432B-8DAE-1953F412C126}" type="datetimeFigureOut">
              <a:rPr lang="en-US" smtClean="0"/>
              <a:t>3/31/2020</a:t>
            </a:fld>
            <a:endParaRPr lang="en-US" dirty="0"/>
          </a:p>
        </p:txBody>
      </p:sp>
      <p:sp>
        <p:nvSpPr>
          <p:cNvPr id="5" name="Poraštės vietos rezervavimo ženklas 4"/>
          <p:cNvSpPr>
            <a:spLocks noGrp="1"/>
          </p:cNvSpPr>
          <p:nvPr>
            <p:ph type="ftr" sz="quarter" idx="11"/>
          </p:nvPr>
        </p:nvSpPr>
        <p:spPr/>
        <p:txBody>
          <a:bodyPr/>
          <a:lstStyle/>
          <a:p>
            <a:endParaRPr lang="en-US" dirty="0"/>
          </a:p>
        </p:txBody>
      </p:sp>
      <p:sp>
        <p:nvSpPr>
          <p:cNvPr id="6" name="Skaidrės numerio vietos rezervavimo ženklas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76593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Pavadinimas 1"/>
          <p:cNvSpPr>
            <a:spLocks noGrp="1"/>
          </p:cNvSpPr>
          <p:nvPr>
            <p:ph type="title"/>
          </p:nvPr>
        </p:nvSpPr>
        <p:spPr>
          <a:xfrm>
            <a:off x="831850" y="1709738"/>
            <a:ext cx="10515600" cy="2852737"/>
          </a:xfrm>
        </p:spPr>
        <p:txBody>
          <a:bodyPr anchor="b"/>
          <a:lstStyle>
            <a:lvl1pPr>
              <a:defRPr sz="6000"/>
            </a:lvl1pPr>
          </a:lstStyle>
          <a:p>
            <a:r>
              <a:rPr lang="lt-LT" smtClean="0"/>
              <a:t>Spustelėję redag. ruoš. pavad. stilių</a:t>
            </a:r>
            <a:endParaRPr lang="lt-LT"/>
          </a:p>
        </p:txBody>
      </p:sp>
      <p:sp>
        <p:nvSpPr>
          <p:cNvPr id="3" name="Teksto vietos rezervavimo ženklas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t-LT" smtClean="0"/>
              <a:t>Spustelėję redag. ruoš. teksto stilių</a:t>
            </a:r>
          </a:p>
        </p:txBody>
      </p:sp>
      <p:sp>
        <p:nvSpPr>
          <p:cNvPr id="4" name="Datos vietos rezervavimo ženklas 3"/>
          <p:cNvSpPr>
            <a:spLocks noGrp="1"/>
          </p:cNvSpPr>
          <p:nvPr>
            <p:ph type="dt" sz="half" idx="10"/>
          </p:nvPr>
        </p:nvSpPr>
        <p:spPr/>
        <p:txBody>
          <a:bodyPr/>
          <a:lstStyle/>
          <a:p>
            <a:fld id="{48A87A34-81AB-432B-8DAE-1953F412C126}" type="datetimeFigureOut">
              <a:rPr lang="en-US" smtClean="0"/>
              <a:t>3/31/2020</a:t>
            </a:fld>
            <a:endParaRPr lang="en-US" dirty="0"/>
          </a:p>
        </p:txBody>
      </p:sp>
      <p:sp>
        <p:nvSpPr>
          <p:cNvPr id="5" name="Poraštės vietos rezervavimo ženklas 4"/>
          <p:cNvSpPr>
            <a:spLocks noGrp="1"/>
          </p:cNvSpPr>
          <p:nvPr>
            <p:ph type="ftr" sz="quarter" idx="11"/>
          </p:nvPr>
        </p:nvSpPr>
        <p:spPr/>
        <p:txBody>
          <a:bodyPr/>
          <a:lstStyle/>
          <a:p>
            <a:endParaRPr lang="en-US" dirty="0"/>
          </a:p>
        </p:txBody>
      </p:sp>
      <p:sp>
        <p:nvSpPr>
          <p:cNvPr id="6" name="Skaidrės numerio vietos rezervavimo ženklas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14258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smtClean="0"/>
              <a:t>Spustelėję redag. ruoš. pavad. stilių</a:t>
            </a:r>
            <a:endParaRPr lang="lt-LT"/>
          </a:p>
        </p:txBody>
      </p:sp>
      <p:sp>
        <p:nvSpPr>
          <p:cNvPr id="3" name="Turinio vietos rezervavimo ženklas 2"/>
          <p:cNvSpPr>
            <a:spLocks noGrp="1"/>
          </p:cNvSpPr>
          <p:nvPr>
            <p:ph sz="half" idx="1"/>
          </p:nvPr>
        </p:nvSpPr>
        <p:spPr>
          <a:xfrm>
            <a:off x="838200" y="1825625"/>
            <a:ext cx="5181600" cy="4351338"/>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Turinio vietos rezervavimo ženklas 3"/>
          <p:cNvSpPr>
            <a:spLocks noGrp="1"/>
          </p:cNvSpPr>
          <p:nvPr>
            <p:ph sz="half" idx="2"/>
          </p:nvPr>
        </p:nvSpPr>
        <p:spPr>
          <a:xfrm>
            <a:off x="6172200" y="1825625"/>
            <a:ext cx="5181600" cy="4351338"/>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5" name="Datos vietos rezervavimo ženklas 4"/>
          <p:cNvSpPr>
            <a:spLocks noGrp="1"/>
          </p:cNvSpPr>
          <p:nvPr>
            <p:ph type="dt" sz="half" idx="10"/>
          </p:nvPr>
        </p:nvSpPr>
        <p:spPr/>
        <p:txBody>
          <a:bodyPr/>
          <a:lstStyle/>
          <a:p>
            <a:fld id="{48A87A34-81AB-432B-8DAE-1953F412C126}" type="datetimeFigureOut">
              <a:rPr lang="en-US" smtClean="0"/>
              <a:t>3/31/2020</a:t>
            </a:fld>
            <a:endParaRPr lang="en-US" dirty="0"/>
          </a:p>
        </p:txBody>
      </p:sp>
      <p:sp>
        <p:nvSpPr>
          <p:cNvPr id="6" name="Poraštės vietos rezervavimo ženklas 5"/>
          <p:cNvSpPr>
            <a:spLocks noGrp="1"/>
          </p:cNvSpPr>
          <p:nvPr>
            <p:ph type="ftr" sz="quarter" idx="11"/>
          </p:nvPr>
        </p:nvSpPr>
        <p:spPr/>
        <p:txBody>
          <a:bodyPr/>
          <a:lstStyle/>
          <a:p>
            <a:endParaRPr lang="en-US" dirty="0"/>
          </a:p>
        </p:txBody>
      </p:sp>
      <p:sp>
        <p:nvSpPr>
          <p:cNvPr id="7" name="Skaidrės numerio vietos rezervavimo ženklas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4391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Pavadinimas 1"/>
          <p:cNvSpPr>
            <a:spLocks noGrp="1"/>
          </p:cNvSpPr>
          <p:nvPr>
            <p:ph type="title"/>
          </p:nvPr>
        </p:nvSpPr>
        <p:spPr>
          <a:xfrm>
            <a:off x="839788" y="365125"/>
            <a:ext cx="10515600" cy="1325563"/>
          </a:xfrm>
        </p:spPr>
        <p:txBody>
          <a:bodyPr/>
          <a:lstStyle/>
          <a:p>
            <a:r>
              <a:rPr lang="lt-LT" smtClean="0"/>
              <a:t>Spustelėję redag. ruoš. pavad. stilių</a:t>
            </a:r>
            <a:endParaRPr lang="lt-LT"/>
          </a:p>
        </p:txBody>
      </p:sp>
      <p:sp>
        <p:nvSpPr>
          <p:cNvPr id="3" name="Teksto vietos rezervavimo ženklas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Spustelėję redag. ruoš. teksto stilių</a:t>
            </a:r>
          </a:p>
        </p:txBody>
      </p:sp>
      <p:sp>
        <p:nvSpPr>
          <p:cNvPr id="4" name="Turinio vietos rezervavimo ženklas 3"/>
          <p:cNvSpPr>
            <a:spLocks noGrp="1"/>
          </p:cNvSpPr>
          <p:nvPr>
            <p:ph sz="half" idx="2"/>
          </p:nvPr>
        </p:nvSpPr>
        <p:spPr>
          <a:xfrm>
            <a:off x="839788" y="2505075"/>
            <a:ext cx="5157787" cy="3684588"/>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5" name="Teksto vietos rezervavimo ženklas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Spustelėję redag. ruoš. teksto stilių</a:t>
            </a:r>
          </a:p>
        </p:txBody>
      </p:sp>
      <p:sp>
        <p:nvSpPr>
          <p:cNvPr id="6" name="Turinio vietos rezervavimo ženklas 5"/>
          <p:cNvSpPr>
            <a:spLocks noGrp="1"/>
          </p:cNvSpPr>
          <p:nvPr>
            <p:ph sz="quarter" idx="4"/>
          </p:nvPr>
        </p:nvSpPr>
        <p:spPr>
          <a:xfrm>
            <a:off x="6172200" y="2505075"/>
            <a:ext cx="5183188" cy="3684588"/>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7" name="Datos vietos rezervavimo ženklas 6"/>
          <p:cNvSpPr>
            <a:spLocks noGrp="1"/>
          </p:cNvSpPr>
          <p:nvPr>
            <p:ph type="dt" sz="half" idx="10"/>
          </p:nvPr>
        </p:nvSpPr>
        <p:spPr/>
        <p:txBody>
          <a:bodyPr/>
          <a:lstStyle/>
          <a:p>
            <a:fld id="{48A87A34-81AB-432B-8DAE-1953F412C126}" type="datetimeFigureOut">
              <a:rPr lang="en-US" smtClean="0"/>
              <a:t>3/31/2020</a:t>
            </a:fld>
            <a:endParaRPr lang="en-US" dirty="0"/>
          </a:p>
        </p:txBody>
      </p:sp>
      <p:sp>
        <p:nvSpPr>
          <p:cNvPr id="8" name="Poraštės vietos rezervavimo ženklas 7"/>
          <p:cNvSpPr>
            <a:spLocks noGrp="1"/>
          </p:cNvSpPr>
          <p:nvPr>
            <p:ph type="ftr" sz="quarter" idx="11"/>
          </p:nvPr>
        </p:nvSpPr>
        <p:spPr/>
        <p:txBody>
          <a:bodyPr/>
          <a:lstStyle/>
          <a:p>
            <a:endParaRPr lang="en-US" dirty="0"/>
          </a:p>
        </p:txBody>
      </p:sp>
      <p:sp>
        <p:nvSpPr>
          <p:cNvPr id="9" name="Skaidrės numerio vietos rezervavimo ženklas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3474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smtClean="0"/>
              <a:t>Spustelėję redag. ruoš. pavad. stilių</a:t>
            </a:r>
            <a:endParaRPr lang="lt-LT"/>
          </a:p>
        </p:txBody>
      </p:sp>
      <p:sp>
        <p:nvSpPr>
          <p:cNvPr id="3" name="Datos vietos rezervavimo ženklas 2"/>
          <p:cNvSpPr>
            <a:spLocks noGrp="1"/>
          </p:cNvSpPr>
          <p:nvPr>
            <p:ph type="dt" sz="half" idx="10"/>
          </p:nvPr>
        </p:nvSpPr>
        <p:spPr/>
        <p:txBody>
          <a:bodyPr/>
          <a:lstStyle/>
          <a:p>
            <a:fld id="{48A87A34-81AB-432B-8DAE-1953F412C126}" type="datetimeFigureOut">
              <a:rPr lang="en-US" smtClean="0"/>
              <a:t>3/31/2020</a:t>
            </a:fld>
            <a:endParaRPr lang="en-US" dirty="0"/>
          </a:p>
        </p:txBody>
      </p:sp>
      <p:sp>
        <p:nvSpPr>
          <p:cNvPr id="4" name="Poraštės vietos rezervavimo ženklas 3"/>
          <p:cNvSpPr>
            <a:spLocks noGrp="1"/>
          </p:cNvSpPr>
          <p:nvPr>
            <p:ph type="ftr" sz="quarter" idx="11"/>
          </p:nvPr>
        </p:nvSpPr>
        <p:spPr/>
        <p:txBody>
          <a:bodyPr/>
          <a:lstStyle/>
          <a:p>
            <a:endParaRPr lang="en-US" dirty="0"/>
          </a:p>
        </p:txBody>
      </p:sp>
      <p:sp>
        <p:nvSpPr>
          <p:cNvPr id="5" name="Skaidrės numerio vietos rezervavimo ženklas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52889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os vietos rezervavimo ženklas 1"/>
          <p:cNvSpPr>
            <a:spLocks noGrp="1"/>
          </p:cNvSpPr>
          <p:nvPr>
            <p:ph type="dt" sz="half" idx="10"/>
          </p:nvPr>
        </p:nvSpPr>
        <p:spPr/>
        <p:txBody>
          <a:bodyPr/>
          <a:lstStyle/>
          <a:p>
            <a:fld id="{48A87A34-81AB-432B-8DAE-1953F412C126}" type="datetimeFigureOut">
              <a:rPr lang="en-US" smtClean="0"/>
              <a:t>3/31/2020</a:t>
            </a:fld>
            <a:endParaRPr lang="en-US" dirty="0"/>
          </a:p>
        </p:txBody>
      </p:sp>
      <p:sp>
        <p:nvSpPr>
          <p:cNvPr id="3" name="Poraštės vietos rezervavimo ženklas 2"/>
          <p:cNvSpPr>
            <a:spLocks noGrp="1"/>
          </p:cNvSpPr>
          <p:nvPr>
            <p:ph type="ftr" sz="quarter" idx="11"/>
          </p:nvPr>
        </p:nvSpPr>
        <p:spPr/>
        <p:txBody>
          <a:bodyPr/>
          <a:lstStyle/>
          <a:p>
            <a:endParaRPr lang="en-US" dirty="0"/>
          </a:p>
        </p:txBody>
      </p:sp>
      <p:sp>
        <p:nvSpPr>
          <p:cNvPr id="4" name="Skaidrės numerio vietos rezervavimo ženklas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16346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Pavadinimas 1"/>
          <p:cNvSpPr>
            <a:spLocks noGrp="1"/>
          </p:cNvSpPr>
          <p:nvPr>
            <p:ph type="title"/>
          </p:nvPr>
        </p:nvSpPr>
        <p:spPr>
          <a:xfrm>
            <a:off x="839788" y="457200"/>
            <a:ext cx="3932237" cy="1600200"/>
          </a:xfrm>
        </p:spPr>
        <p:txBody>
          <a:bodyPr anchor="b"/>
          <a:lstStyle>
            <a:lvl1pPr>
              <a:defRPr sz="3200"/>
            </a:lvl1pPr>
          </a:lstStyle>
          <a:p>
            <a:r>
              <a:rPr lang="lt-LT" smtClean="0"/>
              <a:t>Spustelėję redag. ruoš. pavad. stilių</a:t>
            </a:r>
            <a:endParaRPr lang="lt-LT"/>
          </a:p>
        </p:txBody>
      </p:sp>
      <p:sp>
        <p:nvSpPr>
          <p:cNvPr id="3" name="Turinio vietos rezervavimo ženklas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Teksto vietos rezervavimo ženklas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smtClean="0"/>
              <a:t>Spustelėję redag. ruoš. teksto stilių</a:t>
            </a:r>
          </a:p>
        </p:txBody>
      </p:sp>
      <p:sp>
        <p:nvSpPr>
          <p:cNvPr id="5" name="Datos vietos rezervavimo ženklas 4"/>
          <p:cNvSpPr>
            <a:spLocks noGrp="1"/>
          </p:cNvSpPr>
          <p:nvPr>
            <p:ph type="dt" sz="half" idx="10"/>
          </p:nvPr>
        </p:nvSpPr>
        <p:spPr/>
        <p:txBody>
          <a:bodyPr/>
          <a:lstStyle/>
          <a:p>
            <a:fld id="{48A87A34-81AB-432B-8DAE-1953F412C126}" type="datetimeFigureOut">
              <a:rPr lang="en-US" smtClean="0"/>
              <a:t>3/31/2020</a:t>
            </a:fld>
            <a:endParaRPr lang="en-US" dirty="0"/>
          </a:p>
        </p:txBody>
      </p:sp>
      <p:sp>
        <p:nvSpPr>
          <p:cNvPr id="6" name="Poraštės vietos rezervavimo ženklas 5"/>
          <p:cNvSpPr>
            <a:spLocks noGrp="1"/>
          </p:cNvSpPr>
          <p:nvPr>
            <p:ph type="ftr" sz="quarter" idx="11"/>
          </p:nvPr>
        </p:nvSpPr>
        <p:spPr/>
        <p:txBody>
          <a:bodyPr/>
          <a:lstStyle/>
          <a:p>
            <a:endParaRPr lang="en-US" dirty="0"/>
          </a:p>
        </p:txBody>
      </p:sp>
      <p:sp>
        <p:nvSpPr>
          <p:cNvPr id="7" name="Skaidrės numerio vietos rezervavimo ženklas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25407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Pavadinimas 1"/>
          <p:cNvSpPr>
            <a:spLocks noGrp="1"/>
          </p:cNvSpPr>
          <p:nvPr>
            <p:ph type="title"/>
          </p:nvPr>
        </p:nvSpPr>
        <p:spPr>
          <a:xfrm>
            <a:off x="839788" y="457200"/>
            <a:ext cx="3932237" cy="1600200"/>
          </a:xfrm>
        </p:spPr>
        <p:txBody>
          <a:bodyPr anchor="b"/>
          <a:lstStyle>
            <a:lvl1pPr>
              <a:defRPr sz="3200"/>
            </a:lvl1pPr>
          </a:lstStyle>
          <a:p>
            <a:r>
              <a:rPr lang="lt-LT" smtClean="0"/>
              <a:t>Spustelėję redag. ruoš. pavad. stilių</a:t>
            </a:r>
            <a:endParaRPr lang="lt-LT"/>
          </a:p>
        </p:txBody>
      </p:sp>
      <p:sp>
        <p:nvSpPr>
          <p:cNvPr id="3" name="Paveikslėlio vietos rezervavimo ženklas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ksto vietos rezervavimo ženklas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smtClean="0"/>
              <a:t>Spustelėję redag. ruoš. teksto stilių</a:t>
            </a:r>
          </a:p>
        </p:txBody>
      </p:sp>
      <p:sp>
        <p:nvSpPr>
          <p:cNvPr id="5" name="Datos vietos rezervavimo ženklas 4"/>
          <p:cNvSpPr>
            <a:spLocks noGrp="1"/>
          </p:cNvSpPr>
          <p:nvPr>
            <p:ph type="dt" sz="half" idx="10"/>
          </p:nvPr>
        </p:nvSpPr>
        <p:spPr/>
        <p:txBody>
          <a:bodyPr/>
          <a:lstStyle/>
          <a:p>
            <a:fld id="{48A87A34-81AB-432B-8DAE-1953F412C126}" type="datetimeFigureOut">
              <a:rPr lang="en-US" smtClean="0"/>
              <a:t>3/31/2020</a:t>
            </a:fld>
            <a:endParaRPr lang="en-US" dirty="0"/>
          </a:p>
        </p:txBody>
      </p:sp>
      <p:sp>
        <p:nvSpPr>
          <p:cNvPr id="6" name="Poraštės vietos rezervavimo ženklas 5"/>
          <p:cNvSpPr>
            <a:spLocks noGrp="1"/>
          </p:cNvSpPr>
          <p:nvPr>
            <p:ph type="ftr" sz="quarter" idx="11"/>
          </p:nvPr>
        </p:nvSpPr>
        <p:spPr/>
        <p:txBody>
          <a:bodyPr/>
          <a:lstStyle/>
          <a:p>
            <a:endParaRPr lang="en-US" dirty="0"/>
          </a:p>
        </p:txBody>
      </p:sp>
      <p:sp>
        <p:nvSpPr>
          <p:cNvPr id="7" name="Skaidrės numerio vietos rezervavimo ženklas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97705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vadinimo vietos rezervavimo ženkla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t-LT" smtClean="0"/>
              <a:t>Spustelėję redag. ruoš. pavad. stilių</a:t>
            </a:r>
            <a:endParaRPr lang="lt-LT"/>
          </a:p>
        </p:txBody>
      </p:sp>
      <p:sp>
        <p:nvSpPr>
          <p:cNvPr id="3" name="Teksto vietos rezervavimo ženklas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Datos vietos rezervavimo ženklas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3/31/2020</a:t>
            </a:fld>
            <a:endParaRPr lang="en-US" dirty="0"/>
          </a:p>
        </p:txBody>
      </p:sp>
      <p:sp>
        <p:nvSpPr>
          <p:cNvPr id="5" name="Poraštės vietos rezervavimo ženklas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kaidrės numerio vietos rezervavimo ženklas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554488935"/>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5.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5.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26.jpeg"/></Relationships>
</file>

<file path=ppt/slides/_rels/slide19.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5.xml"/><Relationship Id="rId6" Type="http://schemas.openxmlformats.org/officeDocument/2006/relationships/image" Target="../media/image38.jpeg"/><Relationship Id="rId5" Type="http://schemas.openxmlformats.org/officeDocument/2006/relationships/image" Target="../media/image37.jpeg"/><Relationship Id="rId10" Type="http://schemas.openxmlformats.org/officeDocument/2006/relationships/image" Target="../media/image26.jpeg"/><Relationship Id="rId4" Type="http://schemas.openxmlformats.org/officeDocument/2006/relationships/image" Target="../media/image36.jpeg"/><Relationship Id="rId9"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image" Target="../media/image42.jp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10" Type="http://schemas.openxmlformats.org/officeDocument/2006/relationships/image" Target="../media/image50.jpeg"/><Relationship Id="rId4" Type="http://schemas.openxmlformats.org/officeDocument/2006/relationships/image" Target="../media/image44.jpeg"/><Relationship Id="rId9" Type="http://schemas.openxmlformats.org/officeDocument/2006/relationships/image" Target="../media/image49.gif"/></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2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jpeg"/><Relationship Id="rId7" Type="http://schemas.openxmlformats.org/officeDocument/2006/relationships/image" Target="../media/image71.jpeg"/><Relationship Id="rId12" Type="http://schemas.openxmlformats.org/officeDocument/2006/relationships/image" Target="../media/image65.jpe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70.jpeg"/><Relationship Id="rId11" Type="http://schemas.openxmlformats.org/officeDocument/2006/relationships/image" Target="../media/image75.png"/><Relationship Id="rId5" Type="http://schemas.openxmlformats.org/officeDocument/2006/relationships/image" Target="../media/image69.jpeg"/><Relationship Id="rId10" Type="http://schemas.openxmlformats.org/officeDocument/2006/relationships/image" Target="../media/image74.jpeg"/><Relationship Id="rId4" Type="http://schemas.openxmlformats.org/officeDocument/2006/relationships/image" Target="../media/image68.jpeg"/><Relationship Id="rId9" Type="http://schemas.openxmlformats.org/officeDocument/2006/relationships/image" Target="../media/image73.jpeg"/></Relationships>
</file>

<file path=ppt/slides/_rels/slide2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82.jpeg"/><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2" Type="http://schemas.openxmlformats.org/officeDocument/2006/relationships/image" Target="../media/image85.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5.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5.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You Can Turn Earth Day into Every Day | Maserati of Raleigh Bl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0583"/>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Stačiakampis 1"/>
          <p:cNvSpPr/>
          <p:nvPr/>
        </p:nvSpPr>
        <p:spPr>
          <a:xfrm>
            <a:off x="0" y="4738382"/>
            <a:ext cx="5006499" cy="1323439"/>
          </a:xfrm>
          <a:prstGeom prst="rect">
            <a:avLst/>
          </a:prstGeom>
        </p:spPr>
        <p:txBody>
          <a:bodyPr wrap="none">
            <a:spAutoFit/>
          </a:bodyPr>
          <a:lstStyle/>
          <a:p>
            <a:r>
              <a:rPr lang="lt-LT" sz="4000" dirty="0" smtClean="0">
                <a:solidFill>
                  <a:srgbClr val="FFC000"/>
                </a:solidFill>
                <a:latin typeface="Comic Sans MS" panose="030F0702030302020204" pitchFamily="66" charset="0"/>
              </a:rPr>
              <a:t>VANDUO-GYVYBĖS</a:t>
            </a:r>
            <a:endParaRPr lang="en-US" sz="4000" dirty="0" smtClean="0">
              <a:solidFill>
                <a:srgbClr val="FFC000"/>
              </a:solidFill>
              <a:latin typeface="Comic Sans MS" panose="030F0702030302020204" pitchFamily="66" charset="0"/>
            </a:endParaRPr>
          </a:p>
          <a:p>
            <a:r>
              <a:rPr lang="lt-LT" sz="4000" dirty="0" smtClean="0">
                <a:solidFill>
                  <a:srgbClr val="FFC000"/>
                </a:solidFill>
                <a:latin typeface="Comic Sans MS" panose="030F0702030302020204" pitchFamily="66" charset="0"/>
              </a:rPr>
              <a:t>ŠALTINIS</a:t>
            </a:r>
            <a:endParaRPr lang="lt-LT" sz="4000" dirty="0">
              <a:solidFill>
                <a:srgbClr val="FFC000"/>
              </a:solidFill>
              <a:latin typeface="Comic Sans MS" panose="030F0702030302020204" pitchFamily="66" charset="0"/>
            </a:endParaRPr>
          </a:p>
        </p:txBody>
      </p:sp>
      <p:sp>
        <p:nvSpPr>
          <p:cNvPr id="3" name="Stačiakampis 2"/>
          <p:cNvSpPr/>
          <p:nvPr/>
        </p:nvSpPr>
        <p:spPr>
          <a:xfrm>
            <a:off x="8366620" y="5593511"/>
            <a:ext cx="6096000" cy="1077218"/>
          </a:xfrm>
          <a:prstGeom prst="rect">
            <a:avLst/>
          </a:prstGeom>
        </p:spPr>
        <p:txBody>
          <a:bodyPr>
            <a:spAutoFit/>
          </a:bodyPr>
          <a:lstStyle/>
          <a:p>
            <a:r>
              <a:rPr lang="lt-LT" sz="1600" dirty="0">
                <a:solidFill>
                  <a:srgbClr val="FFC000"/>
                </a:solidFill>
                <a:latin typeface="Comic Sans MS" panose="030F0702030302020204" pitchFamily="66" charset="0"/>
                <a:cs typeface="Times New Roman" panose="02020603050405020304" pitchFamily="18" charset="0"/>
              </a:rPr>
              <a:t>Kauno lopšelis- darželis „Liepaitė“</a:t>
            </a:r>
            <a:br>
              <a:rPr lang="lt-LT" sz="1600" dirty="0">
                <a:solidFill>
                  <a:srgbClr val="FFC000"/>
                </a:solidFill>
                <a:latin typeface="Comic Sans MS" panose="030F0702030302020204" pitchFamily="66" charset="0"/>
                <a:cs typeface="Times New Roman" panose="02020603050405020304" pitchFamily="18" charset="0"/>
              </a:rPr>
            </a:br>
            <a:r>
              <a:rPr lang="lt-LT" sz="1600" dirty="0">
                <a:solidFill>
                  <a:srgbClr val="FFC000"/>
                </a:solidFill>
                <a:latin typeface="Comic Sans MS" panose="030F0702030302020204" pitchFamily="66" charset="0"/>
                <a:cs typeface="Times New Roman" panose="02020603050405020304" pitchFamily="18" charset="0"/>
              </a:rPr>
              <a:t>Parengė mokytojos:</a:t>
            </a:r>
            <a:br>
              <a:rPr lang="lt-LT" sz="1600" dirty="0">
                <a:solidFill>
                  <a:srgbClr val="FFC000"/>
                </a:solidFill>
                <a:latin typeface="Comic Sans MS" panose="030F0702030302020204" pitchFamily="66" charset="0"/>
                <a:cs typeface="Times New Roman" panose="02020603050405020304" pitchFamily="18" charset="0"/>
              </a:rPr>
            </a:br>
            <a:r>
              <a:rPr lang="lt-LT" sz="1600" dirty="0">
                <a:solidFill>
                  <a:srgbClr val="FFC000"/>
                </a:solidFill>
                <a:latin typeface="Comic Sans MS" panose="030F0702030302020204" pitchFamily="66" charset="0"/>
                <a:cs typeface="Times New Roman" panose="02020603050405020304" pitchFamily="18" charset="0"/>
              </a:rPr>
              <a:t>Aistė </a:t>
            </a:r>
            <a:r>
              <a:rPr lang="lt-LT" sz="1600" dirty="0" err="1">
                <a:solidFill>
                  <a:srgbClr val="FFC000"/>
                </a:solidFill>
                <a:latin typeface="Comic Sans MS" panose="030F0702030302020204" pitchFamily="66" charset="0"/>
                <a:cs typeface="Times New Roman" panose="02020603050405020304" pitchFamily="18" charset="0"/>
              </a:rPr>
              <a:t>Guobė</a:t>
            </a:r>
            <a:r>
              <a:rPr lang="lt-LT" sz="1600" dirty="0">
                <a:solidFill>
                  <a:srgbClr val="FFC000"/>
                </a:solidFill>
                <a:latin typeface="Comic Sans MS" panose="030F0702030302020204" pitchFamily="66" charset="0"/>
                <a:cs typeface="Times New Roman" panose="02020603050405020304" pitchFamily="18" charset="0"/>
              </a:rPr>
              <a:t/>
            </a:r>
            <a:br>
              <a:rPr lang="lt-LT" sz="1600" dirty="0">
                <a:solidFill>
                  <a:srgbClr val="FFC000"/>
                </a:solidFill>
                <a:latin typeface="Comic Sans MS" panose="030F0702030302020204" pitchFamily="66" charset="0"/>
                <a:cs typeface="Times New Roman" panose="02020603050405020304" pitchFamily="18" charset="0"/>
              </a:rPr>
            </a:br>
            <a:r>
              <a:rPr lang="lt-LT" sz="1600" dirty="0">
                <a:solidFill>
                  <a:srgbClr val="FFC000"/>
                </a:solidFill>
                <a:latin typeface="Comic Sans MS" panose="030F0702030302020204" pitchFamily="66" charset="0"/>
                <a:cs typeface="Times New Roman" panose="02020603050405020304" pitchFamily="18" charset="0"/>
              </a:rPr>
              <a:t>Rita </a:t>
            </a:r>
            <a:r>
              <a:rPr lang="lt-LT" sz="1600" dirty="0" err="1">
                <a:solidFill>
                  <a:srgbClr val="FFC000"/>
                </a:solidFill>
                <a:latin typeface="Comic Sans MS" panose="030F0702030302020204" pitchFamily="66" charset="0"/>
                <a:cs typeface="Times New Roman" panose="02020603050405020304" pitchFamily="18" charset="0"/>
              </a:rPr>
              <a:t>Pūtvienė</a:t>
            </a:r>
            <a:endParaRPr lang="lt-LT" sz="1600" dirty="0">
              <a:solidFill>
                <a:srgbClr val="FFC000"/>
              </a:solidFill>
            </a:endParaRPr>
          </a:p>
        </p:txBody>
      </p:sp>
    </p:spTree>
    <p:extLst>
      <p:ext uri="{BB962C8B-B14F-4D97-AF65-F5344CB8AC3E}">
        <p14:creationId xmlns:p14="http://schemas.microsoft.com/office/powerpoint/2010/main" val="1775879818"/>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additive="base">
                                        <p:cTn id="7" dur="500" fill="hold"/>
                                        <p:tgtEl>
                                          <p:spTgt spid="5124"/>
                                        </p:tgtEl>
                                        <p:attrNameLst>
                                          <p:attrName>ppt_x</p:attrName>
                                        </p:attrNameLst>
                                      </p:cBhvr>
                                      <p:tavLst>
                                        <p:tav tm="0">
                                          <p:val>
                                            <p:strVal val="#ppt_x"/>
                                          </p:val>
                                        </p:tav>
                                        <p:tav tm="100000">
                                          <p:val>
                                            <p:strVal val="#ppt_x"/>
                                          </p:val>
                                        </p:tav>
                                      </p:tavLst>
                                    </p:anim>
                                    <p:anim calcmode="lin" valueType="num">
                                      <p:cBhvr additive="base">
                                        <p:cTn id="8"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istiškas rudens rūkas | GALERIJA | Maistas | 15min.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2606" y="1234559"/>
            <a:ext cx="4579386" cy="44165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Pavadinimas 2"/>
          <p:cNvSpPr>
            <a:spLocks noGrp="1"/>
          </p:cNvSpPr>
          <p:nvPr>
            <p:ph type="title" idx="4294967295"/>
          </p:nvPr>
        </p:nvSpPr>
        <p:spPr>
          <a:xfrm>
            <a:off x="7015849" y="653534"/>
            <a:ext cx="3932237" cy="581025"/>
          </a:xfrm>
        </p:spPr>
        <p:txBody>
          <a:bodyPr>
            <a:noAutofit/>
          </a:bodyPr>
          <a:lstStyle/>
          <a:p>
            <a:pPr algn="ctr"/>
            <a:r>
              <a:rPr lang="lt-LT" sz="3600" dirty="0" smtClean="0">
                <a:latin typeface="Comic Sans MS" panose="030F0702030302020204" pitchFamily="66" charset="0"/>
              </a:rPr>
              <a:t>RŪKAS</a:t>
            </a:r>
            <a:endParaRPr lang="lt-LT" sz="3600" dirty="0">
              <a:latin typeface="Comic Sans MS" panose="030F0702030302020204" pitchFamily="66" charset="0"/>
            </a:endParaRPr>
          </a:p>
        </p:txBody>
      </p:sp>
      <p:sp>
        <p:nvSpPr>
          <p:cNvPr id="9" name="Debesis 8"/>
          <p:cNvSpPr/>
          <p:nvPr/>
        </p:nvSpPr>
        <p:spPr>
          <a:xfrm>
            <a:off x="172995" y="829918"/>
            <a:ext cx="6071286" cy="2613497"/>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lt-LT" dirty="0" smtClean="0">
                <a:latin typeface="Comic Sans MS" panose="030F0702030302020204" pitchFamily="66" charset="0"/>
              </a:rPr>
              <a:t>	RŪKAS – ORE SUSIDARIUSI GAUSI SMULKIŲ VANDENS LAŠŲ ARBA KRISTALŲ SANKAUPA, DĖL KURIOS HORINZATALUS MATOMUMAS ATMOSFEROS SLUOKSNYJE YRA MAŽESNIS NEI 1 KILOMETRAS.</a:t>
            </a:r>
            <a:endParaRPr lang="lt-LT" dirty="0">
              <a:latin typeface="Comic Sans MS" panose="030F0702030302020204" pitchFamily="66" charset="0"/>
            </a:endParaRPr>
          </a:p>
        </p:txBody>
      </p:sp>
      <p:sp>
        <p:nvSpPr>
          <p:cNvPr id="10" name="Debesis 9"/>
          <p:cNvSpPr/>
          <p:nvPr/>
        </p:nvSpPr>
        <p:spPr>
          <a:xfrm>
            <a:off x="238898" y="3690550"/>
            <a:ext cx="6005383" cy="3048001"/>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defRPr/>
            </a:pPr>
            <a:r>
              <a:rPr lang="lt-LT" dirty="0" smtClean="0">
                <a:solidFill>
                  <a:schemeClr val="tx1"/>
                </a:solidFill>
                <a:latin typeface="Comic Sans MS" panose="030F0702030302020204" pitchFamily="66" charset="0"/>
              </a:rPr>
              <a:t>	RŪKAS KAIP IR DEBESYS ATSIRANDA, KAI ORE KONDENSUOJASI VANDENS GARAI. KAI ORO TEMPERATŪRA AUKŠTESNĖ KAIP -20 LAIPSNIŲ, RŪKAS PAPRASTAI BŪNA VIEN IŠ VANDENS LAŠELIŲ</a:t>
            </a:r>
            <a:endParaRPr lang="en-US" dirty="0">
              <a:solidFill>
                <a:schemeClr val="tx1"/>
              </a:solidFill>
              <a:latin typeface="Comic Sans MS" panose="030F0702030302020204" pitchFamily="66" charset="0"/>
            </a:endParaRPr>
          </a:p>
        </p:txBody>
      </p:sp>
      <p:pic>
        <p:nvPicPr>
          <p:cNvPr id="13" name="Picture 2" descr="Water drop Royalty Free Vector Image - VectorStock"/>
          <p:cNvPicPr>
            <a:picLocks noChangeAspect="1" noChangeArrowheads="1"/>
          </p:cNvPicPr>
          <p:nvPr/>
        </p:nvPicPr>
        <p:blipFill rotWithShape="1">
          <a:blip r:embed="rId3">
            <a:extLst>
              <a:ext uri="{28A0092B-C50C-407E-A947-70E740481C1C}">
                <a14:useLocalDpi xmlns:a14="http://schemas.microsoft.com/office/drawing/2010/main" val="0"/>
              </a:ext>
            </a:extLst>
          </a:blip>
          <a:srcRect l="11326" t="1207" r="12067" b="7595"/>
          <a:stretch/>
        </p:blipFill>
        <p:spPr bwMode="auto">
          <a:xfrm>
            <a:off x="252584" y="292845"/>
            <a:ext cx="897924" cy="1302402"/>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264463974"/>
      </p:ext>
    </p:extLst>
  </p:cSld>
  <p:clrMapOvr>
    <a:masterClrMapping/>
  </p:clrMapOvr>
  <p:transition spd="slow" advTm="2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1000"/>
                                  </p:stCondLst>
                                  <p:childTnLst>
                                    <p:set>
                                      <p:cBhvr>
                                        <p:cTn id="6" dur="1" fill="hold">
                                          <p:stCondLst>
                                            <p:cond delay="0"/>
                                          </p:stCondLst>
                                        </p:cTn>
                                        <p:tgtEl>
                                          <p:spTgt spid="13314"/>
                                        </p:tgtEl>
                                        <p:attrNameLst>
                                          <p:attrName>style.visibility</p:attrName>
                                        </p:attrNameLst>
                                      </p:cBhvr>
                                      <p:to>
                                        <p:strVal val="visible"/>
                                      </p:to>
                                    </p:set>
                                    <p:animEffect transition="in" filter="wipe(down)">
                                      <p:cBhvr>
                                        <p:cTn id="7" dur="10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Naujoji Zelandija stebino kiekvieną dieną - Kelionių Namai"/>
          <p:cNvPicPr>
            <a:picLocks noChangeAspect="1" noChangeArrowheads="1"/>
          </p:cNvPicPr>
          <p:nvPr/>
        </p:nvPicPr>
        <p:blipFill rotWithShape="1">
          <a:blip r:embed="rId2">
            <a:extLst>
              <a:ext uri="{28A0092B-C50C-407E-A947-70E740481C1C}">
                <a14:useLocalDpi xmlns:a14="http://schemas.microsoft.com/office/drawing/2010/main" val="0"/>
              </a:ext>
            </a:extLst>
          </a:blip>
          <a:srcRect r="3866" b="5947"/>
          <a:stretch/>
        </p:blipFill>
        <p:spPr bwMode="auto">
          <a:xfrm>
            <a:off x="432013" y="1119231"/>
            <a:ext cx="4980245" cy="44674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Debesis 1"/>
          <p:cNvSpPr/>
          <p:nvPr/>
        </p:nvSpPr>
        <p:spPr>
          <a:xfrm>
            <a:off x="5840627" y="321276"/>
            <a:ext cx="5436974" cy="2644346"/>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lt-LT" sz="1600" dirty="0" smtClean="0">
              <a:solidFill>
                <a:schemeClr val="tx1"/>
              </a:solidFill>
              <a:latin typeface="Comic Sans MS" panose="030F0702030302020204" pitchFamily="66" charset="0"/>
            </a:endParaRPr>
          </a:p>
          <a:p>
            <a:pPr algn="ctr"/>
            <a:r>
              <a:rPr lang="lt-LT" sz="1600" dirty="0" smtClean="0">
                <a:solidFill>
                  <a:schemeClr val="tx1"/>
                </a:solidFill>
                <a:latin typeface="Comic Sans MS" panose="030F0702030302020204" pitchFamily="66" charset="0"/>
              </a:rPr>
              <a:t>GARAI – DUJINĖ MEDŽIAGŲ BŪSENA, KURIOS TEMPERATŪRA ŽEMESNĖ UŽ KRIZINĘ. GARAI DAŽNIAUSIAI YRA NEMATOMI. VIZUALIAI GARUS SUPRANTAME KAIP JUDANTĮ IŠBARSTYTOS SPALVOS DEBESĖLĮ.</a:t>
            </a:r>
            <a:endParaRPr lang="lt-LT" sz="1600" dirty="0">
              <a:solidFill>
                <a:schemeClr val="tx1"/>
              </a:solidFill>
              <a:latin typeface="Comic Sans MS" panose="030F0702030302020204" pitchFamily="66" charset="0"/>
            </a:endParaRPr>
          </a:p>
        </p:txBody>
      </p:sp>
      <p:sp>
        <p:nvSpPr>
          <p:cNvPr id="3" name="Debesis 2"/>
          <p:cNvSpPr/>
          <p:nvPr/>
        </p:nvSpPr>
        <p:spPr>
          <a:xfrm>
            <a:off x="5593492" y="3105665"/>
            <a:ext cx="5593492" cy="3006812"/>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lt-LT" dirty="0" smtClean="0">
                <a:solidFill>
                  <a:schemeClr val="tx1"/>
                </a:solidFill>
                <a:latin typeface="Comic Sans MS" panose="030F0702030302020204" pitchFamily="66" charset="0"/>
              </a:rPr>
              <a:t>TAI, KĄ MES MATOME VERDANT VANDENIUI AR IŠKVĖPDAMI ŠALTAME ORE, YRA SUSIKONDENSAVĘ VANDENS GARAI, MAŽYČIAI LAŠELIAI, EMULSIJA ORE (AEROZOLIS).</a:t>
            </a:r>
            <a:endParaRPr lang="lt-LT" dirty="0">
              <a:solidFill>
                <a:schemeClr val="tx1"/>
              </a:solidFill>
              <a:latin typeface="Comic Sans MS" panose="030F0702030302020204" pitchFamily="66" charset="0"/>
            </a:endParaRPr>
          </a:p>
        </p:txBody>
      </p:sp>
      <p:pic>
        <p:nvPicPr>
          <p:cNvPr id="5" name="Picture 2" descr="Water drop Royalty Free Vector Image - VectorStock"/>
          <p:cNvPicPr>
            <a:picLocks noChangeAspect="1" noChangeArrowheads="1"/>
          </p:cNvPicPr>
          <p:nvPr/>
        </p:nvPicPr>
        <p:blipFill rotWithShape="1">
          <a:blip r:embed="rId3">
            <a:extLst>
              <a:ext uri="{28A0092B-C50C-407E-A947-70E740481C1C}">
                <a14:useLocalDpi xmlns:a14="http://schemas.microsoft.com/office/drawing/2010/main" val="0"/>
              </a:ext>
            </a:extLst>
          </a:blip>
          <a:srcRect l="11326" t="1207" r="12067" b="7595"/>
          <a:stretch/>
        </p:blipFill>
        <p:spPr bwMode="auto">
          <a:xfrm>
            <a:off x="530868" y="5634681"/>
            <a:ext cx="737760" cy="1102235"/>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a:extLst/>
        </p:spPr>
      </p:pic>
      <p:sp>
        <p:nvSpPr>
          <p:cNvPr id="4" name="Pavadinimas 3"/>
          <p:cNvSpPr>
            <a:spLocks noGrp="1"/>
          </p:cNvSpPr>
          <p:nvPr>
            <p:ph type="title"/>
          </p:nvPr>
        </p:nvSpPr>
        <p:spPr>
          <a:xfrm>
            <a:off x="1838057" y="750103"/>
            <a:ext cx="1956275" cy="369128"/>
          </a:xfrm>
        </p:spPr>
        <p:txBody>
          <a:bodyPr>
            <a:noAutofit/>
          </a:bodyPr>
          <a:lstStyle/>
          <a:p>
            <a:pPr algn="ctr"/>
            <a:r>
              <a:rPr lang="lt-LT" sz="3600" dirty="0" smtClean="0">
                <a:latin typeface="Comic Sans MS" panose="030F0702030302020204" pitchFamily="66" charset="0"/>
              </a:rPr>
              <a:t>GARAI</a:t>
            </a:r>
            <a:endParaRPr lang="lt-LT" sz="3600" dirty="0">
              <a:latin typeface="Comic Sans MS" panose="030F0702030302020204" pitchFamily="66" charset="0"/>
            </a:endParaRPr>
          </a:p>
        </p:txBody>
      </p:sp>
    </p:spTree>
    <p:extLst>
      <p:ext uri="{BB962C8B-B14F-4D97-AF65-F5344CB8AC3E}">
        <p14:creationId xmlns:p14="http://schemas.microsoft.com/office/powerpoint/2010/main" val="4038803504"/>
      </p:ext>
    </p:extLst>
  </p:cSld>
  <p:clrMapOvr>
    <a:masterClrMapping/>
  </p:clrMapOvr>
  <p:transition spd="slow" advTm="2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1000"/>
                                  </p:stCondLst>
                                  <p:childTnLst>
                                    <p:set>
                                      <p:cBhvr>
                                        <p:cTn id="6" dur="1" fill="hold">
                                          <p:stCondLst>
                                            <p:cond delay="0"/>
                                          </p:stCondLst>
                                        </p:cTn>
                                        <p:tgtEl>
                                          <p:spTgt spid="15362"/>
                                        </p:tgtEl>
                                        <p:attrNameLst>
                                          <p:attrName>style.visibility</p:attrName>
                                        </p:attrNameLst>
                                      </p:cBhvr>
                                      <p:to>
                                        <p:strVal val="visible"/>
                                      </p:to>
                                    </p:set>
                                    <p:animEffect transition="in" filter="wipe(down)">
                                      <p:cBhvr>
                                        <p:cTn id="7" dur="10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Adelie Penguin On Melting Iceberg Photograph by Suzi Eszterh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011" y="655575"/>
            <a:ext cx="4628684" cy="42345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Debesis 1"/>
          <p:cNvSpPr/>
          <p:nvPr/>
        </p:nvSpPr>
        <p:spPr>
          <a:xfrm>
            <a:off x="5189838" y="82378"/>
            <a:ext cx="6614984" cy="3295136"/>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lt-LT" dirty="0" smtClean="0">
              <a:solidFill>
                <a:schemeClr val="tx1"/>
              </a:solidFill>
              <a:latin typeface="Comic Sans MS" panose="030F0702030302020204" pitchFamily="66" charset="0"/>
            </a:endParaRPr>
          </a:p>
          <a:p>
            <a:pPr algn="ctr"/>
            <a:r>
              <a:rPr lang="lt-LT" dirty="0" smtClean="0">
                <a:solidFill>
                  <a:schemeClr val="tx1"/>
                </a:solidFill>
                <a:latin typeface="Comic Sans MS" panose="030F0702030302020204" pitchFamily="66" charset="0"/>
              </a:rPr>
              <a:t>SAUSUMOJE SUSIDARĘS LEDAS SKIRSTOMAS Į KALNŲ IR ŽEMYNŲ LEDĄ, POŽEMINĮ ARBA GRUNTINĮ LEDĄ, SNIEGO DANGĄ, ŠERKŠNĄ, LEDO APNAŠAS, PLIKLEDĮ (LIJUNDRA). VANDENYSE SUSIDARĘS LEDAS SKIRSTOMAS Į UPIŲ, EŽERŲ, DUGNINĮ, GILUMINĮ LEDĄ.</a:t>
            </a:r>
            <a:endParaRPr lang="lt-LT" dirty="0">
              <a:solidFill>
                <a:schemeClr val="tx1"/>
              </a:solidFill>
              <a:latin typeface="Comic Sans MS" panose="030F0702030302020204" pitchFamily="66" charset="0"/>
            </a:endParaRPr>
          </a:p>
        </p:txBody>
      </p:sp>
      <p:sp>
        <p:nvSpPr>
          <p:cNvPr id="3" name="Debesis 2"/>
          <p:cNvSpPr/>
          <p:nvPr/>
        </p:nvSpPr>
        <p:spPr>
          <a:xfrm>
            <a:off x="3945923" y="3459893"/>
            <a:ext cx="8089557" cy="3270422"/>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lt-LT" dirty="0" smtClean="0">
                <a:solidFill>
                  <a:schemeClr val="tx1"/>
                </a:solidFill>
                <a:latin typeface="Comic Sans MS" panose="030F0702030302020204" pitchFamily="66" charset="0"/>
              </a:rPr>
              <a:t> </a:t>
            </a:r>
          </a:p>
          <a:p>
            <a:pPr algn="ctr"/>
            <a:r>
              <a:rPr lang="lt-LT" dirty="0" smtClean="0">
                <a:solidFill>
                  <a:schemeClr val="tx1"/>
                </a:solidFill>
                <a:latin typeface="Comic Sans MS" panose="030F0702030302020204" pitchFamily="66" charset="0"/>
              </a:rPr>
              <a:t>ATMOSFEROS LEDAS - TAI LEDO KRITULIAI (SNAIGĖS, SNIEGAS, KRUŠA). LEDO SUSIDARYMAS VANDENS TELKINIUOSE PRIKLAUSO NUO KLIMATO, METŲ LAIKO, VANDENS APYKAITOS. STOVINČIO GĖLO VANDENS LEDO DANGA PRADEDA FORMUOTIS, KAI PAVIRŠIAUS TEMPERATŪRA PASIEKIA 0 °C </a:t>
            </a:r>
            <a:endParaRPr lang="lt-LT" dirty="0">
              <a:solidFill>
                <a:schemeClr val="tx1"/>
              </a:solidFill>
              <a:latin typeface="Comic Sans MS" panose="030F0702030302020204" pitchFamily="66" charset="0"/>
            </a:endParaRPr>
          </a:p>
        </p:txBody>
      </p:sp>
      <p:pic>
        <p:nvPicPr>
          <p:cNvPr id="6" name="Picture 2" descr="Water drop Royalty Free Vector Image - VectorStock"/>
          <p:cNvPicPr>
            <a:picLocks noChangeAspect="1" noChangeArrowheads="1"/>
          </p:cNvPicPr>
          <p:nvPr/>
        </p:nvPicPr>
        <p:blipFill rotWithShape="1">
          <a:blip r:embed="rId3">
            <a:extLst>
              <a:ext uri="{28A0092B-C50C-407E-A947-70E740481C1C}">
                <a14:useLocalDpi xmlns:a14="http://schemas.microsoft.com/office/drawing/2010/main" val="0"/>
              </a:ext>
            </a:extLst>
          </a:blip>
          <a:srcRect l="11326" t="1207" r="12067" b="7595"/>
          <a:stretch/>
        </p:blipFill>
        <p:spPr bwMode="auto">
          <a:xfrm>
            <a:off x="596771" y="4931314"/>
            <a:ext cx="737760" cy="1102235"/>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a:extLst/>
        </p:spPr>
      </p:pic>
      <p:sp>
        <p:nvSpPr>
          <p:cNvPr id="4" name="Pavadinimas 3"/>
          <p:cNvSpPr>
            <a:spLocks noGrp="1"/>
          </p:cNvSpPr>
          <p:nvPr>
            <p:ph type="title"/>
          </p:nvPr>
        </p:nvSpPr>
        <p:spPr>
          <a:xfrm>
            <a:off x="1334531" y="204406"/>
            <a:ext cx="1990458" cy="490818"/>
          </a:xfrm>
        </p:spPr>
        <p:txBody>
          <a:bodyPr>
            <a:noAutofit/>
          </a:bodyPr>
          <a:lstStyle/>
          <a:p>
            <a:r>
              <a:rPr lang="lt-LT" sz="3600" dirty="0" smtClean="0">
                <a:latin typeface="Comic Sans MS" panose="030F0702030302020204" pitchFamily="66" charset="0"/>
              </a:rPr>
              <a:t>LEDAS</a:t>
            </a:r>
            <a:endParaRPr lang="lt-LT" sz="3600" dirty="0">
              <a:latin typeface="Comic Sans MS" panose="030F0702030302020204" pitchFamily="66" charset="0"/>
            </a:endParaRPr>
          </a:p>
        </p:txBody>
      </p:sp>
    </p:spTree>
    <p:extLst>
      <p:ext uri="{BB962C8B-B14F-4D97-AF65-F5344CB8AC3E}">
        <p14:creationId xmlns:p14="http://schemas.microsoft.com/office/powerpoint/2010/main" val="3530893635"/>
      </p:ext>
    </p:extLst>
  </p:cSld>
  <p:clrMapOvr>
    <a:masterClrMapping/>
  </p:clrMapOvr>
  <p:transition spd="slow" advTm="2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1000"/>
                                  </p:stCondLst>
                                  <p:childTnLst>
                                    <p:set>
                                      <p:cBhvr>
                                        <p:cTn id="6" dur="1" fill="hold">
                                          <p:stCondLst>
                                            <p:cond delay="0"/>
                                          </p:stCondLst>
                                        </p:cTn>
                                        <p:tgtEl>
                                          <p:spTgt spid="16388"/>
                                        </p:tgtEl>
                                        <p:attrNameLst>
                                          <p:attrName>style.visibility</p:attrName>
                                        </p:attrNameLst>
                                      </p:cBhvr>
                                      <p:to>
                                        <p:strVal val="visible"/>
                                      </p:to>
                                    </p:set>
                                    <p:animEffect transition="in" filter="wipe(down)">
                                      <p:cBhvr>
                                        <p:cTn id="7" dur="10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urinio vietos rezervavimo ženklas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2681" y="1447635"/>
            <a:ext cx="9288885" cy="5045674"/>
          </a:xfrm>
          <a:prstGeom prst="rect">
            <a:avLst/>
          </a:prstGeom>
        </p:spPr>
      </p:pic>
      <p:sp>
        <p:nvSpPr>
          <p:cNvPr id="3" name="Stačiakampis 2"/>
          <p:cNvSpPr/>
          <p:nvPr/>
        </p:nvSpPr>
        <p:spPr>
          <a:xfrm>
            <a:off x="980303" y="247306"/>
            <a:ext cx="9893643" cy="1200329"/>
          </a:xfrm>
          <a:prstGeom prst="rect">
            <a:avLst/>
          </a:prstGeom>
        </p:spPr>
        <p:txBody>
          <a:bodyPr wrap="square">
            <a:spAutoFit/>
          </a:bodyPr>
          <a:lstStyle/>
          <a:p>
            <a:r>
              <a:rPr lang="lt-LT" sz="2400" dirty="0" smtClean="0">
                <a:latin typeface="Comic Sans MS" panose="030F0702030302020204" pitchFamily="66" charset="0"/>
              </a:rPr>
              <a:t>SAULĖ ŠILDO DRĖGNĄ ŽEMĘ IR VANDENĮ, KURIS GARUODAMAS KYLA Į DANGŲ. PRISISUNKĘ VANDENS LAŠELIŲ, DEBESYS VĖL PAGAMINA LIETŲ...</a:t>
            </a:r>
            <a:endParaRPr lang="lt-LT" sz="2400" dirty="0">
              <a:latin typeface="Comic Sans MS" panose="030F0702030302020204" pitchFamily="66" charset="0"/>
            </a:endParaRPr>
          </a:p>
        </p:txBody>
      </p:sp>
      <p:pic>
        <p:nvPicPr>
          <p:cNvPr id="4" name="Picture 2" descr="Water drop Royalty Free Vector Image - VectorStock"/>
          <p:cNvPicPr>
            <a:picLocks noChangeAspect="1" noChangeArrowheads="1"/>
          </p:cNvPicPr>
          <p:nvPr/>
        </p:nvPicPr>
        <p:blipFill rotWithShape="1">
          <a:blip r:embed="rId3">
            <a:extLst>
              <a:ext uri="{28A0092B-C50C-407E-A947-70E740481C1C}">
                <a14:useLocalDpi xmlns:a14="http://schemas.microsoft.com/office/drawing/2010/main" val="0"/>
              </a:ext>
            </a:extLst>
          </a:blip>
          <a:srcRect l="11326" t="1207" r="12067" b="7595"/>
          <a:stretch/>
        </p:blipFill>
        <p:spPr bwMode="auto">
          <a:xfrm>
            <a:off x="11083538" y="5123935"/>
            <a:ext cx="737760" cy="1102235"/>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656688200"/>
      </p:ext>
    </p:extLst>
  </p:cSld>
  <p:clrMapOvr>
    <a:masterClrMapping/>
  </p:clrMapOvr>
  <p:transition spd="slow" advTm="10000">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Wastewater Treatment Equipment ｜Product line-up｜Environmen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Debesėlio formos paaiškinimas 7"/>
          <p:cNvSpPr/>
          <p:nvPr/>
        </p:nvSpPr>
        <p:spPr>
          <a:xfrm>
            <a:off x="286265" y="591534"/>
            <a:ext cx="3525794" cy="2084173"/>
          </a:xfrm>
          <a:prstGeom prst="cloudCallout">
            <a:avLst>
              <a:gd name="adj1" fmla="val 71223"/>
              <a:gd name="adj2" fmla="val 50626"/>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lt-LT" dirty="0" smtClean="0">
                <a:effectLst>
                  <a:glow rad="63500">
                    <a:schemeClr val="accent1">
                      <a:satMod val="175000"/>
                      <a:alpha val="40000"/>
                    </a:schemeClr>
                  </a:glow>
                </a:effectLst>
                <a:latin typeface="Comic Sans MS" panose="030F0702030302020204" pitchFamily="66" charset="0"/>
              </a:rPr>
              <a:t>AR ŽINAI KAM REIKALINGAS VANDUO?</a:t>
            </a:r>
            <a:endParaRPr lang="lt-LT" dirty="0">
              <a:effectLst>
                <a:glow rad="63500">
                  <a:schemeClr val="accent1">
                    <a:satMod val="175000"/>
                    <a:alpha val="40000"/>
                  </a:schemeClr>
                </a:glow>
              </a:effectLst>
              <a:latin typeface="Comic Sans MS" panose="030F0702030302020204" pitchFamily="66" charset="0"/>
            </a:endParaRPr>
          </a:p>
        </p:txBody>
      </p:sp>
      <p:sp>
        <p:nvSpPr>
          <p:cNvPr id="10" name="Debesėlio formos paaiškinimas 9"/>
          <p:cNvSpPr/>
          <p:nvPr/>
        </p:nvSpPr>
        <p:spPr>
          <a:xfrm>
            <a:off x="8073081" y="4627605"/>
            <a:ext cx="3361039" cy="1863812"/>
          </a:xfrm>
          <a:prstGeom prst="cloudCallout">
            <a:avLst>
              <a:gd name="adj1" fmla="val -91615"/>
              <a:gd name="adj2" fmla="val -7403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lt-LT" dirty="0" smtClean="0">
                <a:effectLst>
                  <a:glow rad="63500">
                    <a:schemeClr val="accent1">
                      <a:satMod val="175000"/>
                      <a:alpha val="40000"/>
                    </a:schemeClr>
                  </a:glow>
                </a:effectLst>
                <a:latin typeface="Comic Sans MS" panose="030F0702030302020204" pitchFamily="66" charset="0"/>
              </a:rPr>
              <a:t>AR MES BE JO IŠGYVENTUME?</a:t>
            </a:r>
            <a:endParaRPr lang="lt-LT" dirty="0">
              <a:effectLst>
                <a:glow rad="63500">
                  <a:schemeClr val="accent1">
                    <a:satMod val="175000"/>
                    <a:alpha val="40000"/>
                  </a:schemeClr>
                </a:glow>
              </a:effectLst>
              <a:latin typeface="Comic Sans MS" panose="030F0702030302020204" pitchFamily="66" charset="0"/>
            </a:endParaRPr>
          </a:p>
        </p:txBody>
      </p:sp>
      <p:pic>
        <p:nvPicPr>
          <p:cNvPr id="11" name="Turinio vietos rezervavimo ženklas 3">
            <a:extLst>
              <a:ext uri="{FF2B5EF4-FFF2-40B4-BE49-F238E27FC236}">
                <a16:creationId xmlns:a16="http://schemas.microsoft.com/office/drawing/2014/main" xmlns="" id="{9D56A01F-3275-45D9-988D-90EC7EF9EE9C}"/>
              </a:ext>
            </a:extLst>
          </p:cNvPr>
          <p:cNvPicPr>
            <a:picLocks noChangeAspect="1"/>
          </p:cNvPicPr>
          <p:nvPr/>
        </p:nvPicPr>
        <p:blipFill>
          <a:blip r:embed="rId3"/>
          <a:stretch>
            <a:fillRect/>
          </a:stretch>
        </p:blipFill>
        <p:spPr>
          <a:xfrm>
            <a:off x="4542785" y="2675707"/>
            <a:ext cx="2261670" cy="2308874"/>
          </a:xfrm>
          <a:prstGeom prst="rect">
            <a:avLst/>
          </a:prstGeom>
        </p:spPr>
      </p:pic>
    </p:spTree>
    <p:extLst>
      <p:ext uri="{BB962C8B-B14F-4D97-AF65-F5344CB8AC3E}">
        <p14:creationId xmlns:p14="http://schemas.microsoft.com/office/powerpoint/2010/main" val="795869679"/>
      </p:ext>
    </p:extLst>
  </p:cSld>
  <p:clrMapOvr>
    <a:masterClrMapping/>
  </p:clrMapOvr>
  <p:transition spd="slow" advTm="6000">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Should You Buy a Home Water Fil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11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tačiakampis 1"/>
          <p:cNvSpPr/>
          <p:nvPr/>
        </p:nvSpPr>
        <p:spPr>
          <a:xfrm>
            <a:off x="151003" y="1020441"/>
            <a:ext cx="5553512" cy="3970318"/>
          </a:xfrm>
          <a:prstGeom prst="rect">
            <a:avLst/>
          </a:prstGeom>
        </p:spPr>
        <p:txBody>
          <a:bodyPr wrap="square">
            <a:spAutoFit/>
          </a:bodyPr>
          <a:lstStyle/>
          <a:p>
            <a:pPr algn="just"/>
            <a:r>
              <a:rPr lang="lt-LT" dirty="0" smtClean="0">
                <a:latin typeface="Comic Sans MS" panose="030F0702030302020204" pitchFamily="66" charset="0"/>
              </a:rPr>
              <a:t>	VANDUO YRA BŪTINAS GYVYBEI. NETGI TEIGIAMA, KAD GYVYBĖ ŽEMĖJE KILO IŠ VANDENYNO. ŽMOGUS BE MAISTO IŠGYVENA SAVAITES AR NET MĖNESIUS, TAČIAU BE VANDENS GALI MIRTI PER KELETĄ DIENŲ. VANDUO SUDARO DIDŽIAUSIĄ ŽMOGAUS ORGANIZMO DALĮ – APIE 60-70 PROCENTŲ.</a:t>
            </a:r>
          </a:p>
          <a:p>
            <a:pPr algn="just"/>
            <a:endParaRPr lang="lt-LT" dirty="0">
              <a:latin typeface="Comic Sans MS" panose="030F0702030302020204" pitchFamily="66" charset="0"/>
            </a:endParaRPr>
          </a:p>
          <a:p>
            <a:pPr algn="just"/>
            <a:r>
              <a:rPr lang="lt-LT" dirty="0" smtClean="0">
                <a:latin typeface="Comic Sans MS" panose="030F0702030302020204" pitchFamily="66" charset="0"/>
              </a:rPr>
              <a:t>	 NETEKĘS APIE 12-20 PROCENTŲ VANDENS, ORGANIZMAS ŽŪSTA APSINUODIJĘS SAVO PATIES APYKAITOS PRODUKTAIS. GYVYBINIAI PROCESAI GALI VYKTI TIK TADA, KAI LĄSTELĖSE YRA PAKANKAMAI VANDENS. </a:t>
            </a:r>
            <a:endParaRPr lang="lt-LT" dirty="0">
              <a:latin typeface="Comic Sans MS" panose="030F0702030302020204" pitchFamily="66" charset="0"/>
            </a:endParaRPr>
          </a:p>
        </p:txBody>
      </p:sp>
      <p:pic>
        <p:nvPicPr>
          <p:cNvPr id="5" name="Turinio vietos rezervavimo ženklas 3">
            <a:extLst>
              <a:ext uri="{FF2B5EF4-FFF2-40B4-BE49-F238E27FC236}">
                <a16:creationId xmlns:a16="http://schemas.microsoft.com/office/drawing/2014/main" xmlns="" id="{9D56A01F-3275-45D9-988D-90EC7EF9EE9C}"/>
              </a:ext>
            </a:extLst>
          </p:cNvPr>
          <p:cNvPicPr>
            <a:picLocks noChangeAspect="1"/>
          </p:cNvPicPr>
          <p:nvPr/>
        </p:nvPicPr>
        <p:blipFill>
          <a:blip r:embed="rId3"/>
          <a:stretch>
            <a:fillRect/>
          </a:stretch>
        </p:blipFill>
        <p:spPr>
          <a:xfrm>
            <a:off x="10251606" y="5159935"/>
            <a:ext cx="1530203" cy="1562140"/>
          </a:xfrm>
          <a:prstGeom prst="rect">
            <a:avLst/>
          </a:prstGeom>
        </p:spPr>
      </p:pic>
    </p:spTree>
    <p:extLst>
      <p:ext uri="{BB962C8B-B14F-4D97-AF65-F5344CB8AC3E}">
        <p14:creationId xmlns:p14="http://schemas.microsoft.com/office/powerpoint/2010/main" val="3725232785"/>
      </p:ext>
    </p:extLst>
  </p:cSld>
  <p:clrMapOvr>
    <a:masterClrMapping/>
  </p:clrMapOvr>
  <p:transition spd="slow" advTm="20000">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urinio vietos rezervavimo ženklas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4287" y="2753498"/>
            <a:ext cx="5216204" cy="3614738"/>
          </a:xfrm>
          <a:prstGeom prst="rect">
            <a:avLst/>
          </a:prstGeom>
        </p:spPr>
      </p:pic>
      <p:sp>
        <p:nvSpPr>
          <p:cNvPr id="5" name="Debesis 4"/>
          <p:cNvSpPr/>
          <p:nvPr/>
        </p:nvSpPr>
        <p:spPr>
          <a:xfrm>
            <a:off x="172055" y="1614619"/>
            <a:ext cx="3937685" cy="2504301"/>
          </a:xfrm>
          <a:prstGeom prst="cloud">
            <a:avLst/>
          </a:prstGeom>
          <a:effectLst>
            <a:glow rad="228600">
              <a:schemeClr val="accent1">
                <a:satMod val="175000"/>
                <a:alpha val="40000"/>
              </a:schemeClr>
            </a:glow>
            <a:outerShdw blurRad="63500" dist="25400" dir="14700000" algn="t" rotWithShape="0">
              <a:srgbClr val="000000">
                <a:alpha val="50000"/>
              </a:srgb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lt-LT" sz="1600" dirty="0" smtClean="0">
                <a:solidFill>
                  <a:schemeClr val="tx1"/>
                </a:solidFill>
                <a:latin typeface="Comic Sans MS" panose="030F0702030302020204" pitchFamily="66" charset="0"/>
              </a:rPr>
              <a:t>ORGANIZMUI SENSTANT, VANDENS AUDINIUOSE MAŽĖJA – TAI SUSIJĘ SU LĖTĖJANČIA MEDŽIAGŲ APYKAITA.</a:t>
            </a:r>
            <a:endParaRPr lang="lt-LT" sz="1600" dirty="0">
              <a:solidFill>
                <a:schemeClr val="tx1"/>
              </a:solidFill>
              <a:latin typeface="Comic Sans MS" panose="030F0702030302020204" pitchFamily="66" charset="0"/>
            </a:endParaRPr>
          </a:p>
        </p:txBody>
      </p:sp>
      <p:sp>
        <p:nvSpPr>
          <p:cNvPr id="6" name="Debesis 5"/>
          <p:cNvSpPr/>
          <p:nvPr/>
        </p:nvSpPr>
        <p:spPr>
          <a:xfrm>
            <a:off x="4003588" y="221731"/>
            <a:ext cx="4085969" cy="2347784"/>
          </a:xfrm>
          <a:prstGeom prst="cloud">
            <a:avLst/>
          </a:prstGeom>
          <a:solidFill>
            <a:schemeClr val="accent2">
              <a:lumMod val="40000"/>
              <a:lumOff val="60000"/>
            </a:schemeClr>
          </a:solidFill>
          <a:effectLst>
            <a:glow rad="228600">
              <a:schemeClr val="accent1">
                <a:satMod val="175000"/>
                <a:alpha val="40000"/>
              </a:schemeClr>
            </a:glow>
            <a:outerShdw blurRad="63500" dist="25400" dir="14700000" algn="t" rotWithShape="0">
              <a:srgbClr val="000000">
                <a:alpha val="50000"/>
              </a:srgbClr>
            </a:outerShdw>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lt-LT" sz="1600" dirty="0" smtClean="0">
                <a:solidFill>
                  <a:schemeClr val="tx1"/>
                </a:solidFill>
                <a:latin typeface="Comic Sans MS" panose="030F0702030302020204" pitchFamily="66" charset="0"/>
              </a:rPr>
              <a:t>JOKIA KITA MEDŽIAGA NEATLIEKA TIEK DAUG ĮVAIRIAUSIŲ ŽMOGAUS ORGANIZMO FUNKCIJŲ KAIP VANDUO.</a:t>
            </a:r>
            <a:endParaRPr lang="lt-LT" sz="1600" dirty="0">
              <a:solidFill>
                <a:schemeClr val="tx1"/>
              </a:solidFill>
              <a:latin typeface="Comic Sans MS" panose="030F0702030302020204" pitchFamily="66" charset="0"/>
            </a:endParaRPr>
          </a:p>
        </p:txBody>
      </p:sp>
      <p:sp>
        <p:nvSpPr>
          <p:cNvPr id="9" name="Debesis 8"/>
          <p:cNvSpPr/>
          <p:nvPr/>
        </p:nvSpPr>
        <p:spPr>
          <a:xfrm>
            <a:off x="7941273" y="1269996"/>
            <a:ext cx="3979817" cy="2438398"/>
          </a:xfrm>
          <a:prstGeom prst="cloud">
            <a:avLst/>
          </a:prstGeom>
          <a:solidFill>
            <a:schemeClr val="accent2">
              <a:lumMod val="40000"/>
              <a:lumOff val="60000"/>
            </a:schemeClr>
          </a:solidFill>
          <a:effectLst>
            <a:glow rad="139700">
              <a:schemeClr val="accent1">
                <a:satMod val="175000"/>
                <a:alpha val="40000"/>
              </a:schemeClr>
            </a:glow>
            <a:outerShdw blurRad="63500" dist="25400" dir="14700000" algn="t" rotWithShape="0">
              <a:srgbClr val="000000">
                <a:alpha val="50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r"/>
            <a:r>
              <a:rPr lang="lt-LT" sz="1600" dirty="0" smtClean="0">
                <a:latin typeface="Comic Sans MS" panose="030F0702030302020204" pitchFamily="66" charset="0"/>
              </a:rPr>
              <a:t>VANDENS TRŪKUMAS PASIREIŠKIA LABAI GREITAI, SIMPTOMAI ATSIRANDA TRŪKSTANT VOS 1 PROCENTO VANDENS</a:t>
            </a:r>
            <a:endParaRPr lang="lt-LT" sz="1600" dirty="0">
              <a:latin typeface="Comic Sans MS" panose="030F0702030302020204" pitchFamily="66" charset="0"/>
            </a:endParaRPr>
          </a:p>
        </p:txBody>
      </p:sp>
      <p:pic>
        <p:nvPicPr>
          <p:cNvPr id="7" name="Picture 2" descr="Water drop Royalty Free Vector Image - VectorStock"/>
          <p:cNvPicPr>
            <a:picLocks noChangeAspect="1" noChangeArrowheads="1"/>
          </p:cNvPicPr>
          <p:nvPr/>
        </p:nvPicPr>
        <p:blipFill rotWithShape="1">
          <a:blip r:embed="rId3">
            <a:extLst>
              <a:ext uri="{28A0092B-C50C-407E-A947-70E740481C1C}">
                <a14:useLocalDpi xmlns:a14="http://schemas.microsoft.com/office/drawing/2010/main" val="0"/>
              </a:ext>
            </a:extLst>
          </a:blip>
          <a:srcRect l="11326" t="1207" r="12067" b="7595"/>
          <a:stretch/>
        </p:blipFill>
        <p:spPr bwMode="auto">
          <a:xfrm>
            <a:off x="10251434" y="4273543"/>
            <a:ext cx="737760" cy="1102235"/>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679377650"/>
      </p:ext>
    </p:extLst>
  </p:cSld>
  <p:clrMapOvr>
    <a:masterClrMapping/>
  </p:clrMapOvr>
  <p:transition spd="slow" advTm="2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10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par>
                          <p:cTn id="8" fill="hold">
                            <p:stCondLst>
                              <p:cond delay="3000"/>
                            </p:stCondLst>
                            <p:childTnLst>
                              <p:par>
                                <p:cTn id="9" presetID="21" presetClass="entr" presetSubtype="1" fill="hold" grpId="0"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6000"/>
                            </p:stCondLst>
                            <p:childTnLst>
                              <p:par>
                                <p:cTn id="13" presetID="21" presetClass="entr" presetSubtype="1" fill="hold" grpId="0" nodeType="afterEffect">
                                  <p:stCondLst>
                                    <p:cond delay="1000"/>
                                  </p:stCondLst>
                                  <p:childTnLst>
                                    <p:set>
                                      <p:cBhvr>
                                        <p:cTn id="14" dur="1" fill="hold">
                                          <p:stCondLst>
                                            <p:cond delay="0"/>
                                          </p:stCondLst>
                                        </p:cTn>
                                        <p:tgtEl>
                                          <p:spTgt spid="9"/>
                                        </p:tgtEl>
                                        <p:attrNameLst>
                                          <p:attrName>style.visibility</p:attrName>
                                        </p:attrNameLst>
                                      </p:cBhvr>
                                      <p:to>
                                        <p:strVal val="visible"/>
                                      </p:to>
                                    </p:set>
                                    <p:animEffect transition="in" filter="wheel(1)">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839788" y="365125"/>
            <a:ext cx="10515600" cy="664605"/>
          </a:xfrm>
        </p:spPr>
        <p:txBody>
          <a:bodyPr>
            <a:normAutofit/>
          </a:bodyPr>
          <a:lstStyle/>
          <a:p>
            <a:r>
              <a:rPr lang="lt-LT" sz="3200" dirty="0" smtClean="0">
                <a:latin typeface="Comic Sans MS" panose="030F0702030302020204" pitchFamily="66" charset="0"/>
              </a:rPr>
              <a:t>BE ŽMOGAUS VANDUO GYVYBIŠKAI SVARBUS:</a:t>
            </a:r>
            <a:endParaRPr lang="lt-LT" sz="3200" dirty="0">
              <a:latin typeface="Comic Sans MS" panose="030F0702030302020204" pitchFamily="66" charset="0"/>
            </a:endParaRPr>
          </a:p>
        </p:txBody>
      </p:sp>
      <p:sp>
        <p:nvSpPr>
          <p:cNvPr id="3" name="Teksto vietos rezervavimo ženklas 2"/>
          <p:cNvSpPr>
            <a:spLocks noGrp="1"/>
          </p:cNvSpPr>
          <p:nvPr>
            <p:ph type="body" idx="1"/>
          </p:nvPr>
        </p:nvSpPr>
        <p:spPr>
          <a:xfrm>
            <a:off x="667265" y="1078384"/>
            <a:ext cx="5157787" cy="823912"/>
          </a:xfrm>
        </p:spPr>
        <p:txBody>
          <a:bodyPr/>
          <a:lstStyle/>
          <a:p>
            <a:pPr algn="ctr"/>
            <a:r>
              <a:rPr lang="lt-LT" b="0" dirty="0" smtClean="0">
                <a:latin typeface="Comic Sans MS" panose="030F0702030302020204" pitchFamily="66" charset="0"/>
              </a:rPr>
              <a:t>PAUKŠČIAMS</a:t>
            </a:r>
            <a:endParaRPr lang="lt-LT" b="0" dirty="0">
              <a:latin typeface="Comic Sans MS" panose="030F0702030302020204" pitchFamily="66" charset="0"/>
            </a:endParaRPr>
          </a:p>
        </p:txBody>
      </p:sp>
      <p:sp>
        <p:nvSpPr>
          <p:cNvPr id="5" name="Teksto vietos rezervavimo ženklas 4"/>
          <p:cNvSpPr>
            <a:spLocks noGrp="1"/>
          </p:cNvSpPr>
          <p:nvPr>
            <p:ph type="body" sz="quarter" idx="3"/>
          </p:nvPr>
        </p:nvSpPr>
        <p:spPr>
          <a:xfrm>
            <a:off x="6172200" y="1044406"/>
            <a:ext cx="5183188" cy="823912"/>
          </a:xfrm>
        </p:spPr>
        <p:txBody>
          <a:bodyPr/>
          <a:lstStyle/>
          <a:p>
            <a:pPr algn="ctr"/>
            <a:r>
              <a:rPr lang="lt-LT" b="0" dirty="0" smtClean="0">
                <a:latin typeface="Comic Sans MS" panose="030F0702030302020204" pitchFamily="66" charset="0"/>
              </a:rPr>
              <a:t>GYVŪNAMS</a:t>
            </a:r>
            <a:endParaRPr lang="lt-LT" b="0" dirty="0">
              <a:latin typeface="Comic Sans MS" panose="030F0702030302020204" pitchFamily="66" charset="0"/>
            </a:endParaRPr>
          </a:p>
        </p:txBody>
      </p:sp>
      <p:pic>
        <p:nvPicPr>
          <p:cNvPr id="21506" name="Picture 2" descr="Pilkasis garnys (Ardea cinerea) Grey Heron ir didysis baltasis ..."/>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908779" y="2456422"/>
            <a:ext cx="1980077" cy="1531466"/>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Kiek vandens turi išgerti gyvūnas? - tavogyvunas.lt"/>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097588" y="2456423"/>
            <a:ext cx="2378676" cy="2000122"/>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Mare and foal at a water crossing. Salt River wild horses in ..."/>
          <p:cNvPicPr>
            <a:picLocks noChangeAspect="1" noChangeArrowheads="1"/>
          </p:cNvPicPr>
          <p:nvPr/>
        </p:nvPicPr>
        <p:blipFill rotWithShape="1">
          <a:blip r:embed="rId4">
            <a:extLst>
              <a:ext uri="{28A0092B-C50C-407E-A947-70E740481C1C}">
                <a14:useLocalDpi xmlns:a14="http://schemas.microsoft.com/office/drawing/2010/main" val="0"/>
              </a:ext>
            </a:extLst>
          </a:blip>
          <a:srcRect l="2521" t="10693" r="10993" b="14035"/>
          <a:stretch/>
        </p:blipFill>
        <p:spPr bwMode="auto">
          <a:xfrm>
            <a:off x="8503979" y="2456422"/>
            <a:ext cx="2926021" cy="3733241"/>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Pasaulio gyvūnai. 8 įdomiausi faktai apie „nežemiškus“ planetos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7588" y="4456543"/>
            <a:ext cx="2378676" cy="1733119"/>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Santaka“ / Dėl paukščių gripo – reikalavimas imtis saugos priemonių"/>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2638" y="4036542"/>
            <a:ext cx="4464908" cy="2153120"/>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Why Do Birds Need Water? - Food4Wildbird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02714" y="2456422"/>
            <a:ext cx="2484831" cy="15144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miling Water Drop Showing A Double Thumbs Up Royalty Free ..."/>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22344" y="1238155"/>
            <a:ext cx="805416" cy="572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9781516"/>
      </p:ext>
    </p:extLst>
  </p:cSld>
  <p:clrMapOvr>
    <a:masterClrMapping/>
  </p:clrMapOvr>
  <p:transition spd="slow" advTm="2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000"/>
                                  </p:stCondLst>
                                  <p:childTnLst>
                                    <p:set>
                                      <p:cBhvr>
                                        <p:cTn id="6" dur="1" fill="hold">
                                          <p:stCondLst>
                                            <p:cond delay="0"/>
                                          </p:stCondLst>
                                        </p:cTn>
                                        <p:tgtEl>
                                          <p:spTgt spid="21506"/>
                                        </p:tgtEl>
                                        <p:attrNameLst>
                                          <p:attrName>style.visibility</p:attrName>
                                        </p:attrNameLst>
                                      </p:cBhvr>
                                      <p:to>
                                        <p:strVal val="visible"/>
                                      </p:to>
                                    </p:set>
                                    <p:animEffect transition="in" filter="fade">
                                      <p:cBhvr>
                                        <p:cTn id="7" dur="1000"/>
                                        <p:tgtEl>
                                          <p:spTgt spid="21506"/>
                                        </p:tgtEl>
                                      </p:cBhvr>
                                    </p:animEffect>
                                    <p:anim calcmode="lin" valueType="num">
                                      <p:cBhvr>
                                        <p:cTn id="8" dur="1000" fill="hold"/>
                                        <p:tgtEl>
                                          <p:spTgt spid="21506"/>
                                        </p:tgtEl>
                                        <p:attrNameLst>
                                          <p:attrName>ppt_x</p:attrName>
                                        </p:attrNameLst>
                                      </p:cBhvr>
                                      <p:tavLst>
                                        <p:tav tm="0">
                                          <p:val>
                                            <p:strVal val="#ppt_x"/>
                                          </p:val>
                                        </p:tav>
                                        <p:tav tm="100000">
                                          <p:val>
                                            <p:strVal val="#ppt_x"/>
                                          </p:val>
                                        </p:tav>
                                      </p:tavLst>
                                    </p:anim>
                                    <p:anim calcmode="lin" valueType="num">
                                      <p:cBhvr>
                                        <p:cTn id="9" dur="1000" fill="hold"/>
                                        <p:tgtEl>
                                          <p:spTgt spid="21506"/>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1000"/>
                                  </p:stCondLst>
                                  <p:childTnLst>
                                    <p:set>
                                      <p:cBhvr>
                                        <p:cTn id="12" dur="1" fill="hold">
                                          <p:stCondLst>
                                            <p:cond delay="0"/>
                                          </p:stCondLst>
                                        </p:cTn>
                                        <p:tgtEl>
                                          <p:spTgt spid="21518"/>
                                        </p:tgtEl>
                                        <p:attrNameLst>
                                          <p:attrName>style.visibility</p:attrName>
                                        </p:attrNameLst>
                                      </p:cBhvr>
                                      <p:to>
                                        <p:strVal val="visible"/>
                                      </p:to>
                                    </p:set>
                                    <p:animEffect transition="in" filter="fade">
                                      <p:cBhvr>
                                        <p:cTn id="13" dur="1000"/>
                                        <p:tgtEl>
                                          <p:spTgt spid="21518"/>
                                        </p:tgtEl>
                                      </p:cBhvr>
                                    </p:animEffect>
                                    <p:anim calcmode="lin" valueType="num">
                                      <p:cBhvr>
                                        <p:cTn id="14" dur="1000" fill="hold"/>
                                        <p:tgtEl>
                                          <p:spTgt spid="21518"/>
                                        </p:tgtEl>
                                        <p:attrNameLst>
                                          <p:attrName>ppt_x</p:attrName>
                                        </p:attrNameLst>
                                      </p:cBhvr>
                                      <p:tavLst>
                                        <p:tav tm="0">
                                          <p:val>
                                            <p:strVal val="#ppt_x"/>
                                          </p:val>
                                        </p:tav>
                                        <p:tav tm="100000">
                                          <p:val>
                                            <p:strVal val="#ppt_x"/>
                                          </p:val>
                                        </p:tav>
                                      </p:tavLst>
                                    </p:anim>
                                    <p:anim calcmode="lin" valueType="num">
                                      <p:cBhvr>
                                        <p:cTn id="15" dur="1000" fill="hold"/>
                                        <p:tgtEl>
                                          <p:spTgt spid="21518"/>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53" presetClass="entr" presetSubtype="16" fill="hold" nodeType="afterEffect">
                                  <p:stCondLst>
                                    <p:cond delay="1000"/>
                                  </p:stCondLst>
                                  <p:childTnLst>
                                    <p:set>
                                      <p:cBhvr>
                                        <p:cTn id="18" dur="1" fill="hold">
                                          <p:stCondLst>
                                            <p:cond delay="0"/>
                                          </p:stCondLst>
                                        </p:cTn>
                                        <p:tgtEl>
                                          <p:spTgt spid="21516"/>
                                        </p:tgtEl>
                                        <p:attrNameLst>
                                          <p:attrName>style.visibility</p:attrName>
                                        </p:attrNameLst>
                                      </p:cBhvr>
                                      <p:to>
                                        <p:strVal val="visible"/>
                                      </p:to>
                                    </p:set>
                                    <p:anim calcmode="lin" valueType="num">
                                      <p:cBhvr>
                                        <p:cTn id="19" dur="2000" fill="hold"/>
                                        <p:tgtEl>
                                          <p:spTgt spid="21516"/>
                                        </p:tgtEl>
                                        <p:attrNameLst>
                                          <p:attrName>ppt_w</p:attrName>
                                        </p:attrNameLst>
                                      </p:cBhvr>
                                      <p:tavLst>
                                        <p:tav tm="0">
                                          <p:val>
                                            <p:fltVal val="0"/>
                                          </p:val>
                                        </p:tav>
                                        <p:tav tm="100000">
                                          <p:val>
                                            <p:strVal val="#ppt_w"/>
                                          </p:val>
                                        </p:tav>
                                      </p:tavLst>
                                    </p:anim>
                                    <p:anim calcmode="lin" valueType="num">
                                      <p:cBhvr>
                                        <p:cTn id="20" dur="2000" fill="hold"/>
                                        <p:tgtEl>
                                          <p:spTgt spid="21516"/>
                                        </p:tgtEl>
                                        <p:attrNameLst>
                                          <p:attrName>ppt_h</p:attrName>
                                        </p:attrNameLst>
                                      </p:cBhvr>
                                      <p:tavLst>
                                        <p:tav tm="0">
                                          <p:val>
                                            <p:fltVal val="0"/>
                                          </p:val>
                                        </p:tav>
                                        <p:tav tm="100000">
                                          <p:val>
                                            <p:strVal val="#ppt_h"/>
                                          </p:val>
                                        </p:tav>
                                      </p:tavLst>
                                    </p:anim>
                                    <p:animEffect transition="in" filter="fade">
                                      <p:cBhvr>
                                        <p:cTn id="21" dur="2000"/>
                                        <p:tgtEl>
                                          <p:spTgt spid="21516"/>
                                        </p:tgtEl>
                                      </p:cBhvr>
                                    </p:animEffect>
                                  </p:childTnLst>
                                </p:cTn>
                              </p:par>
                            </p:childTnLst>
                          </p:cTn>
                        </p:par>
                        <p:par>
                          <p:cTn id="22" fill="hold">
                            <p:stCondLst>
                              <p:cond delay="7000"/>
                            </p:stCondLst>
                            <p:childTnLst>
                              <p:par>
                                <p:cTn id="23" presetID="42" presetClass="entr" presetSubtype="0" fill="hold" nodeType="afterEffect">
                                  <p:stCondLst>
                                    <p:cond delay="1000"/>
                                  </p:stCondLst>
                                  <p:childTnLst>
                                    <p:set>
                                      <p:cBhvr>
                                        <p:cTn id="24" dur="1" fill="hold">
                                          <p:stCondLst>
                                            <p:cond delay="0"/>
                                          </p:stCondLst>
                                        </p:cTn>
                                        <p:tgtEl>
                                          <p:spTgt spid="21510"/>
                                        </p:tgtEl>
                                        <p:attrNameLst>
                                          <p:attrName>style.visibility</p:attrName>
                                        </p:attrNameLst>
                                      </p:cBhvr>
                                      <p:to>
                                        <p:strVal val="visible"/>
                                      </p:to>
                                    </p:set>
                                    <p:animEffect transition="in" filter="fade">
                                      <p:cBhvr>
                                        <p:cTn id="25" dur="1000"/>
                                        <p:tgtEl>
                                          <p:spTgt spid="21510"/>
                                        </p:tgtEl>
                                      </p:cBhvr>
                                    </p:animEffect>
                                    <p:anim calcmode="lin" valueType="num">
                                      <p:cBhvr>
                                        <p:cTn id="26" dur="1000" fill="hold"/>
                                        <p:tgtEl>
                                          <p:spTgt spid="21510"/>
                                        </p:tgtEl>
                                        <p:attrNameLst>
                                          <p:attrName>ppt_x</p:attrName>
                                        </p:attrNameLst>
                                      </p:cBhvr>
                                      <p:tavLst>
                                        <p:tav tm="0">
                                          <p:val>
                                            <p:strVal val="#ppt_x"/>
                                          </p:val>
                                        </p:tav>
                                        <p:tav tm="100000">
                                          <p:val>
                                            <p:strVal val="#ppt_x"/>
                                          </p:val>
                                        </p:tav>
                                      </p:tavLst>
                                    </p:anim>
                                    <p:anim calcmode="lin" valueType="num">
                                      <p:cBhvr>
                                        <p:cTn id="27" dur="1000" fill="hold"/>
                                        <p:tgtEl>
                                          <p:spTgt spid="21510"/>
                                        </p:tgtEl>
                                        <p:attrNameLst>
                                          <p:attrName>ppt_y</p:attrName>
                                        </p:attrNameLst>
                                      </p:cBhvr>
                                      <p:tavLst>
                                        <p:tav tm="0">
                                          <p:val>
                                            <p:strVal val="#ppt_y+.1"/>
                                          </p:val>
                                        </p:tav>
                                        <p:tav tm="100000">
                                          <p:val>
                                            <p:strVal val="#ppt_y"/>
                                          </p:val>
                                        </p:tav>
                                      </p:tavLst>
                                    </p:anim>
                                  </p:childTnLst>
                                </p:cTn>
                              </p:par>
                            </p:childTnLst>
                          </p:cTn>
                        </p:par>
                        <p:par>
                          <p:cTn id="28" fill="hold">
                            <p:stCondLst>
                              <p:cond delay="9000"/>
                            </p:stCondLst>
                            <p:childTnLst>
                              <p:par>
                                <p:cTn id="29" presetID="21" presetClass="entr" presetSubtype="1" fill="hold" nodeType="afterEffect">
                                  <p:stCondLst>
                                    <p:cond delay="1000"/>
                                  </p:stCondLst>
                                  <p:childTnLst>
                                    <p:set>
                                      <p:cBhvr>
                                        <p:cTn id="30" dur="1" fill="hold">
                                          <p:stCondLst>
                                            <p:cond delay="0"/>
                                          </p:stCondLst>
                                        </p:cTn>
                                        <p:tgtEl>
                                          <p:spTgt spid="21512"/>
                                        </p:tgtEl>
                                        <p:attrNameLst>
                                          <p:attrName>style.visibility</p:attrName>
                                        </p:attrNameLst>
                                      </p:cBhvr>
                                      <p:to>
                                        <p:strVal val="visible"/>
                                      </p:to>
                                    </p:set>
                                    <p:animEffect transition="in" filter="wheel(1)">
                                      <p:cBhvr>
                                        <p:cTn id="31" dur="2000"/>
                                        <p:tgtEl>
                                          <p:spTgt spid="21512"/>
                                        </p:tgtEl>
                                      </p:cBhvr>
                                    </p:animEffect>
                                  </p:childTnLst>
                                </p:cTn>
                              </p:par>
                            </p:childTnLst>
                          </p:cTn>
                        </p:par>
                        <p:par>
                          <p:cTn id="32" fill="hold">
                            <p:stCondLst>
                              <p:cond delay="12000"/>
                            </p:stCondLst>
                            <p:childTnLst>
                              <p:par>
                                <p:cTn id="33" presetID="42" presetClass="entr" presetSubtype="0" fill="hold" nodeType="afterEffect">
                                  <p:stCondLst>
                                    <p:cond delay="1000"/>
                                  </p:stCondLst>
                                  <p:childTnLst>
                                    <p:set>
                                      <p:cBhvr>
                                        <p:cTn id="34" dur="1" fill="hold">
                                          <p:stCondLst>
                                            <p:cond delay="0"/>
                                          </p:stCondLst>
                                        </p:cTn>
                                        <p:tgtEl>
                                          <p:spTgt spid="21514"/>
                                        </p:tgtEl>
                                        <p:attrNameLst>
                                          <p:attrName>style.visibility</p:attrName>
                                        </p:attrNameLst>
                                      </p:cBhvr>
                                      <p:to>
                                        <p:strVal val="visible"/>
                                      </p:to>
                                    </p:set>
                                    <p:animEffect transition="in" filter="fade">
                                      <p:cBhvr>
                                        <p:cTn id="35" dur="1000"/>
                                        <p:tgtEl>
                                          <p:spTgt spid="21514"/>
                                        </p:tgtEl>
                                      </p:cBhvr>
                                    </p:animEffect>
                                    <p:anim calcmode="lin" valueType="num">
                                      <p:cBhvr>
                                        <p:cTn id="36" dur="1000" fill="hold"/>
                                        <p:tgtEl>
                                          <p:spTgt spid="21514"/>
                                        </p:tgtEl>
                                        <p:attrNameLst>
                                          <p:attrName>ppt_x</p:attrName>
                                        </p:attrNameLst>
                                      </p:cBhvr>
                                      <p:tavLst>
                                        <p:tav tm="0">
                                          <p:val>
                                            <p:strVal val="#ppt_x"/>
                                          </p:val>
                                        </p:tav>
                                        <p:tav tm="100000">
                                          <p:val>
                                            <p:strVal val="#ppt_x"/>
                                          </p:val>
                                        </p:tav>
                                      </p:tavLst>
                                    </p:anim>
                                    <p:anim calcmode="lin" valueType="num">
                                      <p:cBhvr>
                                        <p:cTn id="37" dur="1000" fill="hold"/>
                                        <p:tgtEl>
                                          <p:spTgt spid="215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o vietos rezervavimo ženklas 2"/>
          <p:cNvSpPr>
            <a:spLocks noGrp="1"/>
          </p:cNvSpPr>
          <p:nvPr>
            <p:ph type="body" idx="1"/>
          </p:nvPr>
        </p:nvSpPr>
        <p:spPr>
          <a:xfrm>
            <a:off x="534558" y="513492"/>
            <a:ext cx="5157787" cy="823912"/>
          </a:xfrm>
        </p:spPr>
        <p:txBody>
          <a:bodyPr/>
          <a:lstStyle/>
          <a:p>
            <a:pPr algn="ctr"/>
            <a:r>
              <a:rPr lang="lt-LT" b="0" dirty="0" smtClean="0">
                <a:latin typeface="Comic Sans MS" panose="030F0702030302020204" pitchFamily="66" charset="0"/>
              </a:rPr>
              <a:t>VANDENS GYVŪNIJAI</a:t>
            </a:r>
            <a:endParaRPr lang="lt-LT" b="0" dirty="0">
              <a:latin typeface="Comic Sans MS" panose="030F0702030302020204" pitchFamily="66" charset="0"/>
            </a:endParaRPr>
          </a:p>
        </p:txBody>
      </p:sp>
      <p:sp>
        <p:nvSpPr>
          <p:cNvPr id="5" name="Teksto vietos rezervavimo ženklas 4"/>
          <p:cNvSpPr>
            <a:spLocks noGrp="1"/>
          </p:cNvSpPr>
          <p:nvPr>
            <p:ph type="body" sz="quarter" idx="3"/>
          </p:nvPr>
        </p:nvSpPr>
        <p:spPr>
          <a:xfrm>
            <a:off x="6215449" y="513492"/>
            <a:ext cx="5218199" cy="823912"/>
          </a:xfrm>
        </p:spPr>
        <p:txBody>
          <a:bodyPr/>
          <a:lstStyle/>
          <a:p>
            <a:pPr algn="ctr"/>
            <a:r>
              <a:rPr lang="lt-LT" b="0" dirty="0" smtClean="0">
                <a:latin typeface="Comic Sans MS" panose="030F0702030302020204" pitchFamily="66" charset="0"/>
              </a:rPr>
              <a:t>VANDENS AUGALIJAI</a:t>
            </a:r>
            <a:endParaRPr lang="lt-LT" b="0" dirty="0">
              <a:latin typeface="Comic Sans MS" panose="030F0702030302020204" pitchFamily="66" charset="0"/>
            </a:endParaRPr>
          </a:p>
        </p:txBody>
      </p:sp>
      <p:pic>
        <p:nvPicPr>
          <p:cNvPr id="23554" name="Picture 2" descr="animal-sea-turtle-high-definition-wallpaper-resolution-sea-turtle ..."/>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39787" y="1808718"/>
            <a:ext cx="2326936" cy="1947735"/>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Delfino sonaras | Iš kur visa tai?"/>
          <p:cNvPicPr>
            <a:picLocks noChangeAspect="1" noChangeArrowheads="1"/>
          </p:cNvPicPr>
          <p:nvPr/>
        </p:nvPicPr>
        <p:blipFill rotWithShape="1">
          <a:blip r:embed="rId3">
            <a:extLst>
              <a:ext uri="{28A0092B-C50C-407E-A947-70E740481C1C}">
                <a14:useLocalDpi xmlns:a14="http://schemas.microsoft.com/office/drawing/2010/main" val="0"/>
              </a:ext>
            </a:extLst>
          </a:blip>
          <a:srcRect r="6578" b="10775"/>
          <a:stretch/>
        </p:blipFill>
        <p:spPr bwMode="auto">
          <a:xfrm>
            <a:off x="3375366" y="1808719"/>
            <a:ext cx="2376787" cy="1947734"/>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descr="Bioenergetinis gėlių (druidų) horoskopas - Jonas Jukonis"/>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bwMode="auto">
          <a:xfrm>
            <a:off x="6282207" y="1808164"/>
            <a:ext cx="2312510" cy="1948290"/>
          </a:xfrm>
          <a:prstGeom prst="rect">
            <a:avLst/>
          </a:prstGeom>
          <a:noFill/>
          <a:extLst>
            <a:ext uri="{909E8E84-426E-40DD-AFC4-6F175D3DCCD1}">
              <a14:hiddenFill xmlns:a14="http://schemas.microsoft.com/office/drawing/2010/main">
                <a:solidFill>
                  <a:srgbClr val="FFFFFF"/>
                </a:solidFill>
              </a14:hiddenFill>
            </a:ext>
          </a:extLst>
        </p:spPr>
      </p:pic>
      <p:pic>
        <p:nvPicPr>
          <p:cNvPr id="23562" name="Picture 10" descr="Кушир купити в Миколаїв"/>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58337" y="1808164"/>
            <a:ext cx="2336034" cy="1948289"/>
          </a:xfrm>
          <a:prstGeom prst="rect">
            <a:avLst/>
          </a:prstGeom>
          <a:noFill/>
          <a:extLst>
            <a:ext uri="{909E8E84-426E-40DD-AFC4-6F175D3DCCD1}">
              <a14:hiddenFill xmlns:a14="http://schemas.microsoft.com/office/drawing/2010/main">
                <a:solidFill>
                  <a:srgbClr val="FFFFFF"/>
                </a:solidFill>
              </a14:hiddenFill>
            </a:ext>
          </a:extLst>
        </p:spPr>
      </p:pic>
      <p:pic>
        <p:nvPicPr>
          <p:cNvPr id="23566" name="Picture 14" descr="Great Barrier Reef - Sea beyond the se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2207" y="3863068"/>
            <a:ext cx="4812164" cy="2323548"/>
          </a:xfrm>
          <a:prstGeom prst="rect">
            <a:avLst/>
          </a:prstGeom>
          <a:noFill/>
          <a:extLst>
            <a:ext uri="{909E8E84-426E-40DD-AFC4-6F175D3DCCD1}">
              <a14:hiddenFill xmlns:a14="http://schemas.microsoft.com/office/drawing/2010/main">
                <a:solidFill>
                  <a:srgbClr val="FFFFFF"/>
                </a:solidFill>
              </a14:hiddenFill>
            </a:ext>
          </a:extLst>
        </p:spPr>
      </p:pic>
      <p:pic>
        <p:nvPicPr>
          <p:cNvPr id="23568" name="Picture 16" descr="Selemonas Paltanavičius: varlės vasarą sveikina atsargiai | 15min.l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75367" y="3832728"/>
            <a:ext cx="2316978" cy="2353887"/>
          </a:xfrm>
          <a:prstGeom prst="rect">
            <a:avLst/>
          </a:prstGeom>
          <a:noFill/>
          <a:extLst>
            <a:ext uri="{909E8E84-426E-40DD-AFC4-6F175D3DCCD1}">
              <a14:hiddenFill xmlns:a14="http://schemas.microsoft.com/office/drawing/2010/main">
                <a:solidFill>
                  <a:srgbClr val="FFFFFF"/>
                </a:solidFill>
              </a14:hiddenFill>
            </a:ext>
          </a:extLst>
        </p:spPr>
      </p:pic>
      <p:pic>
        <p:nvPicPr>
          <p:cNvPr id="15" name="Turinio vietos rezervavimo ženklas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9786" y="3832728"/>
            <a:ext cx="2359219" cy="2353887"/>
          </a:xfrm>
          <a:prstGeom prst="rect">
            <a:avLst/>
          </a:prstGeom>
        </p:spPr>
      </p:pic>
      <p:pic>
        <p:nvPicPr>
          <p:cNvPr id="11" name="Picture 2" descr="Smiling Water Drop Showing A Double Thumbs Up Royalty Free ..."/>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92345" y="639215"/>
            <a:ext cx="805416" cy="572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837103"/>
      </p:ext>
    </p:extLst>
  </p:cSld>
  <p:clrMapOvr>
    <a:masterClrMapping/>
  </p:clrMapOvr>
  <p:transition spd="slow" advTm="2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1000"/>
                                  </p:stCondLst>
                                  <p:childTnLst>
                                    <p:set>
                                      <p:cBhvr>
                                        <p:cTn id="6" dur="1" fill="hold">
                                          <p:stCondLst>
                                            <p:cond delay="0"/>
                                          </p:stCondLst>
                                        </p:cTn>
                                        <p:tgtEl>
                                          <p:spTgt spid="23554"/>
                                        </p:tgtEl>
                                        <p:attrNameLst>
                                          <p:attrName>style.visibility</p:attrName>
                                        </p:attrNameLst>
                                      </p:cBhvr>
                                      <p:to>
                                        <p:strVal val="visible"/>
                                      </p:to>
                                    </p:set>
                                    <p:animEffect transition="in" filter="barn(inVertical)">
                                      <p:cBhvr>
                                        <p:cTn id="7" dur="1000"/>
                                        <p:tgtEl>
                                          <p:spTgt spid="23554"/>
                                        </p:tgtEl>
                                      </p:cBhvr>
                                    </p:animEffect>
                                  </p:childTnLst>
                                </p:cTn>
                              </p:par>
                            </p:childTnLst>
                          </p:cTn>
                        </p:par>
                        <p:par>
                          <p:cTn id="8" fill="hold">
                            <p:stCondLst>
                              <p:cond delay="2000"/>
                            </p:stCondLst>
                            <p:childTnLst>
                              <p:par>
                                <p:cTn id="9" presetID="16" presetClass="entr" presetSubtype="21" fill="hold" nodeType="afterEffect">
                                  <p:stCondLst>
                                    <p:cond delay="1000"/>
                                  </p:stCondLst>
                                  <p:childTnLst>
                                    <p:set>
                                      <p:cBhvr>
                                        <p:cTn id="10" dur="1" fill="hold">
                                          <p:stCondLst>
                                            <p:cond delay="0"/>
                                          </p:stCondLst>
                                        </p:cTn>
                                        <p:tgtEl>
                                          <p:spTgt spid="23556"/>
                                        </p:tgtEl>
                                        <p:attrNameLst>
                                          <p:attrName>style.visibility</p:attrName>
                                        </p:attrNameLst>
                                      </p:cBhvr>
                                      <p:to>
                                        <p:strVal val="visible"/>
                                      </p:to>
                                    </p:set>
                                    <p:animEffect transition="in" filter="barn(inVertical)">
                                      <p:cBhvr>
                                        <p:cTn id="11" dur="1000"/>
                                        <p:tgtEl>
                                          <p:spTgt spid="23556"/>
                                        </p:tgtEl>
                                      </p:cBhvr>
                                    </p:animEffect>
                                  </p:childTnLst>
                                </p:cTn>
                              </p:par>
                            </p:childTnLst>
                          </p:cTn>
                        </p:par>
                        <p:par>
                          <p:cTn id="12" fill="hold">
                            <p:stCondLst>
                              <p:cond delay="4000"/>
                            </p:stCondLst>
                            <p:childTnLst>
                              <p:par>
                                <p:cTn id="13" presetID="16" presetClass="entr" presetSubtype="21" fill="hold" nodeType="afterEffect">
                                  <p:stCondLst>
                                    <p:cond delay="100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1000"/>
                                        <p:tgtEl>
                                          <p:spTgt spid="15"/>
                                        </p:tgtEl>
                                      </p:cBhvr>
                                    </p:animEffect>
                                  </p:childTnLst>
                                </p:cTn>
                              </p:par>
                            </p:childTnLst>
                          </p:cTn>
                        </p:par>
                        <p:par>
                          <p:cTn id="16" fill="hold">
                            <p:stCondLst>
                              <p:cond delay="6000"/>
                            </p:stCondLst>
                            <p:childTnLst>
                              <p:par>
                                <p:cTn id="17" presetID="16" presetClass="entr" presetSubtype="21" fill="hold" nodeType="afterEffect">
                                  <p:stCondLst>
                                    <p:cond delay="1000"/>
                                  </p:stCondLst>
                                  <p:childTnLst>
                                    <p:set>
                                      <p:cBhvr>
                                        <p:cTn id="18" dur="1" fill="hold">
                                          <p:stCondLst>
                                            <p:cond delay="0"/>
                                          </p:stCondLst>
                                        </p:cTn>
                                        <p:tgtEl>
                                          <p:spTgt spid="23568"/>
                                        </p:tgtEl>
                                        <p:attrNameLst>
                                          <p:attrName>style.visibility</p:attrName>
                                        </p:attrNameLst>
                                      </p:cBhvr>
                                      <p:to>
                                        <p:strVal val="visible"/>
                                      </p:to>
                                    </p:set>
                                    <p:animEffect transition="in" filter="barn(inVertical)">
                                      <p:cBhvr>
                                        <p:cTn id="19" dur="1000"/>
                                        <p:tgtEl>
                                          <p:spTgt spid="23568"/>
                                        </p:tgtEl>
                                      </p:cBhvr>
                                    </p:animEffect>
                                  </p:childTnLst>
                                </p:cTn>
                              </p:par>
                            </p:childTnLst>
                          </p:cTn>
                        </p:par>
                        <p:par>
                          <p:cTn id="20" fill="hold">
                            <p:stCondLst>
                              <p:cond delay="8000"/>
                            </p:stCondLst>
                            <p:childTnLst>
                              <p:par>
                                <p:cTn id="21" presetID="16" presetClass="entr" presetSubtype="21" fill="hold" nodeType="afterEffect">
                                  <p:stCondLst>
                                    <p:cond delay="1000"/>
                                  </p:stCondLst>
                                  <p:childTnLst>
                                    <p:set>
                                      <p:cBhvr>
                                        <p:cTn id="22" dur="1" fill="hold">
                                          <p:stCondLst>
                                            <p:cond delay="0"/>
                                          </p:stCondLst>
                                        </p:cTn>
                                        <p:tgtEl>
                                          <p:spTgt spid="23560"/>
                                        </p:tgtEl>
                                        <p:attrNameLst>
                                          <p:attrName>style.visibility</p:attrName>
                                        </p:attrNameLst>
                                      </p:cBhvr>
                                      <p:to>
                                        <p:strVal val="visible"/>
                                      </p:to>
                                    </p:set>
                                    <p:animEffect transition="in" filter="barn(inVertical)">
                                      <p:cBhvr>
                                        <p:cTn id="23" dur="1000"/>
                                        <p:tgtEl>
                                          <p:spTgt spid="23560"/>
                                        </p:tgtEl>
                                      </p:cBhvr>
                                    </p:animEffect>
                                  </p:childTnLst>
                                </p:cTn>
                              </p:par>
                            </p:childTnLst>
                          </p:cTn>
                        </p:par>
                        <p:par>
                          <p:cTn id="24" fill="hold">
                            <p:stCondLst>
                              <p:cond delay="10000"/>
                            </p:stCondLst>
                            <p:childTnLst>
                              <p:par>
                                <p:cTn id="25" presetID="16" presetClass="entr" presetSubtype="21" fill="hold" nodeType="afterEffect">
                                  <p:stCondLst>
                                    <p:cond delay="1000"/>
                                  </p:stCondLst>
                                  <p:childTnLst>
                                    <p:set>
                                      <p:cBhvr>
                                        <p:cTn id="26" dur="1" fill="hold">
                                          <p:stCondLst>
                                            <p:cond delay="0"/>
                                          </p:stCondLst>
                                        </p:cTn>
                                        <p:tgtEl>
                                          <p:spTgt spid="23562"/>
                                        </p:tgtEl>
                                        <p:attrNameLst>
                                          <p:attrName>style.visibility</p:attrName>
                                        </p:attrNameLst>
                                      </p:cBhvr>
                                      <p:to>
                                        <p:strVal val="visible"/>
                                      </p:to>
                                    </p:set>
                                    <p:animEffect transition="in" filter="barn(inVertical)">
                                      <p:cBhvr>
                                        <p:cTn id="27" dur="1000"/>
                                        <p:tgtEl>
                                          <p:spTgt spid="23562"/>
                                        </p:tgtEl>
                                      </p:cBhvr>
                                    </p:animEffect>
                                  </p:childTnLst>
                                </p:cTn>
                              </p:par>
                            </p:childTnLst>
                          </p:cTn>
                        </p:par>
                        <p:par>
                          <p:cTn id="28" fill="hold">
                            <p:stCondLst>
                              <p:cond delay="12000"/>
                            </p:stCondLst>
                            <p:childTnLst>
                              <p:par>
                                <p:cTn id="29" presetID="16" presetClass="entr" presetSubtype="21" fill="hold" nodeType="afterEffect">
                                  <p:stCondLst>
                                    <p:cond delay="1000"/>
                                  </p:stCondLst>
                                  <p:childTnLst>
                                    <p:set>
                                      <p:cBhvr>
                                        <p:cTn id="30" dur="1" fill="hold">
                                          <p:stCondLst>
                                            <p:cond delay="0"/>
                                          </p:stCondLst>
                                        </p:cTn>
                                        <p:tgtEl>
                                          <p:spTgt spid="23566"/>
                                        </p:tgtEl>
                                        <p:attrNameLst>
                                          <p:attrName>style.visibility</p:attrName>
                                        </p:attrNameLst>
                                      </p:cBhvr>
                                      <p:to>
                                        <p:strVal val="visible"/>
                                      </p:to>
                                    </p:set>
                                    <p:animEffect transition="in" filter="barn(inVertical)">
                                      <p:cBhvr>
                                        <p:cTn id="31" dur="1000"/>
                                        <p:tgtEl>
                                          <p:spTgt spid="23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tačiakampis 6"/>
          <p:cNvSpPr/>
          <p:nvPr/>
        </p:nvSpPr>
        <p:spPr>
          <a:xfrm>
            <a:off x="988541" y="263611"/>
            <a:ext cx="9259329" cy="923330"/>
          </a:xfrm>
          <a:prstGeom prst="rect">
            <a:avLst/>
          </a:prstGeom>
        </p:spPr>
        <p:txBody>
          <a:bodyPr wrap="square">
            <a:spAutoFit/>
          </a:bodyPr>
          <a:lstStyle/>
          <a:p>
            <a:pPr algn="ctr">
              <a:lnSpc>
                <a:spcPct val="90000"/>
              </a:lnSpc>
              <a:defRPr/>
            </a:pPr>
            <a:r>
              <a:rPr lang="lt-LT" sz="2000" dirty="0" smtClean="0">
                <a:latin typeface="Comic Sans MS" panose="030F0702030302020204" pitchFamily="66" charset="0"/>
              </a:rPr>
              <a:t>VANDENS DĖKA AUGALAS YRA TVIRTAS, O JO LAPAI STANDŪS (NETEKUSIOS VANDENS, AUGALO LĄSTELĖS SUGLEMBA, O AUDINIAI TAMPA MINKŠTI, AUGALAS VYSTA).</a:t>
            </a:r>
            <a:endParaRPr lang="lt-LT" sz="2000" dirty="0">
              <a:latin typeface="Comic Sans MS" panose="030F0702030302020204" pitchFamily="66" charset="0"/>
            </a:endParaRPr>
          </a:p>
        </p:txBody>
      </p:sp>
      <p:pic>
        <p:nvPicPr>
          <p:cNvPr id="24580" name="Picture 4" descr="Vejos sėja ir priežiūra | Straipsniai"/>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54963" y="2043445"/>
            <a:ext cx="2735434" cy="1895475"/>
          </a:xfrm>
          <a:prstGeom prst="rect">
            <a:avLst/>
          </a:prstGeom>
          <a:noFill/>
          <a:extLst>
            <a:ext uri="{909E8E84-426E-40DD-AFC4-6F175D3DCCD1}">
              <a14:hiddenFill xmlns:a14="http://schemas.microsoft.com/office/drawing/2010/main">
                <a:solidFill>
                  <a:srgbClr val="FFFFFF"/>
                </a:solidFill>
              </a14:hiddenFill>
            </a:ext>
          </a:extLst>
        </p:spPr>
      </p:pic>
      <p:pic>
        <p:nvPicPr>
          <p:cNvPr id="24584" name="Picture 8" descr="Tulpių Europoje jubiliejus | kl.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7806" y="2043445"/>
            <a:ext cx="2360269" cy="1895475"/>
          </a:xfrm>
          <a:prstGeom prst="rect">
            <a:avLst/>
          </a:prstGeom>
          <a:noFill/>
          <a:extLst>
            <a:ext uri="{909E8E84-426E-40DD-AFC4-6F175D3DCCD1}">
              <a14:hiddenFill xmlns:a14="http://schemas.microsoft.com/office/drawing/2010/main">
                <a:solidFill>
                  <a:srgbClr val="FFFFFF"/>
                </a:solidFill>
              </a14:hiddenFill>
            </a:ext>
          </a:extLst>
        </p:spPr>
      </p:pic>
      <p:pic>
        <p:nvPicPr>
          <p:cNvPr id="24588" name="Picture 12" descr="Gegužės darbai darže - Ūkininko patarėjas"/>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bwMode="auto">
          <a:xfrm>
            <a:off x="754963" y="4366513"/>
            <a:ext cx="2735434" cy="1976622"/>
          </a:xfrm>
          <a:prstGeom prst="rect">
            <a:avLst/>
          </a:prstGeom>
          <a:noFill/>
          <a:extLst>
            <a:ext uri="{909E8E84-426E-40DD-AFC4-6F175D3DCCD1}">
              <a14:hiddenFill xmlns:a14="http://schemas.microsoft.com/office/drawing/2010/main">
                <a:solidFill>
                  <a:srgbClr val="FFFFFF"/>
                </a:solidFill>
              </a14:hiddenFill>
            </a:ext>
          </a:extLst>
        </p:spPr>
      </p:pic>
      <p:pic>
        <p:nvPicPr>
          <p:cNvPr id="24590" name="Picture 14" descr="Kaip medžiai rūpinasi žmogumi | Protingos medžiago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2785" y="2043445"/>
            <a:ext cx="2439344" cy="1895475"/>
          </a:xfrm>
          <a:prstGeom prst="rect">
            <a:avLst/>
          </a:prstGeom>
          <a:noFill/>
          <a:extLst>
            <a:ext uri="{909E8E84-426E-40DD-AFC4-6F175D3DCCD1}">
              <a14:hiddenFill xmlns:a14="http://schemas.microsoft.com/office/drawing/2010/main">
                <a:solidFill>
                  <a:srgbClr val="FFFFFF"/>
                </a:solidFill>
              </a14:hiddenFill>
            </a:ext>
          </a:extLst>
        </p:spPr>
      </p:pic>
      <p:pic>
        <p:nvPicPr>
          <p:cNvPr id="24592" name="Picture 16" descr="5 visžaliai šalčiui atsparūs krūmai jūsų sklypui"/>
          <p:cNvPicPr>
            <a:picLocks noChangeAspect="1" noChangeArrowheads="1"/>
          </p:cNvPicPr>
          <p:nvPr/>
        </p:nvPicPr>
        <p:blipFill rotWithShape="1">
          <a:blip r:embed="rId6">
            <a:extLst>
              <a:ext uri="{28A0092B-C50C-407E-A947-70E740481C1C}">
                <a14:useLocalDpi xmlns:a14="http://schemas.microsoft.com/office/drawing/2010/main" val="0"/>
              </a:ext>
            </a:extLst>
          </a:blip>
          <a:srcRect l="-1069" r="1" b="11353"/>
          <a:stretch/>
        </p:blipFill>
        <p:spPr bwMode="auto">
          <a:xfrm>
            <a:off x="8696839" y="2043445"/>
            <a:ext cx="2397611" cy="1895475"/>
          </a:xfrm>
          <a:prstGeom prst="rect">
            <a:avLst/>
          </a:prstGeom>
          <a:noFill/>
          <a:extLst>
            <a:ext uri="{909E8E84-426E-40DD-AFC4-6F175D3DCCD1}">
              <a14:hiddenFill xmlns:a14="http://schemas.microsoft.com/office/drawing/2010/main">
                <a:solidFill>
                  <a:srgbClr val="FFFFFF"/>
                </a:solidFill>
              </a14:hiddenFill>
            </a:ext>
          </a:extLst>
        </p:spPr>
      </p:pic>
      <p:pic>
        <p:nvPicPr>
          <p:cNvPr id="24594" name="Picture 18" descr="Brangiausi Lietuvos grybai – kaina gali siekti 1000 litų - DELFI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2713" y="4366513"/>
            <a:ext cx="2170454" cy="1976622"/>
          </a:xfrm>
          <a:prstGeom prst="rect">
            <a:avLst/>
          </a:prstGeom>
          <a:noFill/>
          <a:extLst>
            <a:ext uri="{909E8E84-426E-40DD-AFC4-6F175D3DCCD1}">
              <a14:hiddenFill xmlns:a14="http://schemas.microsoft.com/office/drawing/2010/main">
                <a:solidFill>
                  <a:srgbClr val="FFFFFF"/>
                </a:solidFill>
              </a14:hiddenFill>
            </a:ext>
          </a:extLst>
        </p:spPr>
      </p:pic>
      <p:pic>
        <p:nvPicPr>
          <p:cNvPr id="24596" name="Picture 20" descr="Acerola o Malpighia Glabra. Poco nota, ma efficace. - Volare con l ..."/>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29153" y="4366513"/>
            <a:ext cx="2595863"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4598" name="Picture 22" descr="evangelija.lt | Medį pažinsite iš vaisių"/>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81001" y="4366513"/>
            <a:ext cx="2313449"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miling Water Drop Showing A Double Thumbs Up Royalty Free ..."/>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87336" y="970951"/>
            <a:ext cx="805416" cy="572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891982"/>
      </p:ext>
    </p:extLst>
  </p:cSld>
  <p:clrMapOvr>
    <a:masterClrMapping/>
  </p:clrMapOvr>
  <p:transition spd="slow" advTm="1500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descr="Wastewater Treatment Equipment ｜Product line-up｜Environmen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Debesėlio formos paaiškinimas 5"/>
          <p:cNvSpPr/>
          <p:nvPr/>
        </p:nvSpPr>
        <p:spPr>
          <a:xfrm>
            <a:off x="889684" y="323936"/>
            <a:ext cx="5107461" cy="3440756"/>
          </a:xfrm>
          <a:prstGeom prst="cloudCallout">
            <a:avLst>
              <a:gd name="adj1" fmla="val 61275"/>
              <a:gd name="adj2" fmla="val 49954"/>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lt-LT" sz="2000" dirty="0" smtClean="0">
              <a:solidFill>
                <a:srgbClr val="FFFF00"/>
              </a:solidFill>
              <a:latin typeface="Comic Sans MS" panose="030F0702030302020204" pitchFamily="66" charset="0"/>
            </a:endParaRPr>
          </a:p>
          <a:p>
            <a:pPr algn="ctr"/>
            <a:r>
              <a:rPr lang="lt-LT" sz="2000" dirty="0" smtClean="0">
                <a:solidFill>
                  <a:srgbClr val="0070C0"/>
                </a:solidFill>
                <a:latin typeface="Comic Sans MS" panose="030F0702030302020204" pitchFamily="66" charset="0"/>
              </a:rPr>
              <a:t>SVEIKI </a:t>
            </a:r>
            <a:r>
              <a:rPr lang="lt-LT" sz="2000" dirty="0">
                <a:solidFill>
                  <a:srgbClr val="0070C0"/>
                </a:solidFill>
                <a:latin typeface="Comic Sans MS" panose="030F0702030302020204" pitchFamily="66" charset="0"/>
              </a:rPr>
              <a:t>VAIKAI</a:t>
            </a:r>
            <a:r>
              <a:rPr lang="en-US" sz="2000" dirty="0">
                <a:solidFill>
                  <a:srgbClr val="0070C0"/>
                </a:solidFill>
                <a:latin typeface="Comic Sans MS" panose="030F0702030302020204" pitchFamily="66" charset="0"/>
              </a:rPr>
              <a:t>! SU JUMIS SVEIKINUOSI A</a:t>
            </a:r>
            <a:r>
              <a:rPr lang="lt-LT" sz="2000" dirty="0">
                <a:solidFill>
                  <a:srgbClr val="0070C0"/>
                </a:solidFill>
                <a:latin typeface="Comic Sans MS" panose="030F0702030302020204" pitchFamily="66" charset="0"/>
              </a:rPr>
              <a:t>Š LAŠELIS. ŠIANDIEN NORIU JUMS PAPASAKOTI APIE VANDENĮ IR JO </a:t>
            </a:r>
            <a:r>
              <a:rPr lang="lt-LT" sz="2000" dirty="0" smtClean="0">
                <a:solidFill>
                  <a:srgbClr val="0070C0"/>
                </a:solidFill>
                <a:latin typeface="Comic Sans MS" panose="030F0702030302020204" pitchFamily="66" charset="0"/>
              </a:rPr>
              <a:t>REIKŠMĘ PLANETAI ŽEMEI.</a:t>
            </a:r>
            <a:endParaRPr lang="lt-LT" sz="2000" dirty="0">
              <a:solidFill>
                <a:srgbClr val="0070C0"/>
              </a:solidFill>
              <a:latin typeface="Comic Sans MS" panose="030F0702030302020204" pitchFamily="66" charset="0"/>
            </a:endParaRPr>
          </a:p>
        </p:txBody>
      </p:sp>
      <p:pic>
        <p:nvPicPr>
          <p:cNvPr id="11" name="Turinio vietos rezervavimo ženklas 3">
            <a:extLst>
              <a:ext uri="{FF2B5EF4-FFF2-40B4-BE49-F238E27FC236}">
                <a16:creationId xmlns:a16="http://schemas.microsoft.com/office/drawing/2014/main" xmlns="" id="{9D56A01F-3275-45D9-988D-90EC7EF9EE9C}"/>
              </a:ext>
            </a:extLst>
          </p:cNvPr>
          <p:cNvPicPr>
            <a:picLocks noChangeAspect="1"/>
          </p:cNvPicPr>
          <p:nvPr/>
        </p:nvPicPr>
        <p:blipFill>
          <a:blip r:embed="rId3"/>
          <a:stretch>
            <a:fillRect/>
          </a:stretch>
        </p:blipFill>
        <p:spPr>
          <a:xfrm>
            <a:off x="7516644" y="3408874"/>
            <a:ext cx="2261670" cy="2308874"/>
          </a:xfrm>
          <a:prstGeom prst="rect">
            <a:avLst/>
          </a:prstGeom>
        </p:spPr>
      </p:pic>
    </p:spTree>
    <p:extLst>
      <p:ext uri="{BB962C8B-B14F-4D97-AF65-F5344CB8AC3E}">
        <p14:creationId xmlns:p14="http://schemas.microsoft.com/office/powerpoint/2010/main" val="1501954649"/>
      </p:ext>
    </p:extLst>
  </p:cSld>
  <p:clrMapOvr>
    <a:masterClrMapping/>
  </p:clrMapOvr>
  <p:transition spd="slow" advTm="6000">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Wastewater Treatment Equipment ｜Product line-up｜Environmen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Debesėlio formos paaiškinimas 7"/>
          <p:cNvSpPr/>
          <p:nvPr/>
        </p:nvSpPr>
        <p:spPr>
          <a:xfrm>
            <a:off x="286265" y="591534"/>
            <a:ext cx="3525794" cy="2084173"/>
          </a:xfrm>
          <a:prstGeom prst="cloudCallout">
            <a:avLst>
              <a:gd name="adj1" fmla="val 71223"/>
              <a:gd name="adj2" fmla="val 50626"/>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lt-LT" dirty="0" smtClean="0">
                <a:solidFill>
                  <a:schemeClr val="tx1"/>
                </a:solidFill>
                <a:effectLst>
                  <a:glow rad="63500">
                    <a:schemeClr val="accent1">
                      <a:satMod val="175000"/>
                      <a:alpha val="40000"/>
                    </a:schemeClr>
                  </a:glow>
                  <a:outerShdw blurRad="50800" dist="38100" dir="2700000" algn="tl" rotWithShape="0">
                    <a:prstClr val="black">
                      <a:alpha val="40000"/>
                    </a:prstClr>
                  </a:outerShdw>
                </a:effectLst>
                <a:latin typeface="Comic Sans MS" panose="030F0702030302020204" pitchFamily="66" charset="0"/>
              </a:rPr>
              <a:t>O AR ŽINAI, KAIP PAS JUS Į NAMUS ATBĖGA VANDUO?</a:t>
            </a:r>
          </a:p>
        </p:txBody>
      </p:sp>
      <p:sp>
        <p:nvSpPr>
          <p:cNvPr id="10" name="Debesėlio formos paaiškinimas 9"/>
          <p:cNvSpPr/>
          <p:nvPr/>
        </p:nvSpPr>
        <p:spPr>
          <a:xfrm>
            <a:off x="7455244" y="1"/>
            <a:ext cx="4258962" cy="3064476"/>
          </a:xfrm>
          <a:prstGeom prst="cloudCallout">
            <a:avLst>
              <a:gd name="adj1" fmla="val -80397"/>
              <a:gd name="adj2" fmla="val 30146"/>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lt-LT" dirty="0" smtClean="0">
                <a:ln w="0"/>
                <a:solidFill>
                  <a:schemeClr val="tx1"/>
                </a:solidFill>
                <a:effectLst>
                  <a:outerShdw blurRad="38100" dist="19050" dir="2700000" algn="tl" rotWithShape="0">
                    <a:schemeClr val="dk1">
                      <a:alpha val="40000"/>
                    </a:schemeClr>
                  </a:outerShdw>
                </a:effectLst>
                <a:latin typeface="Comic Sans MS" panose="030F0702030302020204" pitchFamily="66" charset="0"/>
              </a:rPr>
              <a:t>ŠĮ DARBĄ ATLIEKA VANDENS VALYMO GAMYKLOS – VAMZDŽIAIS, FILTRAIS, SIURBIMO MAŠINOMIS.</a:t>
            </a:r>
            <a:endParaRPr lang="lt-LT" dirty="0">
              <a:ln w="0"/>
              <a:solidFill>
                <a:schemeClr val="tx1"/>
              </a:solidFill>
              <a:effectLst>
                <a:outerShdw blurRad="38100" dist="19050" dir="2700000" algn="tl" rotWithShape="0">
                  <a:schemeClr val="dk1">
                    <a:alpha val="40000"/>
                  </a:schemeClr>
                </a:outerShdw>
              </a:effectLst>
              <a:latin typeface="Comic Sans MS" panose="030F0702030302020204" pitchFamily="66" charset="0"/>
            </a:endParaRPr>
          </a:p>
        </p:txBody>
      </p:sp>
      <p:pic>
        <p:nvPicPr>
          <p:cNvPr id="11" name="Turinio vietos rezervavimo ženklas 3">
            <a:extLst>
              <a:ext uri="{FF2B5EF4-FFF2-40B4-BE49-F238E27FC236}">
                <a16:creationId xmlns:a16="http://schemas.microsoft.com/office/drawing/2014/main" xmlns="" id="{9D56A01F-3275-45D9-988D-90EC7EF9EE9C}"/>
              </a:ext>
            </a:extLst>
          </p:cNvPr>
          <p:cNvPicPr>
            <a:picLocks noChangeAspect="1"/>
          </p:cNvPicPr>
          <p:nvPr/>
        </p:nvPicPr>
        <p:blipFill>
          <a:blip r:embed="rId3"/>
          <a:stretch>
            <a:fillRect/>
          </a:stretch>
        </p:blipFill>
        <p:spPr>
          <a:xfrm>
            <a:off x="4361553" y="2308434"/>
            <a:ext cx="2261670" cy="2308874"/>
          </a:xfrm>
          <a:prstGeom prst="rect">
            <a:avLst/>
          </a:prstGeom>
        </p:spPr>
      </p:pic>
    </p:spTree>
    <p:extLst>
      <p:ext uri="{BB962C8B-B14F-4D97-AF65-F5344CB8AC3E}">
        <p14:creationId xmlns:p14="http://schemas.microsoft.com/office/powerpoint/2010/main" val="140671297"/>
      </p:ext>
    </p:extLst>
  </p:cSld>
  <p:clrMapOvr>
    <a:masterClrMapping/>
  </p:clrMapOvr>
  <p:transition spd="slow" advTm="7000">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vadinimas 8"/>
          <p:cNvSpPr>
            <a:spLocks noGrp="1"/>
          </p:cNvSpPr>
          <p:nvPr>
            <p:ph type="title"/>
          </p:nvPr>
        </p:nvSpPr>
        <p:spPr>
          <a:xfrm>
            <a:off x="859124" y="187538"/>
            <a:ext cx="10515600" cy="668642"/>
          </a:xfrm>
        </p:spPr>
        <p:txBody>
          <a:bodyPr>
            <a:normAutofit/>
          </a:bodyPr>
          <a:lstStyle/>
          <a:p>
            <a:pPr algn="ctr"/>
            <a:r>
              <a:rPr lang="lt-LT" sz="2400" dirty="0" smtClean="0">
                <a:latin typeface="Comic Sans MS" panose="030F0702030302020204" pitchFamily="66" charset="0"/>
              </a:rPr>
              <a:t>VANDUO ŽMOGUI REIKALINGAS:</a:t>
            </a:r>
            <a:endParaRPr lang="lt-LT" sz="2400" dirty="0">
              <a:latin typeface="Comic Sans MS" panose="030F0702030302020204" pitchFamily="66" charset="0"/>
            </a:endParaRPr>
          </a:p>
        </p:txBody>
      </p:sp>
      <p:sp>
        <p:nvSpPr>
          <p:cNvPr id="14" name="Horizontalioji slinktis 13"/>
          <p:cNvSpPr/>
          <p:nvPr/>
        </p:nvSpPr>
        <p:spPr>
          <a:xfrm>
            <a:off x="1460156" y="2098006"/>
            <a:ext cx="4584356" cy="1079161"/>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smtClean="0">
                <a:latin typeface="Comic Sans MS" panose="030F0702030302020204" pitchFamily="66" charset="0"/>
              </a:rPr>
              <a:t>NUSIPLAUTI RANKAS, IŠSISKALAUTI BURNĄ PO DANTŲ VALYMO.</a:t>
            </a:r>
            <a:endParaRPr lang="lt-LT" dirty="0">
              <a:latin typeface="Comic Sans MS" panose="030F0702030302020204" pitchFamily="66" charset="0"/>
            </a:endParaRPr>
          </a:p>
        </p:txBody>
      </p:sp>
      <p:sp>
        <p:nvSpPr>
          <p:cNvPr id="15" name="Horizontalioji slinktis 14"/>
          <p:cNvSpPr/>
          <p:nvPr/>
        </p:nvSpPr>
        <p:spPr>
          <a:xfrm>
            <a:off x="1408668" y="3328315"/>
            <a:ext cx="4637902" cy="1076243"/>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2000" dirty="0" smtClean="0">
                <a:latin typeface="Comic Sans MS" panose="030F0702030302020204" pitchFamily="66" charset="0"/>
              </a:rPr>
              <a:t>MAUDYTIS VONIOJE AR PO DUŠU.</a:t>
            </a:r>
            <a:endParaRPr lang="lt-LT" sz="2000" dirty="0">
              <a:latin typeface="Comic Sans MS" panose="030F0702030302020204" pitchFamily="66" charset="0"/>
            </a:endParaRPr>
          </a:p>
        </p:txBody>
      </p:sp>
      <p:sp>
        <p:nvSpPr>
          <p:cNvPr id="18" name="Horizontalioji slinktis 17"/>
          <p:cNvSpPr/>
          <p:nvPr/>
        </p:nvSpPr>
        <p:spPr>
          <a:xfrm>
            <a:off x="1357181" y="4457385"/>
            <a:ext cx="4687331" cy="1095634"/>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smtClean="0">
                <a:latin typeface="Comic Sans MS" panose="030F0702030302020204" pitchFamily="66" charset="0"/>
              </a:rPr>
              <a:t>UŽPLIKYTI ARBATĄ, KAVĄ</a:t>
            </a:r>
          </a:p>
          <a:p>
            <a:pPr algn="ctr"/>
            <a:r>
              <a:rPr lang="lt-LT" dirty="0" smtClean="0">
                <a:latin typeface="Comic Sans MS" panose="030F0702030302020204" pitchFamily="66" charset="0"/>
              </a:rPr>
              <a:t>MAISTO GAMINIMUI.</a:t>
            </a:r>
            <a:endParaRPr lang="lt-LT" dirty="0">
              <a:latin typeface="Comic Sans MS" panose="030F0702030302020204" pitchFamily="66" charset="0"/>
            </a:endParaRPr>
          </a:p>
        </p:txBody>
      </p:sp>
      <p:pic>
        <p:nvPicPr>
          <p:cNvPr id="20" name="Turinio vietos rezervavimo ženklas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34599" y="4457385"/>
            <a:ext cx="1673528" cy="987562"/>
          </a:xfrm>
          <a:prstGeom prst="rect">
            <a:avLst/>
          </a:prstGeom>
          <a:ln>
            <a:noFill/>
          </a:ln>
          <a:effectLst>
            <a:softEdge rad="112500"/>
          </a:effectLst>
        </p:spPr>
      </p:pic>
      <p:pic>
        <p:nvPicPr>
          <p:cNvPr id="26626" name="Picture 2" descr="Kada gerti žolelių arbatas ir kada jų negerti? - Bernardinai.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3745" y="4470595"/>
            <a:ext cx="1792068" cy="10946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6630" name="Picture 6" descr="Psichologė – apie vaikus ir nuogumą: ko turi nepamiršti tėvai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3113" y="3114328"/>
            <a:ext cx="1804087" cy="11999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6632" name="Picture 8" descr="Vaikų maudynės vonioje: kiek ilgai, kas kiek laiko ir į ką būtina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6924" y="3137934"/>
            <a:ext cx="1883291" cy="12492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6636" name="Picture 12" descr="Moksleiviai įprato plauti rankas, bet neramina pavojingos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7259" y="2048449"/>
            <a:ext cx="1645639" cy="10060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1" name="Horizontalioji slinktis 30"/>
          <p:cNvSpPr/>
          <p:nvPr/>
        </p:nvSpPr>
        <p:spPr>
          <a:xfrm>
            <a:off x="1357181" y="5605846"/>
            <a:ext cx="4687331" cy="1095634"/>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smtClean="0">
                <a:latin typeface="Comic Sans MS" panose="030F0702030302020204" pitchFamily="66" charset="0"/>
              </a:rPr>
              <a:t>DRABUŽIŲ SKALBIMUI, AUTOMOBILIŲ PLOVIMUI</a:t>
            </a:r>
          </a:p>
          <a:p>
            <a:pPr algn="ctr"/>
            <a:r>
              <a:rPr lang="lt-LT" dirty="0" smtClean="0">
                <a:latin typeface="Comic Sans MS" panose="030F0702030302020204" pitchFamily="66" charset="0"/>
              </a:rPr>
              <a:t>IR KT.</a:t>
            </a:r>
            <a:endParaRPr lang="lt-LT" dirty="0">
              <a:latin typeface="Comic Sans MS" panose="030F0702030302020204" pitchFamily="66" charset="0"/>
            </a:endParaRPr>
          </a:p>
        </p:txBody>
      </p:sp>
      <p:pic>
        <p:nvPicPr>
          <p:cNvPr id="26638" name="Picture 14" descr="Patarimai: kaip išsaugoti sveikus vaiko dantis | Centro Denticija"/>
          <p:cNvPicPr>
            <a:picLocks noChangeAspect="1" noChangeArrowheads="1"/>
          </p:cNvPicPr>
          <p:nvPr/>
        </p:nvPicPr>
        <p:blipFill rotWithShape="1">
          <a:blip r:embed="rId7">
            <a:extLst>
              <a:ext uri="{28A0092B-C50C-407E-A947-70E740481C1C}">
                <a14:useLocalDpi xmlns:a14="http://schemas.microsoft.com/office/drawing/2010/main" val="0"/>
              </a:ext>
            </a:extLst>
          </a:blip>
          <a:srcRect r="31668" b="9955"/>
          <a:stretch/>
        </p:blipFill>
        <p:spPr bwMode="auto">
          <a:xfrm>
            <a:off x="8307997" y="1936008"/>
            <a:ext cx="1614317" cy="10791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6640" name="Picture 16" descr="Dad Doing Laundry Stock Photos, Pictures &amp; Royalty-Free Images ..."/>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87259" y="5553019"/>
            <a:ext cx="1742623" cy="11104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6642" name="Picture 18" descr="AUTOPERLAS - automobilių, mikroautobusų plovykla Vilniuje ..."/>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46877" y="5544106"/>
            <a:ext cx="1536562" cy="1119409"/>
          </a:xfrm>
          <a:prstGeom prst="rect">
            <a:avLst/>
          </a:prstGeom>
          <a:noFill/>
          <a:extLst>
            <a:ext uri="{909E8E84-426E-40DD-AFC4-6F175D3DCCD1}">
              <a14:hiddenFill xmlns:a14="http://schemas.microsoft.com/office/drawing/2010/main">
                <a:solidFill>
                  <a:srgbClr val="FFFFFF"/>
                </a:solidFill>
              </a14:hiddenFill>
            </a:ext>
          </a:extLst>
        </p:spPr>
      </p:pic>
      <p:sp>
        <p:nvSpPr>
          <p:cNvPr id="16" name="Horizontalioji slinktis 15"/>
          <p:cNvSpPr/>
          <p:nvPr/>
        </p:nvSpPr>
        <p:spPr>
          <a:xfrm>
            <a:off x="1460156" y="938971"/>
            <a:ext cx="4637902" cy="1076243"/>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smtClean="0">
                <a:latin typeface="Comic Sans MS" panose="030F0702030302020204" pitchFamily="66" charset="0"/>
              </a:rPr>
              <a:t>KAD GALĖTŲ VARTOTI JĮ KASDIEN, NES JIS BŪTINAS GYVYBEI</a:t>
            </a:r>
            <a:endParaRPr lang="lt-LT" dirty="0">
              <a:latin typeface="Comic Sans MS" panose="030F0702030302020204" pitchFamily="66" charset="0"/>
            </a:endParaRPr>
          </a:p>
        </p:txBody>
      </p:sp>
      <p:pic>
        <p:nvPicPr>
          <p:cNvPr id="12290" name="Picture 2" descr="Specialistai atskleidė, kiek VANDENS mums iš tiesų reikia išgerti ..."/>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48269" y="920984"/>
            <a:ext cx="1591053" cy="11171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792667"/>
      </p:ext>
    </p:extLst>
  </p:cSld>
  <p:clrMapOvr>
    <a:masterClrMapping/>
  </p:clrMapOvr>
  <p:transition spd="slow" advTm="15000">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945292" y="85039"/>
            <a:ext cx="10515600" cy="1325563"/>
          </a:xfrm>
        </p:spPr>
        <p:txBody>
          <a:bodyPr>
            <a:normAutofit/>
          </a:bodyPr>
          <a:lstStyle/>
          <a:p>
            <a:pPr algn="ctr"/>
            <a:r>
              <a:rPr lang="lt-LT" sz="2400" dirty="0" smtClean="0">
                <a:latin typeface="Comic Sans MS" panose="030F0702030302020204" pitchFamily="66" charset="0"/>
              </a:rPr>
              <a:t>PRISIMINKIME RANKŲ PLOVIMO TAISYKLES</a:t>
            </a:r>
            <a:br>
              <a:rPr lang="lt-LT" sz="2400" dirty="0" smtClean="0">
                <a:latin typeface="Comic Sans MS" panose="030F0702030302020204" pitchFamily="66" charset="0"/>
              </a:rPr>
            </a:br>
            <a:endParaRPr lang="lt-LT" sz="2400" dirty="0">
              <a:latin typeface="Comic Sans MS" panose="030F0702030302020204" pitchFamily="66" charset="0"/>
            </a:endParaRPr>
          </a:p>
        </p:txBody>
      </p:sp>
      <p:pic>
        <p:nvPicPr>
          <p:cNvPr id="4" name="Turinio vietos rezervavimo ženklas 3" descr="Kiek mikrobų tyko jūsų darbe? - DELFI Gyvenimas"/>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45292" y="3780350"/>
            <a:ext cx="2612553" cy="1661319"/>
          </a:xfrm>
          <a:prstGeom prst="rect">
            <a:avLst/>
          </a:prstGeom>
          <a:noFill/>
          <a:ln>
            <a:noFill/>
          </a:ln>
        </p:spPr>
      </p:pic>
      <p:pic>
        <p:nvPicPr>
          <p:cNvPr id="5" name="Paveikslėlis 4" descr="Kirmėlės gali sukelti ir rimtų sveikatos problemų: kaip nuo jų ..."/>
          <p:cNvPicPr/>
          <p:nvPr/>
        </p:nvPicPr>
        <p:blipFill>
          <a:blip r:embed="rId3">
            <a:extLst>
              <a:ext uri="{28A0092B-C50C-407E-A947-70E740481C1C}">
                <a14:useLocalDpi xmlns:a14="http://schemas.microsoft.com/office/drawing/2010/main" val="0"/>
              </a:ext>
            </a:extLst>
          </a:blip>
          <a:srcRect/>
          <a:stretch>
            <a:fillRect/>
          </a:stretch>
        </p:blipFill>
        <p:spPr bwMode="auto">
          <a:xfrm>
            <a:off x="1442277" y="1426237"/>
            <a:ext cx="1618581" cy="2061150"/>
          </a:xfrm>
          <a:prstGeom prst="rect">
            <a:avLst/>
          </a:prstGeom>
          <a:noFill/>
          <a:ln>
            <a:noFill/>
          </a:ln>
        </p:spPr>
      </p:pic>
      <p:pic>
        <p:nvPicPr>
          <p:cNvPr id="6" name="Paveikslėlis 5" descr="Vilma Navardauskienė – Puslapis 26 – Šilalės rajono savivaldybės ..."/>
          <p:cNvPicPr/>
          <p:nvPr/>
        </p:nvPicPr>
        <p:blipFill rotWithShape="1">
          <a:blip r:embed="rId4">
            <a:extLst>
              <a:ext uri="{28A0092B-C50C-407E-A947-70E740481C1C}">
                <a14:useLocalDpi xmlns:a14="http://schemas.microsoft.com/office/drawing/2010/main" val="0"/>
              </a:ext>
            </a:extLst>
          </a:blip>
          <a:srcRect r="723" b="7337"/>
          <a:stretch/>
        </p:blipFill>
        <p:spPr bwMode="auto">
          <a:xfrm>
            <a:off x="3557845" y="1051560"/>
            <a:ext cx="5659395" cy="5240535"/>
          </a:xfrm>
          <a:prstGeom prst="rect">
            <a:avLst/>
          </a:prstGeom>
          <a:noFill/>
          <a:ln>
            <a:noFill/>
          </a:ln>
        </p:spPr>
      </p:pic>
      <p:pic>
        <p:nvPicPr>
          <p:cNvPr id="7" name="Picture 2" descr="Smiling Water Drop Showing A Double Thumbs Up Royalty Free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4184" y="5364822"/>
            <a:ext cx="805416" cy="572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8400985"/>
      </p:ext>
    </p:extLst>
  </p:cSld>
  <p:clrMapOvr>
    <a:masterClrMapping/>
  </p:clrMapOvr>
  <p:transition spd="slow" advTm="30000">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Wastewater Treatment Equipment ｜Product line-up｜Environmen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519" y="-57666"/>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Debesėlio formos paaiškinimas 7"/>
          <p:cNvSpPr/>
          <p:nvPr/>
        </p:nvSpPr>
        <p:spPr>
          <a:xfrm>
            <a:off x="333065" y="1847809"/>
            <a:ext cx="4539049" cy="3425552"/>
          </a:xfrm>
          <a:prstGeom prst="cloudCallout">
            <a:avLst>
              <a:gd name="adj1" fmla="val 56036"/>
              <a:gd name="adj2" fmla="val 4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lt-LT" sz="1600" dirty="0" smtClean="0">
              <a:solidFill>
                <a:schemeClr val="tx1"/>
              </a:solidFill>
              <a:latin typeface="Comic Sans MS" panose="030F0702030302020204" pitchFamily="66" charset="0"/>
            </a:endParaRPr>
          </a:p>
          <a:p>
            <a:pPr algn="ctr"/>
            <a:r>
              <a:rPr lang="lt-LT" sz="1600" dirty="0" smtClean="0">
                <a:solidFill>
                  <a:schemeClr val="tx1"/>
                </a:solidFill>
                <a:latin typeface="Comic Sans MS" panose="030F0702030302020204" pitchFamily="66" charset="0"/>
              </a:rPr>
              <a:t>ŠVARAUS, ŠVIEŽIO VANDENS REIKIA VISKAM, KAS GYVA. NELAIMEI, MUMS IŠRADUS MAŠINAS IR PRISTAČIUS DIDELIŲ GAMYKLŲ, DAUGUMA EUROPOS UPIŲ, EŽERŲ IR JŪRŲ NAUDOJAMI KAIP LENGVIAUSIAS ATLIEKŲ ATSIKRATYMO BŪDAS.</a:t>
            </a:r>
            <a:endParaRPr lang="lt-LT" sz="1600" dirty="0" smtClean="0">
              <a:solidFill>
                <a:schemeClr val="tx1"/>
              </a:solidFill>
              <a:effectLst>
                <a:glow rad="63500">
                  <a:schemeClr val="accent1">
                    <a:satMod val="175000"/>
                    <a:alpha val="40000"/>
                  </a:schemeClr>
                </a:glow>
                <a:outerShdw blurRad="50800" dist="38100" dir="2700000" algn="tl" rotWithShape="0">
                  <a:prstClr val="black">
                    <a:alpha val="40000"/>
                  </a:prstClr>
                </a:outerShdw>
              </a:effectLst>
              <a:latin typeface="Comic Sans MS" panose="030F0702030302020204" pitchFamily="66" charset="0"/>
            </a:endParaRPr>
          </a:p>
        </p:txBody>
      </p:sp>
      <p:sp>
        <p:nvSpPr>
          <p:cNvPr id="10" name="Debesėlio formos paaiškinimas 9"/>
          <p:cNvSpPr/>
          <p:nvPr/>
        </p:nvSpPr>
        <p:spPr>
          <a:xfrm>
            <a:off x="6920909" y="2348827"/>
            <a:ext cx="5216799" cy="3280250"/>
          </a:xfrm>
          <a:prstGeom prst="cloudCallout">
            <a:avLst>
              <a:gd name="adj1" fmla="val -58049"/>
              <a:gd name="adj2" fmla="val 43865"/>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lt-LT" sz="1600" dirty="0" smtClean="0">
              <a:latin typeface="Comic Sans MS" panose="030F0702030302020204" pitchFamily="66" charset="0"/>
            </a:endParaRPr>
          </a:p>
          <a:p>
            <a:pPr algn="ctr"/>
            <a:r>
              <a:rPr lang="lt-LT" sz="1600" dirty="0" smtClean="0">
                <a:latin typeface="Comic Sans MS" panose="030F0702030302020204" pitchFamily="66" charset="0"/>
              </a:rPr>
              <a:t>KAIP ŽINOME, PANAUDOTAS VANDUO IŠ MŪSŲ NAMŲ VADINAMAS NUOTEKOMIS. TAI PURVINAS VANDENS IŠ MŪSŲ TUALETŲ IR VIRTUVIŲ BEI MUILUOTO VANDENS IŠ MŪSŲ DUŠŲ MIŠINYS. PRIEŠ NULEIDŽIANT NUOTEKAS Į UPES AR JŪRĄ, JAS REIKIA IŠVALYTI.</a:t>
            </a:r>
            <a:endParaRPr lang="lt-LT" sz="1600" dirty="0">
              <a:latin typeface="Comic Sans MS" panose="030F0702030302020204" pitchFamily="66" charset="0"/>
            </a:endParaRPr>
          </a:p>
        </p:txBody>
      </p:sp>
      <p:pic>
        <p:nvPicPr>
          <p:cNvPr id="11" name="Turinio vietos rezervavimo ženklas 3">
            <a:extLst>
              <a:ext uri="{FF2B5EF4-FFF2-40B4-BE49-F238E27FC236}">
                <a16:creationId xmlns:a16="http://schemas.microsoft.com/office/drawing/2014/main" xmlns="" id="{9D56A01F-3275-45D9-988D-90EC7EF9EE9C}"/>
              </a:ext>
            </a:extLst>
          </p:cNvPr>
          <p:cNvPicPr>
            <a:picLocks noChangeAspect="1"/>
          </p:cNvPicPr>
          <p:nvPr/>
        </p:nvPicPr>
        <p:blipFill>
          <a:blip r:embed="rId3"/>
          <a:stretch>
            <a:fillRect/>
          </a:stretch>
        </p:blipFill>
        <p:spPr>
          <a:xfrm>
            <a:off x="4448428" y="4334942"/>
            <a:ext cx="2261670" cy="2308874"/>
          </a:xfrm>
          <a:prstGeom prst="rect">
            <a:avLst/>
          </a:prstGeom>
        </p:spPr>
      </p:pic>
      <p:sp>
        <p:nvSpPr>
          <p:cNvPr id="6" name="Debesėlio formos paaiškinimas 5"/>
          <p:cNvSpPr/>
          <p:nvPr/>
        </p:nvSpPr>
        <p:spPr>
          <a:xfrm>
            <a:off x="3590759" y="151358"/>
            <a:ext cx="5908777" cy="2940018"/>
          </a:xfrm>
          <a:prstGeom prst="cloudCallout">
            <a:avLst>
              <a:gd name="adj1" fmla="val -5320"/>
              <a:gd name="adj2" fmla="val 8948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lt-LT" sz="1600" dirty="0" smtClean="0">
              <a:latin typeface="Comic Sans MS" panose="030F0702030302020204" pitchFamily="66" charset="0"/>
            </a:endParaRPr>
          </a:p>
          <a:p>
            <a:pPr algn="ctr"/>
            <a:r>
              <a:rPr lang="lt-LT" sz="1600" dirty="0" smtClean="0">
                <a:latin typeface="Comic Sans MS" panose="030F0702030302020204" pitchFamily="66" charset="0"/>
              </a:rPr>
              <a:t>TAI KENKIA DAUGELIUI AUGALŲ IR GYVŪNŲ, GYVENANČIŲ TŪKSTANČIUOSE KILOMETRŲ UPIŲ. TAI TAIP PAT NEIGIAMAI VEIKIA ŽMONIŲ SVEIKATĄ: MAUDANTIS ŽMOGUI UŽTERŠTAME VANDENYJE GALI SUTRIKTI SKRANDŽIO VEIKLA.</a:t>
            </a:r>
            <a:endParaRPr lang="lt-LT" sz="16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endParaRPr>
          </a:p>
        </p:txBody>
      </p:sp>
    </p:spTree>
    <p:extLst>
      <p:ext uri="{BB962C8B-B14F-4D97-AF65-F5344CB8AC3E}">
        <p14:creationId xmlns:p14="http://schemas.microsoft.com/office/powerpoint/2010/main" val="1533371413"/>
      </p:ext>
    </p:extLst>
  </p:cSld>
  <p:clrMapOvr>
    <a:masterClrMapping/>
  </p:clrMapOvr>
  <p:transition spd="slow" advTm="15000">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Vandens tarša pasaulyj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pic>
        <p:nvPicPr>
          <p:cNvPr id="27654" name="Picture 6" descr="Degradação ambiental causa 12 milhões de mortes por ano | Green F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8256" y="1728798"/>
            <a:ext cx="4798446" cy="44331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Stačiakampis 2"/>
          <p:cNvSpPr/>
          <p:nvPr/>
        </p:nvSpPr>
        <p:spPr>
          <a:xfrm>
            <a:off x="1935892" y="160338"/>
            <a:ext cx="8822724" cy="954107"/>
          </a:xfrm>
          <a:prstGeom prst="rect">
            <a:avLst/>
          </a:prstGeom>
        </p:spPr>
        <p:txBody>
          <a:bodyPr wrap="square">
            <a:spAutoFit/>
          </a:bodyPr>
          <a:lstStyle/>
          <a:p>
            <a:r>
              <a:rPr lang="lt-LT" sz="2800" dirty="0" smtClean="0">
                <a:latin typeface="Comic Sans MS" panose="030F0702030302020204" pitchFamily="66" charset="0"/>
              </a:rPr>
              <a:t>PRAMONĖS NUTEKAMIEJI VANDENYS. DAUGIAUSIA VANDENĮ TERŠIA PRAMONĖ.</a:t>
            </a:r>
            <a:endParaRPr lang="lt-LT" sz="2800" dirty="0">
              <a:latin typeface="Comic Sans MS" panose="030F0702030302020204" pitchFamily="66" charset="0"/>
            </a:endParaRPr>
          </a:p>
        </p:txBody>
      </p:sp>
      <p:sp>
        <p:nvSpPr>
          <p:cNvPr id="4" name="AutoShape 10" descr="Vandens tarša pasaulyj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sp>
        <p:nvSpPr>
          <p:cNvPr id="5" name="AutoShape 12" descr="Vandens tarša pasaulyj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pic>
        <p:nvPicPr>
          <p:cNvPr id="27662" name="Picture 14" descr="تصفیه آب آلوده با فوتو کاتالیست های حساس به نور | ایران توانا"/>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4483" y="1728799"/>
            <a:ext cx="4614133" cy="44331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7664" name="Picture 16" descr="A water drop stock vector. Illustration of shape, graphic - 330988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555" y="4981858"/>
            <a:ext cx="1062681" cy="1794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28676"/>
      </p:ext>
    </p:extLst>
  </p:cSld>
  <p:clrMapOvr>
    <a:masterClrMapping/>
  </p:clrMapOvr>
  <p:transition spd="slow" advTm="7000">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tačiakampis 1"/>
          <p:cNvSpPr/>
          <p:nvPr/>
        </p:nvSpPr>
        <p:spPr>
          <a:xfrm>
            <a:off x="2333002" y="220144"/>
            <a:ext cx="8742348" cy="954107"/>
          </a:xfrm>
          <a:prstGeom prst="rect">
            <a:avLst/>
          </a:prstGeom>
        </p:spPr>
        <p:txBody>
          <a:bodyPr wrap="square">
            <a:spAutoFit/>
          </a:bodyPr>
          <a:lstStyle/>
          <a:p>
            <a:pPr algn="ctr"/>
            <a:r>
              <a:rPr lang="lt-LT" sz="2800" dirty="0" smtClean="0">
                <a:latin typeface="Comic Sans MS" panose="030F0702030302020204" pitchFamily="66" charset="0"/>
              </a:rPr>
              <a:t>NAFTOS IŠSILIEJIMAI, KURIŲ BŪNA PAKANKAMAI DAŽNAI. </a:t>
            </a:r>
            <a:endParaRPr lang="lt-LT" sz="2800" dirty="0">
              <a:latin typeface="Comic Sans MS" panose="030F0702030302020204" pitchFamily="66" charset="0"/>
            </a:endParaRPr>
          </a:p>
        </p:txBody>
      </p:sp>
      <p:pic>
        <p:nvPicPr>
          <p:cNvPr id="29698" name="Picture 2" descr="Naftos išsiliejimas BP atnešė rekordinį nuostolį | Alfa.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279" y="1268053"/>
            <a:ext cx="3315469" cy="2492098"/>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Burung Laut Menjadi Indikator Pencemaran Sampah - Tekno Tempo.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9747" y="1268053"/>
            <a:ext cx="3843857" cy="2492098"/>
          </a:xfrm>
          <a:prstGeom prst="rect">
            <a:avLst/>
          </a:prstGeom>
          <a:noFill/>
          <a:extLst>
            <a:ext uri="{909E8E84-426E-40DD-AFC4-6F175D3DCCD1}">
              <a14:hiddenFill xmlns:a14="http://schemas.microsoft.com/office/drawing/2010/main">
                <a:solidFill>
                  <a:srgbClr val="FFFFFF"/>
                </a:solidFill>
              </a14:hiddenFill>
            </a:ext>
          </a:extLst>
        </p:spPr>
      </p:pic>
      <p:pic>
        <p:nvPicPr>
          <p:cNvPr id="29702" name="Picture 6" descr="Sameto saloje (Tailandas) toliau likviduojami naftos išsiliejimo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8999" y="1268053"/>
            <a:ext cx="2976718" cy="2492098"/>
          </a:xfrm>
          <a:prstGeom prst="rect">
            <a:avLst/>
          </a:prstGeom>
          <a:noFill/>
          <a:extLst>
            <a:ext uri="{909E8E84-426E-40DD-AFC4-6F175D3DCCD1}">
              <a14:hiddenFill xmlns:a14="http://schemas.microsoft.com/office/drawing/2010/main">
                <a:solidFill>
                  <a:srgbClr val="FFFFFF"/>
                </a:solidFill>
              </a14:hiddenFill>
            </a:ext>
          </a:extLst>
        </p:spPr>
      </p:pic>
      <p:pic>
        <p:nvPicPr>
          <p:cNvPr id="29704" name="Picture 8" descr="Žalieji į teismą padavė Didžiąją Britaniją | Ekodien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279" y="3973792"/>
            <a:ext cx="3356583" cy="2555193"/>
          </a:xfrm>
          <a:prstGeom prst="rect">
            <a:avLst/>
          </a:prstGeom>
          <a:noFill/>
          <a:extLst>
            <a:ext uri="{909E8E84-426E-40DD-AFC4-6F175D3DCCD1}">
              <a14:hiddenFill xmlns:a14="http://schemas.microsoft.com/office/drawing/2010/main">
                <a:solidFill>
                  <a:srgbClr val="FFFFFF"/>
                </a:solidFill>
              </a14:hiddenFill>
            </a:ext>
          </a:extLst>
        </p:spPr>
      </p:pic>
      <p:pic>
        <p:nvPicPr>
          <p:cNvPr id="29706" name="Picture 10" descr="GISMETEO.LT: Keturiolikmetė atrado pažangų išsiliejusios naftos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4729" y="3973793"/>
            <a:ext cx="3708875" cy="2555193"/>
          </a:xfrm>
          <a:prstGeom prst="rect">
            <a:avLst/>
          </a:prstGeom>
          <a:noFill/>
          <a:extLst>
            <a:ext uri="{909E8E84-426E-40DD-AFC4-6F175D3DCCD1}">
              <a14:hiddenFill xmlns:a14="http://schemas.microsoft.com/office/drawing/2010/main">
                <a:solidFill>
                  <a:srgbClr val="FFFFFF"/>
                </a:solidFill>
              </a14:hiddenFill>
            </a:ext>
          </a:extLst>
        </p:spPr>
      </p:pic>
      <p:pic>
        <p:nvPicPr>
          <p:cNvPr id="29708" name="Picture 12" descr="Naftos žala Nuotraukos - juokai.lt"/>
          <p:cNvPicPr>
            <a:picLocks noChangeAspect="1" noChangeArrowheads="1"/>
          </p:cNvPicPr>
          <p:nvPr/>
        </p:nvPicPr>
        <p:blipFill rotWithShape="1">
          <a:blip r:embed="rId7">
            <a:extLst>
              <a:ext uri="{28A0092B-C50C-407E-A947-70E740481C1C}">
                <a14:useLocalDpi xmlns:a14="http://schemas.microsoft.com/office/drawing/2010/main" val="0"/>
              </a:ext>
            </a:extLst>
          </a:blip>
          <a:srcRect l="4403" t="7235"/>
          <a:stretch/>
        </p:blipFill>
        <p:spPr bwMode="auto">
          <a:xfrm>
            <a:off x="8538999" y="3990905"/>
            <a:ext cx="2976718" cy="2520965"/>
          </a:xfrm>
          <a:prstGeom prst="rect">
            <a:avLst/>
          </a:prstGeom>
          <a:noFill/>
          <a:extLst>
            <a:ext uri="{909E8E84-426E-40DD-AFC4-6F175D3DCCD1}">
              <a14:hiddenFill xmlns:a14="http://schemas.microsoft.com/office/drawing/2010/main">
                <a:solidFill>
                  <a:srgbClr val="FFFFFF"/>
                </a:solidFill>
              </a14:hiddenFill>
            </a:ext>
          </a:extLst>
        </p:spPr>
      </p:pic>
      <p:pic>
        <p:nvPicPr>
          <p:cNvPr id="29710" name="Picture 14" descr="Angry Water Drop Character Screaming Into Megaphone Royalty Free ..."/>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2370" y="106821"/>
            <a:ext cx="1594548" cy="1054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888185"/>
      </p:ext>
    </p:extLst>
  </p:cSld>
  <p:clrMapOvr>
    <a:masterClrMapping/>
  </p:clrMapOvr>
  <p:transition spd="slow" advTm="1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1000"/>
                                  </p:stCondLst>
                                  <p:childTnLst>
                                    <p:set>
                                      <p:cBhvr>
                                        <p:cTn id="6" dur="1" fill="hold">
                                          <p:stCondLst>
                                            <p:cond delay="0"/>
                                          </p:stCondLst>
                                        </p:cTn>
                                        <p:tgtEl>
                                          <p:spTgt spid="29698"/>
                                        </p:tgtEl>
                                        <p:attrNameLst>
                                          <p:attrName>style.visibility</p:attrName>
                                        </p:attrNameLst>
                                      </p:cBhvr>
                                      <p:to>
                                        <p:strVal val="visible"/>
                                      </p:to>
                                    </p:set>
                                    <p:animEffect transition="in" filter="circle(in)">
                                      <p:cBhvr>
                                        <p:cTn id="7" dur="2000"/>
                                        <p:tgtEl>
                                          <p:spTgt spid="29698"/>
                                        </p:tgtEl>
                                      </p:cBhvr>
                                    </p:animEffect>
                                  </p:childTnLst>
                                </p:cTn>
                              </p:par>
                            </p:childTnLst>
                          </p:cTn>
                        </p:par>
                        <p:par>
                          <p:cTn id="8" fill="hold">
                            <p:stCondLst>
                              <p:cond delay="3000"/>
                            </p:stCondLst>
                            <p:childTnLst>
                              <p:par>
                                <p:cTn id="9" presetID="6" presetClass="entr" presetSubtype="16" fill="hold" nodeType="afterEffect">
                                  <p:stCondLst>
                                    <p:cond delay="1000"/>
                                  </p:stCondLst>
                                  <p:childTnLst>
                                    <p:set>
                                      <p:cBhvr>
                                        <p:cTn id="10" dur="1" fill="hold">
                                          <p:stCondLst>
                                            <p:cond delay="0"/>
                                          </p:stCondLst>
                                        </p:cTn>
                                        <p:tgtEl>
                                          <p:spTgt spid="29706"/>
                                        </p:tgtEl>
                                        <p:attrNameLst>
                                          <p:attrName>style.visibility</p:attrName>
                                        </p:attrNameLst>
                                      </p:cBhvr>
                                      <p:to>
                                        <p:strVal val="visible"/>
                                      </p:to>
                                    </p:set>
                                    <p:animEffect transition="in" filter="circle(in)">
                                      <p:cBhvr>
                                        <p:cTn id="11" dur="2000"/>
                                        <p:tgtEl>
                                          <p:spTgt spid="29706"/>
                                        </p:tgtEl>
                                      </p:cBhvr>
                                    </p:animEffect>
                                  </p:childTnLst>
                                </p:cTn>
                              </p:par>
                            </p:childTnLst>
                          </p:cTn>
                        </p:par>
                        <p:par>
                          <p:cTn id="12" fill="hold">
                            <p:stCondLst>
                              <p:cond delay="6000"/>
                            </p:stCondLst>
                            <p:childTnLst>
                              <p:par>
                                <p:cTn id="13" presetID="6" presetClass="entr" presetSubtype="16" fill="hold" nodeType="afterEffect">
                                  <p:stCondLst>
                                    <p:cond delay="1000"/>
                                  </p:stCondLst>
                                  <p:childTnLst>
                                    <p:set>
                                      <p:cBhvr>
                                        <p:cTn id="14" dur="1" fill="hold">
                                          <p:stCondLst>
                                            <p:cond delay="0"/>
                                          </p:stCondLst>
                                        </p:cTn>
                                        <p:tgtEl>
                                          <p:spTgt spid="29702"/>
                                        </p:tgtEl>
                                        <p:attrNameLst>
                                          <p:attrName>style.visibility</p:attrName>
                                        </p:attrNameLst>
                                      </p:cBhvr>
                                      <p:to>
                                        <p:strVal val="visible"/>
                                      </p:to>
                                    </p:set>
                                    <p:animEffect transition="in" filter="circle(in)">
                                      <p:cBhvr>
                                        <p:cTn id="15" dur="1000"/>
                                        <p:tgtEl>
                                          <p:spTgt spid="29702"/>
                                        </p:tgtEl>
                                      </p:cBhvr>
                                    </p:animEffect>
                                  </p:childTnLst>
                                </p:cTn>
                              </p:par>
                            </p:childTnLst>
                          </p:cTn>
                        </p:par>
                        <p:par>
                          <p:cTn id="16" fill="hold">
                            <p:stCondLst>
                              <p:cond delay="8000"/>
                            </p:stCondLst>
                            <p:childTnLst>
                              <p:par>
                                <p:cTn id="17" presetID="6" presetClass="entr" presetSubtype="16" fill="hold" nodeType="afterEffect">
                                  <p:stCondLst>
                                    <p:cond delay="1000"/>
                                  </p:stCondLst>
                                  <p:childTnLst>
                                    <p:set>
                                      <p:cBhvr>
                                        <p:cTn id="18" dur="1" fill="hold">
                                          <p:stCondLst>
                                            <p:cond delay="0"/>
                                          </p:stCondLst>
                                        </p:cTn>
                                        <p:tgtEl>
                                          <p:spTgt spid="29704"/>
                                        </p:tgtEl>
                                        <p:attrNameLst>
                                          <p:attrName>style.visibility</p:attrName>
                                        </p:attrNameLst>
                                      </p:cBhvr>
                                      <p:to>
                                        <p:strVal val="visible"/>
                                      </p:to>
                                    </p:set>
                                    <p:animEffect transition="in" filter="circle(in)">
                                      <p:cBhvr>
                                        <p:cTn id="19" dur="1000"/>
                                        <p:tgtEl>
                                          <p:spTgt spid="29704"/>
                                        </p:tgtEl>
                                      </p:cBhvr>
                                    </p:animEffect>
                                  </p:childTnLst>
                                </p:cTn>
                              </p:par>
                            </p:childTnLst>
                          </p:cTn>
                        </p:par>
                        <p:par>
                          <p:cTn id="20" fill="hold">
                            <p:stCondLst>
                              <p:cond delay="10000"/>
                            </p:stCondLst>
                            <p:childTnLst>
                              <p:par>
                                <p:cTn id="21" presetID="6" presetClass="entr" presetSubtype="16" fill="hold" nodeType="afterEffect">
                                  <p:stCondLst>
                                    <p:cond delay="1000"/>
                                  </p:stCondLst>
                                  <p:childTnLst>
                                    <p:set>
                                      <p:cBhvr>
                                        <p:cTn id="22" dur="1" fill="hold">
                                          <p:stCondLst>
                                            <p:cond delay="0"/>
                                          </p:stCondLst>
                                        </p:cTn>
                                        <p:tgtEl>
                                          <p:spTgt spid="29708"/>
                                        </p:tgtEl>
                                        <p:attrNameLst>
                                          <p:attrName>style.visibility</p:attrName>
                                        </p:attrNameLst>
                                      </p:cBhvr>
                                      <p:to>
                                        <p:strVal val="visible"/>
                                      </p:to>
                                    </p:set>
                                    <p:animEffect transition="in" filter="circle(in)">
                                      <p:cBhvr>
                                        <p:cTn id="23" dur="1000"/>
                                        <p:tgtEl>
                                          <p:spTgt spid="29708"/>
                                        </p:tgtEl>
                                      </p:cBhvr>
                                    </p:animEffect>
                                  </p:childTnLst>
                                </p:cTn>
                              </p:par>
                            </p:childTnLst>
                          </p:cTn>
                        </p:par>
                        <p:par>
                          <p:cTn id="24" fill="hold">
                            <p:stCondLst>
                              <p:cond delay="12000"/>
                            </p:stCondLst>
                            <p:childTnLst>
                              <p:par>
                                <p:cTn id="25" presetID="6" presetClass="entr" presetSubtype="16" fill="hold" nodeType="afterEffect">
                                  <p:stCondLst>
                                    <p:cond delay="1000"/>
                                  </p:stCondLst>
                                  <p:childTnLst>
                                    <p:set>
                                      <p:cBhvr>
                                        <p:cTn id="26" dur="1" fill="hold">
                                          <p:stCondLst>
                                            <p:cond delay="0"/>
                                          </p:stCondLst>
                                        </p:cTn>
                                        <p:tgtEl>
                                          <p:spTgt spid="29700"/>
                                        </p:tgtEl>
                                        <p:attrNameLst>
                                          <p:attrName>style.visibility</p:attrName>
                                        </p:attrNameLst>
                                      </p:cBhvr>
                                      <p:to>
                                        <p:strVal val="visible"/>
                                      </p:to>
                                    </p:set>
                                    <p:animEffect transition="in" filter="circle(in)">
                                      <p:cBhvr>
                                        <p:cTn id="27" dur="1000"/>
                                        <p:tgtEl>
                                          <p:spTgt spid="29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ebesėlio formos paaiškinimas 9"/>
          <p:cNvSpPr/>
          <p:nvPr/>
        </p:nvSpPr>
        <p:spPr>
          <a:xfrm>
            <a:off x="341831" y="460663"/>
            <a:ext cx="3911896" cy="3064476"/>
          </a:xfrm>
          <a:prstGeom prst="cloudCallout">
            <a:avLst>
              <a:gd name="adj1" fmla="val 33434"/>
              <a:gd name="adj2" fmla="val 7086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lt-LT" dirty="0" smtClean="0">
                <a:ln w="0"/>
                <a:solidFill>
                  <a:schemeClr val="tx1"/>
                </a:solidFill>
                <a:effectLst>
                  <a:outerShdw blurRad="38100" dist="19050" dir="2700000" algn="tl" rotWithShape="0">
                    <a:schemeClr val="dk1">
                      <a:alpha val="40000"/>
                    </a:schemeClr>
                  </a:outerShdw>
                </a:effectLst>
                <a:latin typeface="Comic Sans MS" panose="030F0702030302020204" pitchFamily="66" charset="0"/>
              </a:rPr>
              <a:t>TAIGI VAIKAI, GERKTE DAUG VANDENS, PLAUKITE RANKAS, NETERŠKITE VANDENS IR BŪKITE SVEIKI</a:t>
            </a:r>
            <a:r>
              <a:rPr lang="en-US" dirty="0" smtClean="0">
                <a:ln w="0"/>
                <a:solidFill>
                  <a:schemeClr val="tx1"/>
                </a:solidFill>
                <a:effectLst>
                  <a:outerShdw blurRad="38100" dist="19050" dir="2700000" algn="tl" rotWithShape="0">
                    <a:schemeClr val="dk1">
                      <a:alpha val="40000"/>
                    </a:schemeClr>
                  </a:outerShdw>
                </a:effectLst>
                <a:latin typeface="Comic Sans MS" panose="030F0702030302020204" pitchFamily="66" charset="0"/>
              </a:rPr>
              <a:t>!</a:t>
            </a:r>
            <a:endParaRPr lang="lt-LT" dirty="0">
              <a:ln w="0"/>
              <a:solidFill>
                <a:schemeClr val="tx1"/>
              </a:solidFill>
              <a:effectLst>
                <a:outerShdw blurRad="38100" dist="19050" dir="2700000" algn="tl" rotWithShape="0">
                  <a:schemeClr val="dk1">
                    <a:alpha val="40000"/>
                  </a:schemeClr>
                </a:outerShdw>
              </a:effectLst>
              <a:latin typeface="Comic Sans MS" panose="030F0702030302020204" pitchFamily="66" charset="0"/>
            </a:endParaRPr>
          </a:p>
        </p:txBody>
      </p:sp>
      <p:pic>
        <p:nvPicPr>
          <p:cNvPr id="11" name="Turinio vietos rezervavimo ženklas 3">
            <a:extLst>
              <a:ext uri="{FF2B5EF4-FFF2-40B4-BE49-F238E27FC236}">
                <a16:creationId xmlns:a16="http://schemas.microsoft.com/office/drawing/2014/main" xmlns="" id="{9D56A01F-3275-45D9-988D-90EC7EF9EE9C}"/>
              </a:ext>
            </a:extLst>
          </p:cNvPr>
          <p:cNvPicPr>
            <a:picLocks noChangeAspect="1"/>
          </p:cNvPicPr>
          <p:nvPr/>
        </p:nvPicPr>
        <p:blipFill>
          <a:blip r:embed="rId2"/>
          <a:stretch>
            <a:fillRect/>
          </a:stretch>
        </p:blipFill>
        <p:spPr>
          <a:xfrm>
            <a:off x="3471520" y="3997859"/>
            <a:ext cx="2261670" cy="2308874"/>
          </a:xfrm>
          <a:prstGeom prst="rect">
            <a:avLst/>
          </a:prstGeom>
        </p:spPr>
      </p:pic>
      <p:sp>
        <p:nvSpPr>
          <p:cNvPr id="2" name="Vertikalioji slinktis 1"/>
          <p:cNvSpPr/>
          <p:nvPr/>
        </p:nvSpPr>
        <p:spPr>
          <a:xfrm>
            <a:off x="5733190" y="546930"/>
            <a:ext cx="5607079" cy="5956419"/>
          </a:xfrm>
          <a:prstGeom prst="verticalScroll">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400" dirty="0" smtClean="0">
              <a:solidFill>
                <a:schemeClr val="tx1"/>
              </a:solidFill>
            </a:endParaRPr>
          </a:p>
          <a:p>
            <a:pPr algn="ctr"/>
            <a:r>
              <a:rPr lang="lt-LT" sz="1400" dirty="0" smtClean="0">
                <a:solidFill>
                  <a:schemeClr val="tx1"/>
                </a:solidFill>
              </a:rPr>
              <a:t>Kas </a:t>
            </a:r>
            <a:r>
              <a:rPr lang="lt-LT" sz="1400" dirty="0">
                <a:solidFill>
                  <a:schemeClr val="tx1"/>
                </a:solidFill>
              </a:rPr>
              <a:t>ten trepsi, kas ten šoka, </a:t>
            </a:r>
            <a:br>
              <a:rPr lang="lt-LT" sz="1400" dirty="0">
                <a:solidFill>
                  <a:schemeClr val="tx1"/>
                </a:solidFill>
              </a:rPr>
            </a:br>
            <a:r>
              <a:rPr lang="lt-LT" sz="1400" dirty="0">
                <a:solidFill>
                  <a:schemeClr val="tx1"/>
                </a:solidFill>
              </a:rPr>
              <a:t>Kas ten vaikščioja po stogą? </a:t>
            </a:r>
            <a:br>
              <a:rPr lang="lt-LT" sz="1400" dirty="0">
                <a:solidFill>
                  <a:schemeClr val="tx1"/>
                </a:solidFill>
              </a:rPr>
            </a:br>
            <a:r>
              <a:rPr lang="lt-LT" sz="1400" dirty="0">
                <a:solidFill>
                  <a:schemeClr val="tx1"/>
                </a:solidFill>
              </a:rPr>
              <a:t/>
            </a:r>
            <a:br>
              <a:rPr lang="lt-LT" sz="1400" dirty="0">
                <a:solidFill>
                  <a:schemeClr val="tx1"/>
                </a:solidFill>
              </a:rPr>
            </a:br>
            <a:r>
              <a:rPr lang="lt-LT" sz="1400" dirty="0" err="1">
                <a:solidFill>
                  <a:schemeClr val="tx1"/>
                </a:solidFill>
              </a:rPr>
              <a:t>Ci</a:t>
            </a:r>
            <a:r>
              <a:rPr lang="lt-LT" sz="1400" dirty="0">
                <a:solidFill>
                  <a:schemeClr val="tx1"/>
                </a:solidFill>
              </a:rPr>
              <a:t> </a:t>
            </a:r>
            <a:r>
              <a:rPr lang="lt-LT" sz="1400" dirty="0" err="1">
                <a:solidFill>
                  <a:schemeClr val="tx1"/>
                </a:solidFill>
              </a:rPr>
              <a:t>ku</a:t>
            </a:r>
            <a:r>
              <a:rPr lang="lt-LT" sz="1400" dirty="0">
                <a:solidFill>
                  <a:schemeClr val="tx1"/>
                </a:solidFill>
              </a:rPr>
              <a:t> </a:t>
            </a:r>
            <a:r>
              <a:rPr lang="lt-LT" sz="1400" dirty="0" err="1">
                <a:solidFill>
                  <a:schemeClr val="tx1"/>
                </a:solidFill>
              </a:rPr>
              <a:t>ca</a:t>
            </a:r>
            <a:r>
              <a:rPr lang="lt-LT" sz="1400" dirty="0">
                <a:solidFill>
                  <a:schemeClr val="tx1"/>
                </a:solidFill>
              </a:rPr>
              <a:t> </a:t>
            </a:r>
            <a:r>
              <a:rPr lang="lt-LT" sz="1400" dirty="0" err="1">
                <a:solidFill>
                  <a:schemeClr val="tx1"/>
                </a:solidFill>
              </a:rPr>
              <a:t>ku</a:t>
            </a:r>
            <a:r>
              <a:rPr lang="lt-LT" sz="1400" dirty="0">
                <a:solidFill>
                  <a:schemeClr val="tx1"/>
                </a:solidFill>
              </a:rPr>
              <a:t>, tu </a:t>
            </a:r>
            <a:r>
              <a:rPr lang="lt-LT" sz="1400" dirty="0" err="1">
                <a:solidFill>
                  <a:schemeClr val="tx1"/>
                </a:solidFill>
              </a:rPr>
              <a:t>ku</a:t>
            </a:r>
            <a:r>
              <a:rPr lang="lt-LT" sz="1400" dirty="0">
                <a:solidFill>
                  <a:schemeClr val="tx1"/>
                </a:solidFill>
              </a:rPr>
              <a:t> tu </a:t>
            </a:r>
            <a:r>
              <a:rPr lang="lt-LT" sz="1400" dirty="0" err="1">
                <a:solidFill>
                  <a:schemeClr val="tx1"/>
                </a:solidFill>
              </a:rPr>
              <a:t>ku</a:t>
            </a:r>
            <a:r>
              <a:rPr lang="lt-LT" sz="1400" dirty="0">
                <a:solidFill>
                  <a:schemeClr val="tx1"/>
                </a:solidFill>
              </a:rPr>
              <a:t>, </a:t>
            </a:r>
            <a:br>
              <a:rPr lang="lt-LT" sz="1400" dirty="0">
                <a:solidFill>
                  <a:schemeClr val="tx1"/>
                </a:solidFill>
              </a:rPr>
            </a:br>
            <a:r>
              <a:rPr lang="lt-LT" sz="1400" dirty="0">
                <a:solidFill>
                  <a:schemeClr val="tx1"/>
                </a:solidFill>
              </a:rPr>
              <a:t>Daug žydrų lietaus nykštukų. </a:t>
            </a:r>
            <a:br>
              <a:rPr lang="lt-LT" sz="1400" dirty="0">
                <a:solidFill>
                  <a:schemeClr val="tx1"/>
                </a:solidFill>
              </a:rPr>
            </a:br>
            <a:r>
              <a:rPr lang="lt-LT" sz="1400" dirty="0">
                <a:solidFill>
                  <a:schemeClr val="tx1"/>
                </a:solidFill>
              </a:rPr>
              <a:t/>
            </a:r>
            <a:br>
              <a:rPr lang="lt-LT" sz="1400" dirty="0">
                <a:solidFill>
                  <a:schemeClr val="tx1"/>
                </a:solidFill>
              </a:rPr>
            </a:br>
            <a:r>
              <a:rPr lang="lt-LT" sz="1400" dirty="0">
                <a:solidFill>
                  <a:schemeClr val="tx1"/>
                </a:solidFill>
              </a:rPr>
              <a:t>Ilgos plonos jų kojytės, </a:t>
            </a:r>
            <a:br>
              <a:rPr lang="lt-LT" sz="1400" dirty="0">
                <a:solidFill>
                  <a:schemeClr val="tx1"/>
                </a:solidFill>
              </a:rPr>
            </a:br>
            <a:r>
              <a:rPr lang="lt-LT" sz="1400" dirty="0">
                <a:solidFill>
                  <a:schemeClr val="tx1"/>
                </a:solidFill>
              </a:rPr>
              <a:t>Žydro stiklo kepurytės. </a:t>
            </a:r>
            <a:br>
              <a:rPr lang="lt-LT" sz="1400" dirty="0">
                <a:solidFill>
                  <a:schemeClr val="tx1"/>
                </a:solidFill>
              </a:rPr>
            </a:br>
            <a:r>
              <a:rPr lang="lt-LT" sz="1400" dirty="0">
                <a:solidFill>
                  <a:schemeClr val="tx1"/>
                </a:solidFill>
              </a:rPr>
              <a:t/>
            </a:r>
            <a:br>
              <a:rPr lang="lt-LT" sz="1400" dirty="0">
                <a:solidFill>
                  <a:schemeClr val="tx1"/>
                </a:solidFill>
              </a:rPr>
            </a:br>
            <a:r>
              <a:rPr lang="lt-LT" sz="1400" dirty="0" err="1">
                <a:solidFill>
                  <a:schemeClr val="tx1"/>
                </a:solidFill>
              </a:rPr>
              <a:t>Ci</a:t>
            </a:r>
            <a:r>
              <a:rPr lang="lt-LT" sz="1400" dirty="0">
                <a:solidFill>
                  <a:schemeClr val="tx1"/>
                </a:solidFill>
              </a:rPr>
              <a:t> </a:t>
            </a:r>
            <a:r>
              <a:rPr lang="lt-LT" sz="1400" dirty="0" err="1">
                <a:solidFill>
                  <a:schemeClr val="tx1"/>
                </a:solidFill>
              </a:rPr>
              <a:t>ku</a:t>
            </a:r>
            <a:r>
              <a:rPr lang="lt-LT" sz="1400" dirty="0">
                <a:solidFill>
                  <a:schemeClr val="tx1"/>
                </a:solidFill>
              </a:rPr>
              <a:t> </a:t>
            </a:r>
            <a:r>
              <a:rPr lang="lt-LT" sz="1400" dirty="0" err="1">
                <a:solidFill>
                  <a:schemeClr val="tx1"/>
                </a:solidFill>
              </a:rPr>
              <a:t>ca</a:t>
            </a:r>
            <a:r>
              <a:rPr lang="lt-LT" sz="1400" dirty="0">
                <a:solidFill>
                  <a:schemeClr val="tx1"/>
                </a:solidFill>
              </a:rPr>
              <a:t> </a:t>
            </a:r>
            <a:r>
              <a:rPr lang="lt-LT" sz="1400" dirty="0" err="1">
                <a:solidFill>
                  <a:schemeClr val="tx1"/>
                </a:solidFill>
              </a:rPr>
              <a:t>ku</a:t>
            </a:r>
            <a:r>
              <a:rPr lang="lt-LT" sz="1400" dirty="0">
                <a:solidFill>
                  <a:schemeClr val="tx1"/>
                </a:solidFill>
              </a:rPr>
              <a:t>, tu </a:t>
            </a:r>
            <a:r>
              <a:rPr lang="lt-LT" sz="1400" dirty="0" err="1">
                <a:solidFill>
                  <a:schemeClr val="tx1"/>
                </a:solidFill>
              </a:rPr>
              <a:t>ku</a:t>
            </a:r>
            <a:r>
              <a:rPr lang="lt-LT" sz="1400" dirty="0">
                <a:solidFill>
                  <a:schemeClr val="tx1"/>
                </a:solidFill>
              </a:rPr>
              <a:t> tu </a:t>
            </a:r>
            <a:r>
              <a:rPr lang="lt-LT" sz="1400" dirty="0" err="1">
                <a:solidFill>
                  <a:schemeClr val="tx1"/>
                </a:solidFill>
              </a:rPr>
              <a:t>ku</a:t>
            </a:r>
            <a:r>
              <a:rPr lang="lt-LT" sz="1400" dirty="0">
                <a:solidFill>
                  <a:schemeClr val="tx1"/>
                </a:solidFill>
              </a:rPr>
              <a:t>, </a:t>
            </a:r>
            <a:br>
              <a:rPr lang="lt-LT" sz="1400" dirty="0">
                <a:solidFill>
                  <a:schemeClr val="tx1"/>
                </a:solidFill>
              </a:rPr>
            </a:br>
            <a:r>
              <a:rPr lang="lt-LT" sz="1400" dirty="0">
                <a:solidFill>
                  <a:schemeClr val="tx1"/>
                </a:solidFill>
              </a:rPr>
              <a:t>Žydro stiklo jų batukai. </a:t>
            </a:r>
            <a:br>
              <a:rPr lang="lt-LT" sz="1400" dirty="0">
                <a:solidFill>
                  <a:schemeClr val="tx1"/>
                </a:solidFill>
              </a:rPr>
            </a:br>
            <a:r>
              <a:rPr lang="lt-LT" sz="1400" dirty="0">
                <a:solidFill>
                  <a:schemeClr val="tx1"/>
                </a:solidFill>
              </a:rPr>
              <a:t/>
            </a:r>
            <a:br>
              <a:rPr lang="lt-LT" sz="1400" dirty="0">
                <a:solidFill>
                  <a:schemeClr val="tx1"/>
                </a:solidFill>
              </a:rPr>
            </a:br>
            <a:r>
              <a:rPr lang="lt-LT" sz="1400" dirty="0">
                <a:solidFill>
                  <a:schemeClr val="tx1"/>
                </a:solidFill>
              </a:rPr>
              <a:t>O kiekvienas rankoj neša </a:t>
            </a:r>
            <a:br>
              <a:rPr lang="lt-LT" sz="1400" dirty="0">
                <a:solidFill>
                  <a:schemeClr val="tx1"/>
                </a:solidFill>
              </a:rPr>
            </a:br>
            <a:r>
              <a:rPr lang="lt-LT" sz="1400" dirty="0">
                <a:solidFill>
                  <a:schemeClr val="tx1"/>
                </a:solidFill>
              </a:rPr>
              <a:t>Po apvalų žydrą lašą. </a:t>
            </a:r>
            <a:br>
              <a:rPr lang="lt-LT" sz="1400" dirty="0">
                <a:solidFill>
                  <a:schemeClr val="tx1"/>
                </a:solidFill>
              </a:rPr>
            </a:br>
            <a:r>
              <a:rPr lang="lt-LT" sz="1400" dirty="0">
                <a:solidFill>
                  <a:schemeClr val="tx1"/>
                </a:solidFill>
              </a:rPr>
              <a:t/>
            </a:r>
            <a:br>
              <a:rPr lang="lt-LT" sz="1400" dirty="0">
                <a:solidFill>
                  <a:schemeClr val="tx1"/>
                </a:solidFill>
              </a:rPr>
            </a:br>
            <a:r>
              <a:rPr lang="lt-LT" sz="1400" dirty="0" err="1">
                <a:solidFill>
                  <a:schemeClr val="tx1"/>
                </a:solidFill>
              </a:rPr>
              <a:t>Ci</a:t>
            </a:r>
            <a:r>
              <a:rPr lang="lt-LT" sz="1400" dirty="0">
                <a:solidFill>
                  <a:schemeClr val="tx1"/>
                </a:solidFill>
              </a:rPr>
              <a:t> </a:t>
            </a:r>
            <a:r>
              <a:rPr lang="lt-LT" sz="1400" dirty="0" err="1">
                <a:solidFill>
                  <a:schemeClr val="tx1"/>
                </a:solidFill>
              </a:rPr>
              <a:t>ku</a:t>
            </a:r>
            <a:r>
              <a:rPr lang="lt-LT" sz="1400" dirty="0">
                <a:solidFill>
                  <a:schemeClr val="tx1"/>
                </a:solidFill>
              </a:rPr>
              <a:t> </a:t>
            </a:r>
            <a:r>
              <a:rPr lang="lt-LT" sz="1400" dirty="0" err="1">
                <a:solidFill>
                  <a:schemeClr val="tx1"/>
                </a:solidFill>
              </a:rPr>
              <a:t>ca</a:t>
            </a:r>
            <a:r>
              <a:rPr lang="lt-LT" sz="1400" dirty="0">
                <a:solidFill>
                  <a:schemeClr val="tx1"/>
                </a:solidFill>
              </a:rPr>
              <a:t> </a:t>
            </a:r>
            <a:r>
              <a:rPr lang="lt-LT" sz="1400" dirty="0" err="1">
                <a:solidFill>
                  <a:schemeClr val="tx1"/>
                </a:solidFill>
              </a:rPr>
              <a:t>ku</a:t>
            </a:r>
            <a:r>
              <a:rPr lang="lt-LT" sz="1400" dirty="0">
                <a:solidFill>
                  <a:schemeClr val="tx1"/>
                </a:solidFill>
              </a:rPr>
              <a:t>, tu </a:t>
            </a:r>
            <a:r>
              <a:rPr lang="lt-LT" sz="1400" dirty="0" err="1">
                <a:solidFill>
                  <a:schemeClr val="tx1"/>
                </a:solidFill>
              </a:rPr>
              <a:t>ku</a:t>
            </a:r>
            <a:r>
              <a:rPr lang="lt-LT" sz="1400" dirty="0">
                <a:solidFill>
                  <a:schemeClr val="tx1"/>
                </a:solidFill>
              </a:rPr>
              <a:t> tu </a:t>
            </a:r>
            <a:r>
              <a:rPr lang="lt-LT" sz="1400" dirty="0" err="1">
                <a:solidFill>
                  <a:schemeClr val="tx1"/>
                </a:solidFill>
              </a:rPr>
              <a:t>ku</a:t>
            </a:r>
            <a:r>
              <a:rPr lang="lt-LT" sz="1400" dirty="0">
                <a:solidFill>
                  <a:schemeClr val="tx1"/>
                </a:solidFill>
              </a:rPr>
              <a:t>, </a:t>
            </a:r>
            <a:br>
              <a:rPr lang="lt-LT" sz="1400" dirty="0">
                <a:solidFill>
                  <a:schemeClr val="tx1"/>
                </a:solidFill>
              </a:rPr>
            </a:br>
            <a:r>
              <a:rPr lang="lt-LT" sz="1400" dirty="0">
                <a:solidFill>
                  <a:schemeClr val="tx1"/>
                </a:solidFill>
              </a:rPr>
              <a:t>Daug lietučio sviedinukų. </a:t>
            </a:r>
            <a:br>
              <a:rPr lang="lt-LT" sz="1400" dirty="0">
                <a:solidFill>
                  <a:schemeClr val="tx1"/>
                </a:solidFill>
              </a:rPr>
            </a:br>
            <a:r>
              <a:rPr lang="lt-LT" sz="1400" dirty="0">
                <a:solidFill>
                  <a:schemeClr val="tx1"/>
                </a:solidFill>
              </a:rPr>
              <a:t/>
            </a:r>
            <a:br>
              <a:rPr lang="lt-LT" sz="1400" dirty="0">
                <a:solidFill>
                  <a:schemeClr val="tx1"/>
                </a:solidFill>
              </a:rPr>
            </a:br>
            <a:r>
              <a:rPr lang="lt-LT" sz="1400" dirty="0">
                <a:solidFill>
                  <a:schemeClr val="tx1"/>
                </a:solidFill>
              </a:rPr>
              <a:t>Kuo greičiau į lysvę žalią </a:t>
            </a:r>
            <a:br>
              <a:rPr lang="lt-LT" sz="1400" dirty="0">
                <a:solidFill>
                  <a:schemeClr val="tx1"/>
                </a:solidFill>
              </a:rPr>
            </a:br>
            <a:r>
              <a:rPr lang="lt-LT" sz="1400" dirty="0">
                <a:solidFill>
                  <a:schemeClr val="tx1"/>
                </a:solidFill>
              </a:rPr>
              <a:t>Pas plaštakę, pas gėlelę. </a:t>
            </a:r>
            <a:br>
              <a:rPr lang="lt-LT" sz="1400" dirty="0">
                <a:solidFill>
                  <a:schemeClr val="tx1"/>
                </a:solidFill>
              </a:rPr>
            </a:br>
            <a:r>
              <a:rPr lang="lt-LT" sz="1400" dirty="0">
                <a:solidFill>
                  <a:schemeClr val="tx1"/>
                </a:solidFill>
              </a:rPr>
              <a:t/>
            </a:r>
            <a:br>
              <a:rPr lang="lt-LT" sz="1400" dirty="0">
                <a:solidFill>
                  <a:schemeClr val="tx1"/>
                </a:solidFill>
              </a:rPr>
            </a:br>
            <a:r>
              <a:rPr lang="lt-LT" sz="1400" dirty="0" err="1">
                <a:solidFill>
                  <a:schemeClr val="tx1"/>
                </a:solidFill>
              </a:rPr>
              <a:t>Ci</a:t>
            </a:r>
            <a:r>
              <a:rPr lang="lt-LT" sz="1400" dirty="0">
                <a:solidFill>
                  <a:schemeClr val="tx1"/>
                </a:solidFill>
              </a:rPr>
              <a:t> </a:t>
            </a:r>
            <a:r>
              <a:rPr lang="lt-LT" sz="1400" dirty="0" err="1">
                <a:solidFill>
                  <a:schemeClr val="tx1"/>
                </a:solidFill>
              </a:rPr>
              <a:t>ku</a:t>
            </a:r>
            <a:r>
              <a:rPr lang="lt-LT" sz="1400" dirty="0">
                <a:solidFill>
                  <a:schemeClr val="tx1"/>
                </a:solidFill>
              </a:rPr>
              <a:t> </a:t>
            </a:r>
            <a:r>
              <a:rPr lang="lt-LT" sz="1400" dirty="0" err="1">
                <a:solidFill>
                  <a:schemeClr val="tx1"/>
                </a:solidFill>
              </a:rPr>
              <a:t>ca</a:t>
            </a:r>
            <a:r>
              <a:rPr lang="lt-LT" sz="1400" dirty="0">
                <a:solidFill>
                  <a:schemeClr val="tx1"/>
                </a:solidFill>
              </a:rPr>
              <a:t> </a:t>
            </a:r>
            <a:r>
              <a:rPr lang="lt-LT" sz="1400" dirty="0" err="1">
                <a:solidFill>
                  <a:schemeClr val="tx1"/>
                </a:solidFill>
              </a:rPr>
              <a:t>ku</a:t>
            </a:r>
            <a:r>
              <a:rPr lang="lt-LT" sz="1400" dirty="0">
                <a:solidFill>
                  <a:schemeClr val="tx1"/>
                </a:solidFill>
              </a:rPr>
              <a:t>; tu </a:t>
            </a:r>
            <a:r>
              <a:rPr lang="lt-LT" sz="1400" dirty="0" err="1">
                <a:solidFill>
                  <a:schemeClr val="tx1"/>
                </a:solidFill>
              </a:rPr>
              <a:t>ku</a:t>
            </a:r>
            <a:r>
              <a:rPr lang="lt-LT" sz="1400" dirty="0">
                <a:solidFill>
                  <a:schemeClr val="tx1"/>
                </a:solidFill>
              </a:rPr>
              <a:t> tu </a:t>
            </a:r>
            <a:r>
              <a:rPr lang="lt-LT" sz="1400" dirty="0" err="1">
                <a:solidFill>
                  <a:schemeClr val="tx1"/>
                </a:solidFill>
              </a:rPr>
              <a:t>ku</a:t>
            </a:r>
            <a:r>
              <a:rPr lang="lt-LT" sz="1400" dirty="0">
                <a:solidFill>
                  <a:schemeClr val="tx1"/>
                </a:solidFill>
              </a:rPr>
              <a:t>, </a:t>
            </a:r>
            <a:br>
              <a:rPr lang="lt-LT" sz="1400" dirty="0">
                <a:solidFill>
                  <a:schemeClr val="tx1"/>
                </a:solidFill>
              </a:rPr>
            </a:br>
            <a:r>
              <a:rPr lang="lt-LT" sz="1400" dirty="0">
                <a:solidFill>
                  <a:schemeClr val="tx1"/>
                </a:solidFill>
              </a:rPr>
              <a:t>Skuba daug lietaus nykštukų</a:t>
            </a:r>
            <a:r>
              <a:rPr lang="lt-LT" dirty="0">
                <a:solidFill>
                  <a:schemeClr val="accent4">
                    <a:lumMod val="40000"/>
                    <a:lumOff val="60000"/>
                  </a:schemeClr>
                </a:solidFill>
              </a:rPr>
              <a:t>.</a:t>
            </a:r>
          </a:p>
        </p:txBody>
      </p:sp>
      <p:pic>
        <p:nvPicPr>
          <p:cNvPr id="30722" name="Picture 2" descr="Water droplet cartoon character Royalty Free Vector Image"/>
          <p:cNvPicPr>
            <a:picLocks noChangeAspect="1" noChangeArrowheads="1"/>
          </p:cNvPicPr>
          <p:nvPr/>
        </p:nvPicPr>
        <p:blipFill rotWithShape="1">
          <a:blip r:embed="rId3">
            <a:extLst>
              <a:ext uri="{28A0092B-C50C-407E-A947-70E740481C1C}">
                <a14:useLocalDpi xmlns:a14="http://schemas.microsoft.com/office/drawing/2010/main" val="0"/>
              </a:ext>
            </a:extLst>
          </a:blip>
          <a:srcRect r="519" b="7587"/>
          <a:stretch/>
        </p:blipFill>
        <p:spPr bwMode="auto">
          <a:xfrm>
            <a:off x="4419279" y="1210890"/>
            <a:ext cx="1220945" cy="120452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ater Droplet Character by yusak_p | GraphicRiver"/>
          <p:cNvPicPr>
            <a:picLocks noChangeAspect="1" noChangeArrowheads="1"/>
          </p:cNvPicPr>
          <p:nvPr/>
        </p:nvPicPr>
        <p:blipFill rotWithShape="1">
          <a:blip r:embed="rId4">
            <a:extLst>
              <a:ext uri="{28A0092B-C50C-407E-A947-70E740481C1C}">
                <a14:useLocalDpi xmlns:a14="http://schemas.microsoft.com/office/drawing/2010/main" val="0"/>
              </a:ext>
            </a:extLst>
          </a:blip>
          <a:srcRect r="-30" b="12780"/>
          <a:stretch/>
        </p:blipFill>
        <p:spPr bwMode="auto">
          <a:xfrm>
            <a:off x="11003088" y="5416745"/>
            <a:ext cx="860294" cy="889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7371778"/>
      </p:ext>
    </p:extLst>
  </p:cSld>
  <p:clrMapOvr>
    <a:masterClrMapping/>
  </p:clrMapOvr>
  <p:transition spd="slow" advTm="29000">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838199" y="365125"/>
            <a:ext cx="11013831" cy="1325563"/>
          </a:xfrm>
        </p:spPr>
        <p:txBody>
          <a:bodyPr>
            <a:normAutofit/>
          </a:bodyPr>
          <a:lstStyle/>
          <a:p>
            <a:r>
              <a:rPr lang="lt-LT" sz="3200" dirty="0" smtClean="0">
                <a:latin typeface="Comic Sans MS" panose="030F0702030302020204" pitchFamily="66" charset="0"/>
              </a:rPr>
              <a:t>	GYVOMS BŪTYBĖMS REIKIA VANDENS, NORINT IŠGYVENTI. </a:t>
            </a:r>
            <a:r>
              <a:rPr lang="lt-LT" sz="2800" dirty="0" smtClean="0">
                <a:latin typeface="Comic Sans MS" panose="030F0702030302020204" pitchFamily="66" charset="0"/>
              </a:rPr>
              <a:t>(</a:t>
            </a:r>
            <a:r>
              <a:rPr lang="lt-LT" sz="2400" dirty="0" smtClean="0">
                <a:latin typeface="Comic Sans MS" panose="030F0702030302020204" pitchFamily="66" charset="0"/>
              </a:rPr>
              <a:t>RASK IR APVESK GYVAS BŪTYBES, KURIOMS REIKIA VANDENS)</a:t>
            </a:r>
            <a:endParaRPr lang="lt-LT" sz="2400" dirty="0">
              <a:latin typeface="Comic Sans MS" panose="030F0702030302020204" pitchFamily="66" charset="0"/>
            </a:endParaRPr>
          </a:p>
        </p:txBody>
      </p:sp>
      <p:pic>
        <p:nvPicPr>
          <p:cNvPr id="3074" name="Picture 2" descr="Medis su vaisiai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17310" y="1945266"/>
            <a:ext cx="2062711" cy="206271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artoon house vector illustration © Igor Zakowski (izakowski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2816" y="2141819"/>
            <a:ext cx="1494489" cy="160123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weet baby boy — Stock Vector © Dazdraperma #112255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7092" y="2617838"/>
            <a:ext cx="1014503" cy="100557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llustration Of Cute Baby Dog Cartoon Stock Photo, Picture And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4394" y="2567835"/>
            <a:ext cx="1035846" cy="110558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Torte Clip Art | k5831539 | Fotosearc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73040" y="2123807"/>
            <a:ext cx="1619250" cy="161925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Top-10. Tikri automobiliai, kuriuos įkvėpė animacija — Saldus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1021" y="4262555"/>
            <a:ext cx="1948960" cy="194896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Nemokamos nuotraukos logotipo animacija paieška, atsisiuntimas ..."/>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86990" y="4354380"/>
            <a:ext cx="1098655" cy="1441435"/>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Natural Cartoon Landscape With Green Hills, Blue Sky And Clouds ..."/>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28613" y="4550566"/>
            <a:ext cx="1794705" cy="12452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92" name="Picture 20" descr="Snail Teeth Stock Illustrations – 74 Snail Teeth Stock ..."/>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72707" y="4187781"/>
            <a:ext cx="1677219" cy="1608034"/>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Steps clipart animation, Picture #242432 steps clipart animati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004834" y="3901006"/>
            <a:ext cx="1069045" cy="161177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Water Droplet Character by yusak_p | GraphicRiver"/>
          <p:cNvPicPr>
            <a:picLocks noChangeAspect="1" noChangeArrowheads="1"/>
          </p:cNvPicPr>
          <p:nvPr/>
        </p:nvPicPr>
        <p:blipFill rotWithShape="1">
          <a:blip r:embed="rId12">
            <a:extLst>
              <a:ext uri="{28A0092B-C50C-407E-A947-70E740481C1C}">
                <a14:useLocalDpi xmlns:a14="http://schemas.microsoft.com/office/drawing/2010/main" val="0"/>
              </a:ext>
            </a:extLst>
          </a:blip>
          <a:srcRect r="-30" b="12780"/>
          <a:stretch/>
        </p:blipFill>
        <p:spPr bwMode="auto">
          <a:xfrm>
            <a:off x="197150" y="307824"/>
            <a:ext cx="641049" cy="663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820404"/>
      </p:ext>
    </p:extLst>
  </p:cSld>
  <p:clrMapOvr>
    <a:masterClrMapping/>
  </p:clrMapOvr>
  <p:transition spd="slow" advTm="30000">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838200" y="365125"/>
            <a:ext cx="10515600" cy="635539"/>
          </a:xfrm>
        </p:spPr>
        <p:txBody>
          <a:bodyPr>
            <a:noAutofit/>
          </a:bodyPr>
          <a:lstStyle/>
          <a:p>
            <a:pPr algn="ctr"/>
            <a:r>
              <a:rPr lang="lt-LT" sz="2800" dirty="0" smtClean="0">
                <a:latin typeface="Comic Sans MS" panose="030F0702030302020204" pitchFamily="66" charset="0"/>
              </a:rPr>
              <a:t>KURIAME PAVEIKLSĖLYJE PAVAIZDUOTAS VANDUO KELIA PAVOJŲ? KODĖL?</a:t>
            </a:r>
            <a:endParaRPr lang="lt-LT" sz="2800" dirty="0">
              <a:latin typeface="Comic Sans MS" panose="030F0702030302020204" pitchFamily="66" charset="0"/>
            </a:endParaRPr>
          </a:p>
        </p:txBody>
      </p:sp>
      <p:pic>
        <p:nvPicPr>
          <p:cNvPr id="7170" name="Picture 2" descr="Clip Art Download Theatrical Scenery Car #1023097 - PNG Images - PNGio"/>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16953" y="1500996"/>
            <a:ext cx="3599751" cy="276907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Water pollution with plastic bags in ocean Vector Image"/>
          <p:cNvPicPr>
            <a:picLocks noChangeAspect="1" noChangeArrowheads="1"/>
          </p:cNvPicPr>
          <p:nvPr/>
        </p:nvPicPr>
        <p:blipFill rotWithShape="1">
          <a:blip r:embed="rId3">
            <a:extLst>
              <a:ext uri="{28A0092B-C50C-407E-A947-70E740481C1C}">
                <a14:useLocalDpi xmlns:a14="http://schemas.microsoft.com/office/drawing/2010/main" val="0"/>
              </a:ext>
            </a:extLst>
          </a:blip>
          <a:srcRect r="303" b="7056"/>
          <a:stretch/>
        </p:blipFill>
        <p:spPr bwMode="auto">
          <a:xfrm>
            <a:off x="4616702" y="4018112"/>
            <a:ext cx="2863329" cy="2651404"/>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Vector illustration of funny fish ... | Stock vector | Colourbo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5416" y="4018112"/>
            <a:ext cx="3262823" cy="2667359"/>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Animals around pond scene Royalty Free Vector Image"/>
          <p:cNvPicPr>
            <a:picLocks noChangeAspect="1" noChangeArrowheads="1"/>
          </p:cNvPicPr>
          <p:nvPr/>
        </p:nvPicPr>
        <p:blipFill rotWithShape="1">
          <a:blip r:embed="rId5">
            <a:extLst>
              <a:ext uri="{28A0092B-C50C-407E-A947-70E740481C1C}">
                <a14:useLocalDpi xmlns:a14="http://schemas.microsoft.com/office/drawing/2010/main" val="0"/>
              </a:ext>
            </a:extLst>
          </a:blip>
          <a:srcRect r="18" b="10673"/>
          <a:stretch/>
        </p:blipFill>
        <p:spPr bwMode="auto">
          <a:xfrm>
            <a:off x="7565367" y="4018112"/>
            <a:ext cx="3788434" cy="2642778"/>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Dirty environment clipart 11 » Clipart St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3813" y="1500996"/>
            <a:ext cx="3011554" cy="2375153"/>
          </a:xfrm>
          <a:prstGeom prst="rect">
            <a:avLst/>
          </a:prstGeom>
          <a:noFill/>
          <a:extLst>
            <a:ext uri="{909E8E84-426E-40DD-AFC4-6F175D3DCCD1}">
              <a14:hiddenFill xmlns:a14="http://schemas.microsoft.com/office/drawing/2010/main">
                <a:solidFill>
                  <a:srgbClr val="FFFFFF"/>
                </a:solidFill>
              </a14:hiddenFill>
            </a:ext>
          </a:extLst>
        </p:spPr>
      </p:pic>
      <p:pic>
        <p:nvPicPr>
          <p:cNvPr id="7186" name="Picture 18" descr="Articl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12315" y="1587260"/>
            <a:ext cx="3641485" cy="224904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miling Water Drop Showing A Double Thumbs Up Royalty Free ..."/>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5492" y="678365"/>
            <a:ext cx="805416" cy="572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8899911"/>
      </p:ext>
    </p:extLst>
  </p:cSld>
  <p:clrMapOvr>
    <a:masterClrMapping/>
  </p:clrMapOvr>
  <p:transition spd="slow" advTm="30000">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normAutofit/>
          </a:bodyPr>
          <a:lstStyle/>
          <a:p>
            <a:pPr algn="ctr"/>
            <a:r>
              <a:rPr lang="lt-LT" sz="2800" dirty="0" smtClean="0">
                <a:latin typeface="Comic Sans MS" panose="030F0702030302020204" pitchFamily="66" charset="0"/>
              </a:rPr>
              <a:t>SUSKAIČIUOK, KIEK LAŠELIŲ YRA KAIRĖJE PUSĖJE, O KIEK DEŠINĖJE?</a:t>
            </a:r>
            <a:endParaRPr lang="lt-LT" sz="2800" dirty="0">
              <a:latin typeface="Comic Sans MS" panose="030F0702030302020204" pitchFamily="66" charset="0"/>
            </a:endParaRPr>
          </a:p>
        </p:txBody>
      </p:sp>
      <p:pic>
        <p:nvPicPr>
          <p:cNvPr id="4" name="Picture 2" descr="Water Droplet Character by yusak_p | GraphicRive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30" b="12780"/>
          <a:stretch/>
        </p:blipFill>
        <p:spPr bwMode="auto">
          <a:xfrm>
            <a:off x="1318706" y="1618591"/>
            <a:ext cx="1529052" cy="15818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2" descr="Water Droplet Character by yusak_p | GraphicRiver"/>
          <p:cNvPicPr>
            <a:picLocks noChangeAspect="1" noChangeArrowheads="1"/>
          </p:cNvPicPr>
          <p:nvPr/>
        </p:nvPicPr>
        <p:blipFill rotWithShape="1">
          <a:blip r:embed="rId2">
            <a:extLst>
              <a:ext uri="{28A0092B-C50C-407E-A947-70E740481C1C}">
                <a14:useLocalDpi xmlns:a14="http://schemas.microsoft.com/office/drawing/2010/main" val="0"/>
              </a:ext>
            </a:extLst>
          </a:blip>
          <a:srcRect r="-30" b="12780"/>
          <a:stretch/>
        </p:blipFill>
        <p:spPr bwMode="auto">
          <a:xfrm>
            <a:off x="2254217" y="5234922"/>
            <a:ext cx="641049" cy="6631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Water Droplet Character by yusak_p | GraphicRiver"/>
          <p:cNvPicPr>
            <a:picLocks noChangeAspect="1" noChangeArrowheads="1"/>
          </p:cNvPicPr>
          <p:nvPr/>
        </p:nvPicPr>
        <p:blipFill rotWithShape="1">
          <a:blip r:embed="rId2">
            <a:extLst>
              <a:ext uri="{28A0092B-C50C-407E-A947-70E740481C1C}">
                <a14:useLocalDpi xmlns:a14="http://schemas.microsoft.com/office/drawing/2010/main" val="0"/>
              </a:ext>
            </a:extLst>
          </a:blip>
          <a:srcRect r="-30" b="12780"/>
          <a:stretch/>
        </p:blipFill>
        <p:spPr bwMode="auto">
          <a:xfrm>
            <a:off x="3621837" y="1948162"/>
            <a:ext cx="641049" cy="6631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Water Droplet Character by yusak_p | GraphicRiver"/>
          <p:cNvPicPr>
            <a:picLocks noChangeAspect="1" noChangeArrowheads="1"/>
          </p:cNvPicPr>
          <p:nvPr/>
        </p:nvPicPr>
        <p:blipFill rotWithShape="1">
          <a:blip r:embed="rId2">
            <a:extLst>
              <a:ext uri="{28A0092B-C50C-407E-A947-70E740481C1C}">
                <a14:useLocalDpi xmlns:a14="http://schemas.microsoft.com/office/drawing/2010/main" val="0"/>
              </a:ext>
            </a:extLst>
          </a:blip>
          <a:srcRect r="-30" b="12780"/>
          <a:stretch/>
        </p:blipFill>
        <p:spPr bwMode="auto">
          <a:xfrm>
            <a:off x="8621959" y="1999373"/>
            <a:ext cx="1812805" cy="18753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Water Droplet Character by yusak_p | GraphicRiver"/>
          <p:cNvPicPr>
            <a:picLocks noChangeAspect="1" noChangeArrowheads="1"/>
          </p:cNvPicPr>
          <p:nvPr/>
        </p:nvPicPr>
        <p:blipFill rotWithShape="1">
          <a:blip r:embed="rId2">
            <a:extLst>
              <a:ext uri="{28A0092B-C50C-407E-A947-70E740481C1C}">
                <a14:useLocalDpi xmlns:a14="http://schemas.microsoft.com/office/drawing/2010/main" val="0"/>
              </a:ext>
            </a:extLst>
          </a:blip>
          <a:srcRect r="-30" b="12780"/>
          <a:stretch/>
        </p:blipFill>
        <p:spPr bwMode="auto">
          <a:xfrm>
            <a:off x="10697473" y="4367033"/>
            <a:ext cx="947334" cy="9800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Water Droplet Character by yusak_p | GraphicRiver"/>
          <p:cNvPicPr>
            <a:picLocks noChangeAspect="1" noChangeArrowheads="1"/>
          </p:cNvPicPr>
          <p:nvPr/>
        </p:nvPicPr>
        <p:blipFill rotWithShape="1">
          <a:blip r:embed="rId2">
            <a:extLst>
              <a:ext uri="{28A0092B-C50C-407E-A947-70E740481C1C}">
                <a14:useLocalDpi xmlns:a14="http://schemas.microsoft.com/office/drawing/2010/main" val="0"/>
              </a:ext>
            </a:extLst>
          </a:blip>
          <a:srcRect r="-30" b="12780"/>
          <a:stretch/>
        </p:blipFill>
        <p:spPr bwMode="auto">
          <a:xfrm>
            <a:off x="3789850" y="3230683"/>
            <a:ext cx="641049" cy="663176"/>
          </a:xfrm>
          <a:prstGeom prst="rect">
            <a:avLst/>
          </a:prstGeom>
          <a:noFill/>
          <a:extLst>
            <a:ext uri="{909E8E84-426E-40DD-AFC4-6F175D3DCCD1}">
              <a14:hiddenFill xmlns:a14="http://schemas.microsoft.com/office/drawing/2010/main">
                <a:solidFill>
                  <a:srgbClr val="FFFFFF"/>
                </a:solidFill>
              </a14:hiddenFill>
            </a:ext>
          </a:extLst>
        </p:spPr>
      </p:pic>
      <p:pic>
        <p:nvPicPr>
          <p:cNvPr id="10" name="Turinio vietos rezervavimo ženklas 3">
            <a:extLst>
              <a:ext uri="{FF2B5EF4-FFF2-40B4-BE49-F238E27FC236}">
                <a16:creationId xmlns:a16="http://schemas.microsoft.com/office/drawing/2014/main" xmlns="" id="{9D56A01F-3275-45D9-988D-90EC7EF9EE9C}"/>
              </a:ext>
            </a:extLst>
          </p:cNvPr>
          <p:cNvPicPr>
            <a:picLocks noChangeAspect="1"/>
          </p:cNvPicPr>
          <p:nvPr/>
        </p:nvPicPr>
        <p:blipFill>
          <a:blip r:embed="rId3"/>
          <a:stretch>
            <a:fillRect/>
          </a:stretch>
        </p:blipFill>
        <p:spPr>
          <a:xfrm>
            <a:off x="3191242" y="4513204"/>
            <a:ext cx="1051546" cy="1073493"/>
          </a:xfrm>
          <a:prstGeom prst="rect">
            <a:avLst/>
          </a:prstGeom>
        </p:spPr>
      </p:pic>
      <p:pic>
        <p:nvPicPr>
          <p:cNvPr id="8194" name="Picture 2" descr="Smiling Water Drop Showing A Double Thumbs Up Royalty Free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2720" y="4205872"/>
            <a:ext cx="1255455" cy="89233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miling Water Drop Showing A Double Thumbs Up Royalty Free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4006" y="3634961"/>
            <a:ext cx="1255455" cy="89233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miling Water Drop Showing A Double Thumbs Up Royalty Free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85384" y="1553204"/>
            <a:ext cx="1255455" cy="89233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Smiling Water Drop Character With Open Arms For Hugging Royalty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8532" y="5234922"/>
            <a:ext cx="1220187" cy="92264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Smiling Water Drop Character With Open Arms For Hugging Royalty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4742" y="3315998"/>
            <a:ext cx="843645" cy="63792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Water droplet cartoon character Royalty Free Vector Image"/>
          <p:cNvPicPr>
            <a:picLocks noChangeAspect="1" noChangeArrowheads="1"/>
          </p:cNvPicPr>
          <p:nvPr/>
        </p:nvPicPr>
        <p:blipFill rotWithShape="1">
          <a:blip r:embed="rId6">
            <a:extLst>
              <a:ext uri="{28A0092B-C50C-407E-A947-70E740481C1C}">
                <a14:useLocalDpi xmlns:a14="http://schemas.microsoft.com/office/drawing/2010/main" val="0"/>
              </a:ext>
            </a:extLst>
          </a:blip>
          <a:srcRect r="519" b="7587"/>
          <a:stretch/>
        </p:blipFill>
        <p:spPr bwMode="auto">
          <a:xfrm>
            <a:off x="10715342" y="3200400"/>
            <a:ext cx="455798" cy="44966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Water droplet cartoon character Royalty Free Vector Image"/>
          <p:cNvPicPr>
            <a:picLocks noChangeAspect="1" noChangeArrowheads="1"/>
          </p:cNvPicPr>
          <p:nvPr/>
        </p:nvPicPr>
        <p:blipFill rotWithShape="1">
          <a:blip r:embed="rId6">
            <a:extLst>
              <a:ext uri="{28A0092B-C50C-407E-A947-70E740481C1C}">
                <a14:useLocalDpi xmlns:a14="http://schemas.microsoft.com/office/drawing/2010/main" val="0"/>
              </a:ext>
            </a:extLst>
          </a:blip>
          <a:srcRect r="519" b="7587"/>
          <a:stretch/>
        </p:blipFill>
        <p:spPr bwMode="auto">
          <a:xfrm>
            <a:off x="708233" y="4735396"/>
            <a:ext cx="922159" cy="909755"/>
          </a:xfrm>
          <a:prstGeom prst="rect">
            <a:avLst/>
          </a:prstGeom>
          <a:noFill/>
          <a:extLst>
            <a:ext uri="{909E8E84-426E-40DD-AFC4-6F175D3DCCD1}">
              <a14:hiddenFill xmlns:a14="http://schemas.microsoft.com/office/drawing/2010/main">
                <a:solidFill>
                  <a:srgbClr val="FFFFFF"/>
                </a:solidFill>
              </a14:hiddenFill>
            </a:ext>
          </a:extLst>
        </p:spPr>
      </p:pic>
      <p:sp>
        <p:nvSpPr>
          <p:cNvPr id="11" name="Ovalas 10"/>
          <p:cNvSpPr/>
          <p:nvPr/>
        </p:nvSpPr>
        <p:spPr>
          <a:xfrm>
            <a:off x="5421164" y="1962949"/>
            <a:ext cx="1785667" cy="12010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latin typeface="Comic Sans MS" panose="030F0702030302020204" pitchFamily="66" charset="0"/>
              </a:rPr>
              <a:t>6</a:t>
            </a:r>
          </a:p>
          <a:p>
            <a:pPr algn="ctr"/>
            <a:r>
              <a:rPr lang="lt-LT" sz="2000" dirty="0" smtClean="0">
                <a:solidFill>
                  <a:schemeClr val="tx1"/>
                </a:solidFill>
                <a:latin typeface="Comic Sans MS" panose="030F0702030302020204" pitchFamily="66" charset="0"/>
              </a:rPr>
              <a:t>ŠEŠI</a:t>
            </a:r>
            <a:endParaRPr lang="lt-LT" sz="2000" dirty="0"/>
          </a:p>
        </p:txBody>
      </p:sp>
      <p:pic>
        <p:nvPicPr>
          <p:cNvPr id="20" name="Picture 2" descr="Water droplet cartoon character Royalty Free Vector Image"/>
          <p:cNvPicPr>
            <a:picLocks noChangeAspect="1" noChangeArrowheads="1"/>
          </p:cNvPicPr>
          <p:nvPr/>
        </p:nvPicPr>
        <p:blipFill rotWithShape="1">
          <a:blip r:embed="rId6">
            <a:extLst>
              <a:ext uri="{28A0092B-C50C-407E-A947-70E740481C1C}">
                <a14:useLocalDpi xmlns:a14="http://schemas.microsoft.com/office/drawing/2010/main" val="0"/>
              </a:ext>
            </a:extLst>
          </a:blip>
          <a:srcRect r="519" b="7587"/>
          <a:stretch/>
        </p:blipFill>
        <p:spPr bwMode="auto">
          <a:xfrm>
            <a:off x="2847758" y="1474526"/>
            <a:ext cx="466932" cy="460651"/>
          </a:xfrm>
          <a:prstGeom prst="rect">
            <a:avLst/>
          </a:prstGeom>
          <a:noFill/>
          <a:extLst>
            <a:ext uri="{909E8E84-426E-40DD-AFC4-6F175D3DCCD1}">
              <a14:hiddenFill xmlns:a14="http://schemas.microsoft.com/office/drawing/2010/main">
                <a:solidFill>
                  <a:srgbClr val="FFFFFF"/>
                </a:solidFill>
              </a14:hiddenFill>
            </a:ext>
          </a:extLst>
        </p:spPr>
      </p:pic>
      <p:sp>
        <p:nvSpPr>
          <p:cNvPr id="14" name="Ovalas 13"/>
          <p:cNvSpPr/>
          <p:nvPr/>
        </p:nvSpPr>
        <p:spPr>
          <a:xfrm>
            <a:off x="5409949" y="3576662"/>
            <a:ext cx="1909662" cy="10853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Comic Sans MS" panose="030F0702030302020204" pitchFamily="66" charset="0"/>
              </a:rPr>
              <a:t>7</a:t>
            </a:r>
            <a:endParaRPr lang="lt-LT" sz="3200" dirty="0" smtClean="0">
              <a:solidFill>
                <a:schemeClr val="tx1"/>
              </a:solidFill>
              <a:latin typeface="Comic Sans MS" panose="030F0702030302020204" pitchFamily="66" charset="0"/>
            </a:endParaRPr>
          </a:p>
          <a:p>
            <a:pPr algn="ctr"/>
            <a:r>
              <a:rPr lang="lt-LT" sz="2000" dirty="0" smtClean="0">
                <a:solidFill>
                  <a:schemeClr val="tx1"/>
                </a:solidFill>
                <a:latin typeface="Comic Sans MS" panose="030F0702030302020204" pitchFamily="66" charset="0"/>
              </a:rPr>
              <a:t>SEPTYNI</a:t>
            </a:r>
            <a:endParaRPr lang="lt-LT" sz="2000" dirty="0">
              <a:solidFill>
                <a:schemeClr val="tx1"/>
              </a:solidFill>
              <a:latin typeface="Comic Sans MS" panose="030F0702030302020204" pitchFamily="66" charset="0"/>
            </a:endParaRPr>
          </a:p>
        </p:txBody>
      </p:sp>
      <p:sp>
        <p:nvSpPr>
          <p:cNvPr id="16" name="Ovalas 15"/>
          <p:cNvSpPr/>
          <p:nvPr/>
        </p:nvSpPr>
        <p:spPr>
          <a:xfrm>
            <a:off x="5465353" y="5049950"/>
            <a:ext cx="1801309" cy="971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latin typeface="Comic Sans MS" panose="030F0702030302020204" pitchFamily="66" charset="0"/>
              </a:rPr>
              <a:t>9</a:t>
            </a:r>
            <a:endParaRPr lang="lt-LT" sz="2800" dirty="0" smtClean="0">
              <a:solidFill>
                <a:schemeClr val="tx1"/>
              </a:solidFill>
              <a:latin typeface="Comic Sans MS" panose="030F0702030302020204" pitchFamily="66" charset="0"/>
            </a:endParaRPr>
          </a:p>
          <a:p>
            <a:pPr algn="ctr"/>
            <a:r>
              <a:rPr lang="lt-LT" sz="2000" dirty="0" smtClean="0">
                <a:solidFill>
                  <a:schemeClr val="tx1"/>
                </a:solidFill>
                <a:latin typeface="Comic Sans MS" panose="030F0702030302020204" pitchFamily="66" charset="0"/>
              </a:rPr>
              <a:t>DEVYNI</a:t>
            </a:r>
            <a:endParaRPr lang="lt-LT" sz="2000"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2610764898"/>
      </p:ext>
    </p:extLst>
  </p:cSld>
  <p:clrMapOvr>
    <a:masterClrMapping/>
  </p:clrMapOvr>
  <p:transition spd="slow" advTm="29000">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Wastewater Treatment Equipment ｜Product line-up｜Environmen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Water drop Royalty Free Vector Image - VectorStock"/>
          <p:cNvPicPr>
            <a:picLocks noChangeAspect="1" noChangeArrowheads="1"/>
          </p:cNvPicPr>
          <p:nvPr/>
        </p:nvPicPr>
        <p:blipFill rotWithShape="1">
          <a:blip r:embed="rId3">
            <a:extLst>
              <a:ext uri="{28A0092B-C50C-407E-A947-70E740481C1C}">
                <a14:useLocalDpi xmlns:a14="http://schemas.microsoft.com/office/drawing/2010/main" val="0"/>
              </a:ext>
            </a:extLst>
          </a:blip>
          <a:srcRect l="11326" t="1207" r="12067" b="7595"/>
          <a:stretch/>
        </p:blipFill>
        <p:spPr bwMode="auto">
          <a:xfrm>
            <a:off x="10544433" y="1713470"/>
            <a:ext cx="897924" cy="1649216"/>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a:extLst/>
        </p:spPr>
      </p:pic>
      <p:sp>
        <p:nvSpPr>
          <p:cNvPr id="4" name="Debesis 3"/>
          <p:cNvSpPr/>
          <p:nvPr/>
        </p:nvSpPr>
        <p:spPr>
          <a:xfrm>
            <a:off x="90617" y="158925"/>
            <a:ext cx="4876800" cy="3412007"/>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r>
              <a:rPr lang="lt-LT" dirty="0" smtClean="0">
                <a:latin typeface="Comic Sans MS" panose="030F0702030302020204" pitchFamily="66" charset="0"/>
              </a:rPr>
              <a:t>VANDUO – LABIAUSIAI PAPLITĘS ŽEMĖJE JUNGINYS. ŽEMĖS VANDENINIS APVALKALAS – HIDROSFERA – SUDARO 71 % ŽEMĖS PAVIRŠIAUS.</a:t>
            </a:r>
            <a:endParaRPr lang="lt-LT" dirty="0">
              <a:latin typeface="Comic Sans MS" panose="030F0702030302020204" pitchFamily="66" charset="0"/>
            </a:endParaRPr>
          </a:p>
        </p:txBody>
      </p:sp>
      <p:sp>
        <p:nvSpPr>
          <p:cNvPr id="5" name="Debesis 4"/>
          <p:cNvSpPr/>
          <p:nvPr/>
        </p:nvSpPr>
        <p:spPr>
          <a:xfrm>
            <a:off x="5058034" y="77317"/>
            <a:ext cx="5486399" cy="3687375"/>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defRPr/>
            </a:pPr>
            <a:r>
              <a:rPr lang="lt-LT" dirty="0" smtClean="0">
                <a:latin typeface="Comic Sans MS" panose="030F0702030302020204" pitchFamily="66" charset="0"/>
              </a:rPr>
              <a:t>VANDUO ATLIKO IR ATLIEKA LEMIAMĄ VAIDMENĮ ŽEMĖS GEOLOGIJOS ISTORIJOJE, KLIMATO IR ORŲ FORMAVIME, MEDŽIAGŲ APYKAITOJE, GYVYBĖS FIZIOLOGINĖJE IR BIOLOGINĖJE SFEROJE</a:t>
            </a:r>
            <a:r>
              <a:rPr lang="en-US" dirty="0" smtClean="0">
                <a:latin typeface="Comic Sans MS" panose="030F0702030302020204" pitchFamily="66" charset="0"/>
              </a:rPr>
              <a:t>.</a:t>
            </a:r>
            <a:endParaRPr lang="en-US" dirty="0">
              <a:latin typeface="Comic Sans MS" panose="030F0702030302020204" pitchFamily="66" charset="0"/>
            </a:endParaRPr>
          </a:p>
        </p:txBody>
      </p:sp>
    </p:spTree>
    <p:extLst>
      <p:ext uri="{BB962C8B-B14F-4D97-AF65-F5344CB8AC3E}">
        <p14:creationId xmlns:p14="http://schemas.microsoft.com/office/powerpoint/2010/main" val="3883714640"/>
      </p:ext>
    </p:extLst>
  </p:cSld>
  <p:clrMapOvr>
    <a:masterClrMapping/>
  </p:clrMapOvr>
  <p:transition spd="slow" advTm="10000">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795068" y="141361"/>
            <a:ext cx="10515600" cy="1158631"/>
          </a:xfrm>
        </p:spPr>
        <p:txBody>
          <a:bodyPr>
            <a:normAutofit/>
          </a:bodyPr>
          <a:lstStyle/>
          <a:p>
            <a:pPr algn="ctr"/>
            <a:r>
              <a:rPr lang="lt-LT" sz="2400" dirty="0" smtClean="0">
                <a:latin typeface="Comic Sans MS" panose="030F0702030302020204" pitchFamily="66" charset="0"/>
              </a:rPr>
              <a:t>AUGALŲ IŠGYVENIMUI REIKIA VANDENS.</a:t>
            </a:r>
            <a:br>
              <a:rPr lang="lt-LT" sz="2400" dirty="0" smtClean="0">
                <a:latin typeface="Comic Sans MS" panose="030F0702030302020204" pitchFamily="66" charset="0"/>
              </a:rPr>
            </a:br>
            <a:r>
              <a:rPr lang="lt-LT" sz="2400" dirty="0" smtClean="0">
                <a:latin typeface="Comic Sans MS" panose="030F0702030302020204" pitchFamily="66" charset="0"/>
              </a:rPr>
              <a:t> </a:t>
            </a:r>
            <a:r>
              <a:rPr lang="lt-LT" sz="2000" dirty="0" smtClean="0">
                <a:latin typeface="Comic Sans MS" panose="030F0702030302020204" pitchFamily="66" charset="0"/>
              </a:rPr>
              <a:t>(APIBRĖŽK AUGALUS, KURIE YRA IŠTROŠKĘ. NUSPALVINK TIK TUOS AUGALUS, KURIE PALAISTYTI)</a:t>
            </a:r>
            <a:endParaRPr lang="lt-LT" sz="2000" dirty="0">
              <a:latin typeface="Comic Sans MS" panose="030F0702030302020204" pitchFamily="66" charset="0"/>
            </a:endParaRPr>
          </a:p>
        </p:txBody>
      </p:sp>
      <p:pic>
        <p:nvPicPr>
          <p:cNvPr id="2052" name="Picture 4" descr="Illustration Of A Blue Flower And Pot Sketch On White Background ..."/>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88304" y="1972108"/>
            <a:ext cx="1891933" cy="367091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ᐈ Flower drawing stock vectors, Royalty Free withered flower ..."/>
          <p:cNvPicPr>
            <a:picLocks noChangeAspect="1" noChangeArrowheads="1"/>
          </p:cNvPicPr>
          <p:nvPr/>
        </p:nvPicPr>
        <p:blipFill rotWithShape="1">
          <a:blip r:embed="rId3">
            <a:extLst>
              <a:ext uri="{28A0092B-C50C-407E-A947-70E740481C1C}">
                <a14:useLocalDpi xmlns:a14="http://schemas.microsoft.com/office/drawing/2010/main" val="0"/>
              </a:ext>
            </a:extLst>
          </a:blip>
          <a:srcRect l="21125" r="35202" b="25566"/>
          <a:stretch/>
        </p:blipFill>
        <p:spPr bwMode="auto">
          <a:xfrm>
            <a:off x="3742792" y="1238223"/>
            <a:ext cx="1871932" cy="31904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llustration Of A Blue Flower And Pot Sketch On White Background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4280" y="3358993"/>
            <a:ext cx="1317629" cy="25565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llustration Of A Blue Flower And Pot Sketch On White Background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2019" y="1776348"/>
            <a:ext cx="766914" cy="148804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ᐈ Flower drawing stock vectors, Royalty Free withered flower ..."/>
          <p:cNvPicPr>
            <a:picLocks noChangeAspect="1" noChangeArrowheads="1"/>
          </p:cNvPicPr>
          <p:nvPr/>
        </p:nvPicPr>
        <p:blipFill rotWithShape="1">
          <a:blip r:embed="rId3">
            <a:extLst>
              <a:ext uri="{28A0092B-C50C-407E-A947-70E740481C1C}">
                <a14:useLocalDpi xmlns:a14="http://schemas.microsoft.com/office/drawing/2010/main" val="0"/>
              </a:ext>
            </a:extLst>
          </a:blip>
          <a:srcRect l="21125" r="35202" b="25566"/>
          <a:stretch/>
        </p:blipFill>
        <p:spPr bwMode="auto">
          <a:xfrm>
            <a:off x="9022062" y="4668967"/>
            <a:ext cx="810238" cy="138092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ᐈ Flower drawing stock vectors, Royalty Free withered flower ..."/>
          <p:cNvPicPr>
            <a:picLocks noChangeAspect="1" noChangeArrowheads="1"/>
          </p:cNvPicPr>
          <p:nvPr/>
        </p:nvPicPr>
        <p:blipFill rotWithShape="1">
          <a:blip r:embed="rId3">
            <a:extLst>
              <a:ext uri="{28A0092B-C50C-407E-A947-70E740481C1C}">
                <a14:useLocalDpi xmlns:a14="http://schemas.microsoft.com/office/drawing/2010/main" val="0"/>
              </a:ext>
            </a:extLst>
          </a:blip>
          <a:srcRect l="21125" r="35202" b="25566"/>
          <a:stretch/>
        </p:blipFill>
        <p:spPr bwMode="auto">
          <a:xfrm>
            <a:off x="7700777" y="1238223"/>
            <a:ext cx="1160970" cy="136616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Illustration Of A Blue Flower And Pot Sketch On White Background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0562" y="1690688"/>
            <a:ext cx="1990480" cy="330061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Illustration Of A Blue Flower And Pot Sketch On White Background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6487" y="2646664"/>
            <a:ext cx="1682607" cy="34032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Illustration Of A Blue Flower And Pot Sketch On White Background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9495" y="4668967"/>
            <a:ext cx="792314" cy="12466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ᐈ Flower drawing stock vectors, Royalty Free withered flower ..."/>
          <p:cNvPicPr>
            <a:picLocks noChangeAspect="1" noChangeArrowheads="1"/>
          </p:cNvPicPr>
          <p:nvPr/>
        </p:nvPicPr>
        <p:blipFill rotWithShape="1">
          <a:blip r:embed="rId3">
            <a:extLst>
              <a:ext uri="{28A0092B-C50C-407E-A947-70E740481C1C}">
                <a14:useLocalDpi xmlns:a14="http://schemas.microsoft.com/office/drawing/2010/main" val="0"/>
              </a:ext>
            </a:extLst>
          </a:blip>
          <a:srcRect l="21125" r="35202" b="25566"/>
          <a:stretch/>
        </p:blipFill>
        <p:spPr bwMode="auto">
          <a:xfrm>
            <a:off x="5167812" y="1552583"/>
            <a:ext cx="671336" cy="114418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Smiling Water Drop Showing A Double Thumbs Up Royalty Free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60" y="1103718"/>
            <a:ext cx="805416" cy="572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8249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341830" y="92808"/>
            <a:ext cx="11280193" cy="512748"/>
          </a:xfrm>
        </p:spPr>
        <p:txBody>
          <a:bodyPr>
            <a:noAutofit/>
          </a:bodyPr>
          <a:lstStyle/>
          <a:p>
            <a:r>
              <a:rPr lang="lt-LT" sz="2000" dirty="0" smtClean="0">
                <a:latin typeface="Comic Sans MS" panose="030F0702030302020204" pitchFamily="66" charset="0"/>
              </a:rPr>
              <a:t>NUSPALVINK TUOS PAVEIKSLĖLIUS, KURIEMS TAVO MANYMU BŪTINAS VANDUO.</a:t>
            </a:r>
            <a:endParaRPr lang="lt-LT" sz="2000" dirty="0">
              <a:latin typeface="Comic Sans MS" panose="030F0702030302020204" pitchFamily="66" charset="0"/>
            </a:endParaRPr>
          </a:p>
        </p:txBody>
      </p:sp>
      <p:pic>
        <p:nvPicPr>
          <p:cNvPr id="4098" name="Picture 2" descr="Octopus Coloring Sheet Worksheet | Printable Worksheets and ..."/>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 t="14605" r="682" b="4283"/>
          <a:stretch/>
        </p:blipFill>
        <p:spPr bwMode="auto">
          <a:xfrm>
            <a:off x="341831" y="846033"/>
            <a:ext cx="11212083" cy="5853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57915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1291098" y="292401"/>
            <a:ext cx="10168128" cy="429634"/>
          </a:xfrm>
        </p:spPr>
        <p:txBody>
          <a:bodyPr>
            <a:noAutofit/>
          </a:bodyPr>
          <a:lstStyle/>
          <a:p>
            <a:r>
              <a:rPr lang="lt-LT" sz="2000" dirty="0" smtClean="0">
                <a:latin typeface="Comic Sans MS" panose="030F0702030302020204" pitchFamily="66" charset="0"/>
              </a:rPr>
              <a:t>PADĖK BERNIUKUI IR VARLYTEI SĖKMINGAI PASIEKTI SAVO TIKLSĄ.</a:t>
            </a:r>
            <a:endParaRPr lang="lt-LT" sz="2000" dirty="0"/>
          </a:p>
        </p:txBody>
      </p:sp>
      <p:pic>
        <p:nvPicPr>
          <p:cNvPr id="5128" name="Picture 8" descr="Labyrinthe à imprimer, le chemin de l'école - Lulu la taupe, jeux ..."/>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202" b="4613"/>
          <a:stretch/>
        </p:blipFill>
        <p:spPr bwMode="auto">
          <a:xfrm>
            <a:off x="6375162" y="867400"/>
            <a:ext cx="4978637" cy="57897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abyrinthe grenouille - tipirate"/>
          <p:cNvPicPr>
            <a:picLocks noChangeAspect="1" noChangeArrowheads="1"/>
          </p:cNvPicPr>
          <p:nvPr/>
        </p:nvPicPr>
        <p:blipFill rotWithShape="1">
          <a:blip r:embed="rId3">
            <a:extLst>
              <a:ext uri="{28A0092B-C50C-407E-A947-70E740481C1C}">
                <a14:useLocalDpi xmlns:a14="http://schemas.microsoft.com/office/drawing/2010/main" val="0"/>
              </a:ext>
            </a:extLst>
          </a:blip>
          <a:srcRect t="3618" r="-598"/>
          <a:stretch/>
        </p:blipFill>
        <p:spPr bwMode="auto">
          <a:xfrm>
            <a:off x="692209" y="867399"/>
            <a:ext cx="5347393" cy="5789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9181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Wastewater Treatment Equipment ｜Product line-up｜Environmen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772" y="-41818"/>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urinio vietos rezervavimo ženklas 3"/>
          <p:cNvSpPr>
            <a:spLocks noGrp="1"/>
          </p:cNvSpPr>
          <p:nvPr>
            <p:ph idx="4294967295"/>
          </p:nvPr>
        </p:nvSpPr>
        <p:spPr>
          <a:xfrm>
            <a:off x="828136" y="198408"/>
            <a:ext cx="4743450" cy="3002771"/>
          </a:xfrm>
          <a:prstGeom prst="cloudCallout">
            <a:avLst>
              <a:gd name="adj1" fmla="val 57097"/>
              <a:gd name="adj2" fmla="val 64033"/>
            </a:avLst>
          </a:prstGeom>
          <a:solidFill>
            <a:schemeClr val="accent2">
              <a:lumMod val="20000"/>
              <a:lumOff val="80000"/>
            </a:schemeClr>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rtlCol="0" anchor="ctr">
            <a:normAutofit/>
          </a:bodyPr>
          <a:lstStyle/>
          <a:p>
            <a:pPr marL="0" indent="0" algn="ctr">
              <a:lnSpc>
                <a:spcPct val="110000"/>
              </a:lnSpc>
              <a:buNone/>
            </a:pPr>
            <a:r>
              <a:rPr lang="lt-LT" sz="2000" dirty="0">
                <a:solidFill>
                  <a:schemeClr val="tx1"/>
                </a:solidFill>
                <a:latin typeface="Comic Sans MS" panose="030F0702030302020204" pitchFamily="66" charset="0"/>
                <a:ea typeface="Amiri" panose="00000500000000000000" pitchFamily="2" charset="-78"/>
                <a:cs typeface="Amiri" panose="00000500000000000000" pitchFamily="2" charset="-78"/>
              </a:rPr>
              <a:t>AČIŪ TAU IR TAVO TĖVELIAMS UŽ </a:t>
            </a:r>
            <a:br>
              <a:rPr lang="lt-LT" sz="2000" dirty="0">
                <a:solidFill>
                  <a:schemeClr val="tx1"/>
                </a:solidFill>
                <a:latin typeface="Comic Sans MS" panose="030F0702030302020204" pitchFamily="66" charset="0"/>
                <a:ea typeface="Amiri" panose="00000500000000000000" pitchFamily="2" charset="-78"/>
                <a:cs typeface="Amiri" panose="00000500000000000000" pitchFamily="2" charset="-78"/>
              </a:rPr>
            </a:br>
            <a:r>
              <a:rPr lang="lt-LT" sz="2000" dirty="0" smtClean="0">
                <a:solidFill>
                  <a:schemeClr val="tx1"/>
                </a:solidFill>
                <a:latin typeface="Comic Sans MS" panose="030F0702030302020204" pitchFamily="66" charset="0"/>
                <a:ea typeface="Amiri" panose="00000500000000000000" pitchFamily="2" charset="-78"/>
                <a:cs typeface="Amiri" panose="00000500000000000000" pitchFamily="2" charset="-78"/>
              </a:rPr>
              <a:t>ŠAUNIAI </a:t>
            </a:r>
            <a:r>
              <a:rPr lang="lt-LT" sz="2000" dirty="0">
                <a:solidFill>
                  <a:schemeClr val="tx1"/>
                </a:solidFill>
                <a:latin typeface="Comic Sans MS" panose="030F0702030302020204" pitchFamily="66" charset="0"/>
                <a:ea typeface="Amiri" panose="00000500000000000000" pitchFamily="2" charset="-78"/>
                <a:cs typeface="Amiri" panose="00000500000000000000" pitchFamily="2" charset="-78"/>
              </a:rPr>
              <a:t>ATLIKTAS </a:t>
            </a:r>
            <a:r>
              <a:rPr lang="en-US" sz="2000" dirty="0">
                <a:solidFill>
                  <a:schemeClr val="tx1"/>
                </a:solidFill>
                <a:latin typeface="Comic Sans MS" panose="030F0702030302020204" pitchFamily="66" charset="0"/>
                <a:ea typeface="Amiri" panose="00000500000000000000" pitchFamily="2" charset="-78"/>
                <a:cs typeface="Amiri" panose="00000500000000000000" pitchFamily="2" charset="-78"/>
              </a:rPr>
              <a:t/>
            </a:r>
            <a:br>
              <a:rPr lang="en-US" sz="2000" dirty="0">
                <a:solidFill>
                  <a:schemeClr val="tx1"/>
                </a:solidFill>
                <a:latin typeface="Comic Sans MS" panose="030F0702030302020204" pitchFamily="66" charset="0"/>
                <a:ea typeface="Amiri" panose="00000500000000000000" pitchFamily="2" charset="-78"/>
                <a:cs typeface="Amiri" panose="00000500000000000000" pitchFamily="2" charset="-78"/>
              </a:rPr>
            </a:br>
            <a:r>
              <a:rPr lang="en-US" sz="2000" dirty="0">
                <a:solidFill>
                  <a:schemeClr val="tx1"/>
                </a:solidFill>
                <a:latin typeface="Comic Sans MS" panose="030F0702030302020204" pitchFamily="66" charset="0"/>
                <a:ea typeface="Amiri" panose="00000500000000000000" pitchFamily="2" charset="-78"/>
                <a:cs typeface="Amiri" panose="00000500000000000000" pitchFamily="2" charset="-78"/>
              </a:rPr>
              <a:t>    </a:t>
            </a:r>
            <a:r>
              <a:rPr lang="lt-LT" sz="2000" dirty="0" smtClean="0">
                <a:solidFill>
                  <a:schemeClr val="tx1"/>
                </a:solidFill>
                <a:latin typeface="Comic Sans MS" panose="030F0702030302020204" pitchFamily="66" charset="0"/>
                <a:ea typeface="Amiri" panose="00000500000000000000" pitchFamily="2" charset="-78"/>
                <a:cs typeface="Amiri" panose="00000500000000000000" pitchFamily="2" charset="-78"/>
              </a:rPr>
              <a:t>UŽDUOTĖLES</a:t>
            </a:r>
            <a:r>
              <a:rPr lang="en-US" sz="2000" dirty="0" smtClean="0">
                <a:solidFill>
                  <a:schemeClr val="tx1"/>
                </a:solidFill>
                <a:latin typeface="Comic Sans MS" panose="030F0702030302020204" pitchFamily="66" charset="0"/>
                <a:ea typeface="Amiri" panose="00000500000000000000" pitchFamily="2" charset="-78"/>
                <a:cs typeface="Amiri" panose="00000500000000000000" pitchFamily="2" charset="-78"/>
              </a:rPr>
              <a:t>!</a:t>
            </a:r>
            <a:endParaRPr lang="lt-LT" sz="2000" dirty="0">
              <a:solidFill>
                <a:schemeClr val="tx1"/>
              </a:solidFill>
            </a:endParaRPr>
          </a:p>
        </p:txBody>
      </p:sp>
      <p:pic>
        <p:nvPicPr>
          <p:cNvPr id="7" name="Turinio vietos rezervavimo ženklas 3">
            <a:extLst>
              <a:ext uri="{FF2B5EF4-FFF2-40B4-BE49-F238E27FC236}">
                <a16:creationId xmlns:a16="http://schemas.microsoft.com/office/drawing/2014/main" xmlns="" id="{9D56A01F-3275-45D9-988D-90EC7EF9EE9C}"/>
              </a:ext>
            </a:extLst>
          </p:cNvPr>
          <p:cNvPicPr>
            <a:picLocks noChangeAspect="1"/>
          </p:cNvPicPr>
          <p:nvPr/>
        </p:nvPicPr>
        <p:blipFill>
          <a:blip r:embed="rId3"/>
          <a:stretch>
            <a:fillRect/>
          </a:stretch>
        </p:blipFill>
        <p:spPr>
          <a:xfrm>
            <a:off x="6009735" y="3201179"/>
            <a:ext cx="2261670" cy="2308874"/>
          </a:xfrm>
          <a:prstGeom prst="rect">
            <a:avLst/>
          </a:prstGeom>
        </p:spPr>
      </p:pic>
    </p:spTree>
    <p:extLst>
      <p:ext uri="{BB962C8B-B14F-4D97-AF65-F5344CB8AC3E}">
        <p14:creationId xmlns:p14="http://schemas.microsoft.com/office/powerpoint/2010/main" val="1536655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Nevėžis – Vikipedij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181" y="2505075"/>
            <a:ext cx="5151394" cy="3704804"/>
          </a:xfrm>
          <a:prstGeom prst="rect">
            <a:avLst/>
          </a:prstGeom>
          <a:noFill/>
          <a:extLst>
            <a:ext uri="{909E8E84-426E-40DD-AFC4-6F175D3DCCD1}">
              <a14:hiddenFill xmlns:a14="http://schemas.microsoft.com/office/drawing/2010/main">
                <a:solidFill>
                  <a:srgbClr val="FFFFFF"/>
                </a:solidFill>
              </a14:hiddenFill>
            </a:ext>
          </a:extLst>
        </p:spPr>
      </p:pic>
      <p:sp>
        <p:nvSpPr>
          <p:cNvPr id="3" name="Pavadinimas 2"/>
          <p:cNvSpPr>
            <a:spLocks noGrp="1"/>
          </p:cNvSpPr>
          <p:nvPr>
            <p:ph type="title"/>
          </p:nvPr>
        </p:nvSpPr>
        <p:spPr/>
        <p:txBody>
          <a:bodyPr>
            <a:normAutofit/>
          </a:bodyPr>
          <a:lstStyle/>
          <a:p>
            <a:r>
              <a:rPr lang="lt-LT" sz="3600" dirty="0" smtClean="0">
                <a:solidFill>
                  <a:srgbClr val="0070C0"/>
                </a:solidFill>
                <a:latin typeface="Comic Sans MS" panose="030F0702030302020204" pitchFamily="66" charset="0"/>
              </a:rPr>
              <a:t>VISĄ MŪSŲ PLANETĄ ŽEMĘ SUPA VANDUO</a:t>
            </a:r>
            <a:endParaRPr lang="lt-LT" sz="3600" dirty="0">
              <a:solidFill>
                <a:srgbClr val="0070C0"/>
              </a:solidFill>
              <a:latin typeface="Comic Sans MS" panose="030F0702030302020204" pitchFamily="66" charset="0"/>
            </a:endParaRPr>
          </a:p>
        </p:txBody>
      </p:sp>
      <p:sp>
        <p:nvSpPr>
          <p:cNvPr id="4" name="Teksto vietos rezervavimo ženklas 3"/>
          <p:cNvSpPr>
            <a:spLocks noGrp="1"/>
          </p:cNvSpPr>
          <p:nvPr>
            <p:ph type="body" idx="1"/>
          </p:nvPr>
        </p:nvSpPr>
        <p:spPr/>
        <p:txBody>
          <a:bodyPr>
            <a:normAutofit/>
          </a:bodyPr>
          <a:lstStyle/>
          <a:p>
            <a:pPr algn="ctr"/>
            <a:r>
              <a:rPr lang="lt-LT" sz="4000" b="0" dirty="0" smtClean="0">
                <a:latin typeface="Comic Sans MS" panose="030F0702030302020204" pitchFamily="66" charset="0"/>
              </a:rPr>
              <a:t>UPĖS</a:t>
            </a:r>
            <a:endParaRPr lang="lt-LT" sz="4000" b="0" dirty="0">
              <a:latin typeface="Comic Sans MS" panose="030F0702030302020204" pitchFamily="66" charset="0"/>
            </a:endParaRPr>
          </a:p>
        </p:txBody>
      </p:sp>
      <p:sp>
        <p:nvSpPr>
          <p:cNvPr id="6" name="Teksto vietos rezervavimo ženklas 5"/>
          <p:cNvSpPr>
            <a:spLocks noGrp="1"/>
          </p:cNvSpPr>
          <p:nvPr>
            <p:ph type="body" sz="quarter" idx="3"/>
          </p:nvPr>
        </p:nvSpPr>
        <p:spPr/>
        <p:txBody>
          <a:bodyPr>
            <a:normAutofit/>
          </a:bodyPr>
          <a:lstStyle/>
          <a:p>
            <a:pPr algn="ctr"/>
            <a:r>
              <a:rPr lang="lt-LT" sz="4000" b="0" dirty="0" smtClean="0">
                <a:latin typeface="Comic Sans MS" panose="030F0702030302020204" pitchFamily="66" charset="0"/>
              </a:rPr>
              <a:t>EŽERAI</a:t>
            </a:r>
            <a:endParaRPr lang="lt-LT" sz="4000" b="0" dirty="0">
              <a:latin typeface="Comic Sans MS" panose="030F0702030302020204" pitchFamily="66" charset="0"/>
            </a:endParaRPr>
          </a:p>
        </p:txBody>
      </p:sp>
      <p:pic>
        <p:nvPicPr>
          <p:cNvPr id="6148" name="Picture 4" descr="Parduodama 13,5ha., Sala Molėtuose Stirnių ežere! VIETA IR APLINKA ..."/>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461500" y="2505075"/>
            <a:ext cx="5145614" cy="36845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Water drop Royalty Free Vector Image - VectorStock"/>
          <p:cNvPicPr>
            <a:picLocks noChangeAspect="1" noChangeArrowheads="1"/>
          </p:cNvPicPr>
          <p:nvPr/>
        </p:nvPicPr>
        <p:blipFill rotWithShape="1">
          <a:blip r:embed="rId4">
            <a:extLst>
              <a:ext uri="{28A0092B-C50C-407E-A947-70E740481C1C}">
                <a14:useLocalDpi xmlns:a14="http://schemas.microsoft.com/office/drawing/2010/main" val="0"/>
              </a:ext>
            </a:extLst>
          </a:blip>
          <a:srcRect l="11326" t="1207" r="12067" b="7595"/>
          <a:stretch/>
        </p:blipFill>
        <p:spPr bwMode="auto">
          <a:xfrm>
            <a:off x="10818918" y="826738"/>
            <a:ext cx="897924" cy="1394018"/>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86219438"/>
      </p:ext>
    </p:extLst>
  </p:cSld>
  <p:clrMapOvr>
    <a:masterClrMapping/>
  </p:clrMapOvr>
  <p:transition spd="slow" advTm="1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1000"/>
                                  </p:stCondLst>
                                  <p:childTnLst>
                                    <p:set>
                                      <p:cBhvr>
                                        <p:cTn id="6" dur="1" fill="hold">
                                          <p:stCondLst>
                                            <p:cond delay="0"/>
                                          </p:stCondLst>
                                        </p:cTn>
                                        <p:tgtEl>
                                          <p:spTgt spid="6146"/>
                                        </p:tgtEl>
                                        <p:attrNameLst>
                                          <p:attrName>style.visibility</p:attrName>
                                        </p:attrNameLst>
                                      </p:cBhvr>
                                      <p:to>
                                        <p:strVal val="visible"/>
                                      </p:to>
                                    </p:set>
                                    <p:animEffect transition="in" filter="wipe(down)">
                                      <p:cBhvr>
                                        <p:cTn id="7" dur="2000"/>
                                        <p:tgtEl>
                                          <p:spTgt spid="6146"/>
                                        </p:tgtEl>
                                      </p:cBhvr>
                                    </p:animEffect>
                                  </p:childTnLst>
                                </p:cTn>
                              </p:par>
                            </p:childTnLst>
                          </p:cTn>
                        </p:par>
                        <p:par>
                          <p:cTn id="8" fill="hold">
                            <p:stCondLst>
                              <p:cond delay="3000"/>
                            </p:stCondLst>
                            <p:childTnLst>
                              <p:par>
                                <p:cTn id="9" presetID="22" presetClass="entr" presetSubtype="4" fill="hold" nodeType="afterEffect">
                                  <p:stCondLst>
                                    <p:cond delay="1000"/>
                                  </p:stCondLst>
                                  <p:childTnLst>
                                    <p:set>
                                      <p:cBhvr>
                                        <p:cTn id="10" dur="1" fill="hold">
                                          <p:stCondLst>
                                            <p:cond delay="0"/>
                                          </p:stCondLst>
                                        </p:cTn>
                                        <p:tgtEl>
                                          <p:spTgt spid="6148"/>
                                        </p:tgtEl>
                                        <p:attrNameLst>
                                          <p:attrName>style.visibility</p:attrName>
                                        </p:attrNameLst>
                                      </p:cBhvr>
                                      <p:to>
                                        <p:strVal val="visible"/>
                                      </p:to>
                                    </p:set>
                                    <p:animEffect transition="in" filter="wipe(down)">
                                      <p:cBhvr>
                                        <p:cTn id="11" dur="10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o vietos rezervavimo ženklas 2"/>
          <p:cNvSpPr>
            <a:spLocks noGrp="1"/>
          </p:cNvSpPr>
          <p:nvPr>
            <p:ph type="body" idx="1"/>
          </p:nvPr>
        </p:nvSpPr>
        <p:spPr>
          <a:xfrm>
            <a:off x="740934" y="615950"/>
            <a:ext cx="5157787" cy="823912"/>
          </a:xfrm>
        </p:spPr>
        <p:txBody>
          <a:bodyPr>
            <a:normAutofit/>
          </a:bodyPr>
          <a:lstStyle/>
          <a:p>
            <a:pPr algn="ctr"/>
            <a:r>
              <a:rPr lang="lt-LT" sz="4000" b="0" dirty="0" smtClean="0">
                <a:latin typeface="Comic Sans MS" panose="030F0702030302020204" pitchFamily="66" charset="0"/>
              </a:rPr>
              <a:t>JŪROS</a:t>
            </a:r>
            <a:endParaRPr lang="lt-LT" sz="4000" b="0" dirty="0">
              <a:latin typeface="Comic Sans MS" panose="030F0702030302020204" pitchFamily="66" charset="0"/>
            </a:endParaRPr>
          </a:p>
        </p:txBody>
      </p:sp>
      <p:sp>
        <p:nvSpPr>
          <p:cNvPr id="5" name="Teksto vietos rezervavimo ženklas 4"/>
          <p:cNvSpPr>
            <a:spLocks noGrp="1"/>
          </p:cNvSpPr>
          <p:nvPr>
            <p:ph type="body" sz="quarter" idx="3"/>
          </p:nvPr>
        </p:nvSpPr>
        <p:spPr>
          <a:xfrm>
            <a:off x="6045737" y="615950"/>
            <a:ext cx="5183188" cy="823912"/>
          </a:xfrm>
        </p:spPr>
        <p:txBody>
          <a:bodyPr>
            <a:normAutofit/>
          </a:bodyPr>
          <a:lstStyle/>
          <a:p>
            <a:pPr algn="ctr"/>
            <a:r>
              <a:rPr lang="lt-LT" sz="4000" b="0" dirty="0" smtClean="0">
                <a:latin typeface="Comic Sans MS" panose="030F0702030302020204" pitchFamily="66" charset="0"/>
              </a:rPr>
              <a:t>VANDENYNAI</a:t>
            </a:r>
            <a:endParaRPr lang="lt-LT" sz="4000" b="0" dirty="0">
              <a:latin typeface="Comic Sans MS" panose="030F0702030302020204" pitchFamily="66" charset="0"/>
            </a:endParaRPr>
          </a:p>
        </p:txBody>
      </p:sp>
      <p:pic>
        <p:nvPicPr>
          <p:cNvPr id="8194" name="Picture 2" descr="Baltijos jūra"/>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39788" y="1690687"/>
            <a:ext cx="5058933" cy="449897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Lobių sala Indijos vandenyne | Alfa.lt"/>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172200" y="1690687"/>
            <a:ext cx="5183188" cy="44989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Water drop Royalty Free Vector Image - VectorStock"/>
          <p:cNvPicPr>
            <a:picLocks noChangeAspect="1" noChangeArrowheads="1"/>
          </p:cNvPicPr>
          <p:nvPr/>
        </p:nvPicPr>
        <p:blipFill rotWithShape="1">
          <a:blip r:embed="rId4">
            <a:extLst>
              <a:ext uri="{28A0092B-C50C-407E-A947-70E740481C1C}">
                <a14:useLocalDpi xmlns:a14="http://schemas.microsoft.com/office/drawing/2010/main" val="0"/>
              </a:ext>
            </a:extLst>
          </a:blip>
          <a:srcRect l="11326" t="1207" r="12067" b="7595"/>
          <a:stretch/>
        </p:blipFill>
        <p:spPr bwMode="auto">
          <a:xfrm>
            <a:off x="497510" y="399245"/>
            <a:ext cx="684555" cy="1257321"/>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635824420"/>
      </p:ext>
    </p:extLst>
  </p:cSld>
  <p:clrMapOvr>
    <a:masterClrMapping/>
  </p:clrMapOvr>
  <p:transition spd="slow"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1000"/>
                                  </p:stCondLst>
                                  <p:childTnLst>
                                    <p:set>
                                      <p:cBhvr>
                                        <p:cTn id="6" dur="1" fill="hold">
                                          <p:stCondLst>
                                            <p:cond delay="0"/>
                                          </p:stCondLst>
                                        </p:cTn>
                                        <p:tgtEl>
                                          <p:spTgt spid="8194"/>
                                        </p:tgtEl>
                                        <p:attrNameLst>
                                          <p:attrName>style.visibility</p:attrName>
                                        </p:attrNameLst>
                                      </p:cBhvr>
                                      <p:to>
                                        <p:strVal val="visible"/>
                                      </p:to>
                                    </p:set>
                                    <p:animEffect transition="in" filter="wipe(down)">
                                      <p:cBhvr>
                                        <p:cTn id="7" dur="1000"/>
                                        <p:tgtEl>
                                          <p:spTgt spid="8194"/>
                                        </p:tgtEl>
                                      </p:cBhvr>
                                    </p:animEffect>
                                  </p:childTnLst>
                                </p:cTn>
                              </p:par>
                            </p:childTnLst>
                          </p:cTn>
                        </p:par>
                        <p:par>
                          <p:cTn id="8" fill="hold">
                            <p:stCondLst>
                              <p:cond delay="2000"/>
                            </p:stCondLst>
                            <p:childTnLst>
                              <p:par>
                                <p:cTn id="9" presetID="22" presetClass="entr" presetSubtype="4" fill="hold" nodeType="afterEffect">
                                  <p:stCondLst>
                                    <p:cond delay="1000"/>
                                  </p:stCondLst>
                                  <p:childTnLst>
                                    <p:set>
                                      <p:cBhvr>
                                        <p:cTn id="10" dur="1" fill="hold">
                                          <p:stCondLst>
                                            <p:cond delay="0"/>
                                          </p:stCondLst>
                                        </p:cTn>
                                        <p:tgtEl>
                                          <p:spTgt spid="8196"/>
                                        </p:tgtEl>
                                        <p:attrNameLst>
                                          <p:attrName>style.visibility</p:attrName>
                                        </p:attrNameLst>
                                      </p:cBhvr>
                                      <p:to>
                                        <p:strVal val="visible"/>
                                      </p:to>
                                    </p:set>
                                    <p:animEffect transition="in" filter="wipe(down)">
                                      <p:cBhvr>
                                        <p:cTn id="11" dur="10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o vietos rezervavimo ženklas 2"/>
          <p:cNvSpPr>
            <a:spLocks noGrp="1"/>
          </p:cNvSpPr>
          <p:nvPr>
            <p:ph type="body" idx="1"/>
          </p:nvPr>
        </p:nvSpPr>
        <p:spPr>
          <a:xfrm>
            <a:off x="839787" y="857251"/>
            <a:ext cx="5157787" cy="630474"/>
          </a:xfrm>
        </p:spPr>
        <p:txBody>
          <a:bodyPr>
            <a:noAutofit/>
          </a:bodyPr>
          <a:lstStyle/>
          <a:p>
            <a:pPr algn="ctr"/>
            <a:r>
              <a:rPr lang="lt-LT" sz="4000" b="0" dirty="0" smtClean="0">
                <a:latin typeface="Comic Sans MS" panose="030F0702030302020204" pitchFamily="66" charset="0"/>
              </a:rPr>
              <a:t>ŠALTINIAI</a:t>
            </a:r>
            <a:endParaRPr lang="lt-LT" sz="4000" b="0" dirty="0">
              <a:latin typeface="Comic Sans MS" panose="030F0702030302020204" pitchFamily="66" charset="0"/>
            </a:endParaRPr>
          </a:p>
        </p:txBody>
      </p:sp>
      <p:sp>
        <p:nvSpPr>
          <p:cNvPr id="5" name="Teksto vietos rezervavimo ženklas 4"/>
          <p:cNvSpPr>
            <a:spLocks noGrp="1"/>
          </p:cNvSpPr>
          <p:nvPr>
            <p:ph type="body" sz="quarter" idx="3"/>
          </p:nvPr>
        </p:nvSpPr>
        <p:spPr>
          <a:xfrm>
            <a:off x="6124252" y="663813"/>
            <a:ext cx="5183188" cy="823912"/>
          </a:xfrm>
        </p:spPr>
        <p:txBody>
          <a:bodyPr>
            <a:normAutofit/>
          </a:bodyPr>
          <a:lstStyle/>
          <a:p>
            <a:pPr algn="ctr"/>
            <a:r>
              <a:rPr lang="lt-LT" sz="4000" b="0" dirty="0" smtClean="0">
                <a:latin typeface="Comic Sans MS" panose="030F0702030302020204" pitchFamily="66" charset="0"/>
              </a:rPr>
              <a:t>UŽTVANKOS</a:t>
            </a:r>
            <a:endParaRPr lang="lt-LT" sz="4000" b="0" dirty="0">
              <a:latin typeface="Comic Sans MS" panose="030F0702030302020204" pitchFamily="66" charset="0"/>
            </a:endParaRPr>
          </a:p>
        </p:txBody>
      </p:sp>
      <p:pic>
        <p:nvPicPr>
          <p:cNvPr id="9218" name="Picture 2" descr="Gydomieji Tailando šaltiniai ir versmės | TurizmoBaze.LT"/>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037430" y="1598141"/>
            <a:ext cx="4762500" cy="452692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Belmonto užtvankos gynėjai prašo visuomenės balsų - SA.lt"/>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172200" y="1606379"/>
            <a:ext cx="5183188" cy="45269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Water drop Royalty Free Vector Image - VectorStock"/>
          <p:cNvPicPr>
            <a:picLocks noChangeAspect="1" noChangeArrowheads="1"/>
          </p:cNvPicPr>
          <p:nvPr/>
        </p:nvPicPr>
        <p:blipFill rotWithShape="1">
          <a:blip r:embed="rId4">
            <a:extLst>
              <a:ext uri="{28A0092B-C50C-407E-A947-70E740481C1C}">
                <a14:useLocalDpi xmlns:a14="http://schemas.microsoft.com/office/drawing/2010/main" val="0"/>
              </a:ext>
            </a:extLst>
          </a:blip>
          <a:srcRect l="11326" t="1207" r="12067" b="7595"/>
          <a:stretch/>
        </p:blipFill>
        <p:spPr bwMode="auto">
          <a:xfrm>
            <a:off x="247135" y="209240"/>
            <a:ext cx="687388" cy="1262525"/>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4266209955"/>
      </p:ext>
    </p:extLst>
  </p:cSld>
  <p:clrMapOvr>
    <a:masterClrMapping/>
  </p:clrMapOvr>
  <p:transition spd="slow"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1000"/>
                                  </p:stCondLst>
                                  <p:childTnLst>
                                    <p:set>
                                      <p:cBhvr>
                                        <p:cTn id="6" dur="1" fill="hold">
                                          <p:stCondLst>
                                            <p:cond delay="0"/>
                                          </p:stCondLst>
                                        </p:cTn>
                                        <p:tgtEl>
                                          <p:spTgt spid="9218"/>
                                        </p:tgtEl>
                                        <p:attrNameLst>
                                          <p:attrName>style.visibility</p:attrName>
                                        </p:attrNameLst>
                                      </p:cBhvr>
                                      <p:to>
                                        <p:strVal val="visible"/>
                                      </p:to>
                                    </p:set>
                                    <p:animEffect transition="in" filter="wipe(down)">
                                      <p:cBhvr>
                                        <p:cTn id="7" dur="1000"/>
                                        <p:tgtEl>
                                          <p:spTgt spid="9218"/>
                                        </p:tgtEl>
                                      </p:cBhvr>
                                    </p:animEffect>
                                  </p:childTnLst>
                                </p:cTn>
                              </p:par>
                            </p:childTnLst>
                          </p:cTn>
                        </p:par>
                        <p:par>
                          <p:cTn id="8" fill="hold">
                            <p:stCondLst>
                              <p:cond delay="2000"/>
                            </p:stCondLst>
                            <p:childTnLst>
                              <p:par>
                                <p:cTn id="9" presetID="22" presetClass="entr" presetSubtype="4" fill="hold" nodeType="afterEffect">
                                  <p:stCondLst>
                                    <p:cond delay="1000"/>
                                  </p:stCondLst>
                                  <p:childTnLst>
                                    <p:set>
                                      <p:cBhvr>
                                        <p:cTn id="10" dur="1" fill="hold">
                                          <p:stCondLst>
                                            <p:cond delay="0"/>
                                          </p:stCondLst>
                                        </p:cTn>
                                        <p:tgtEl>
                                          <p:spTgt spid="9220"/>
                                        </p:tgtEl>
                                        <p:attrNameLst>
                                          <p:attrName>style.visibility</p:attrName>
                                        </p:attrNameLst>
                                      </p:cBhvr>
                                      <p:to>
                                        <p:strVal val="visible"/>
                                      </p:to>
                                    </p:set>
                                    <p:animEffect transition="in" filter="wipe(down)">
                                      <p:cBhvr>
                                        <p:cTn id="11" dur="10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o vietos rezervavimo ženklas 2"/>
          <p:cNvSpPr>
            <a:spLocks noGrp="1"/>
          </p:cNvSpPr>
          <p:nvPr>
            <p:ph type="body" idx="1"/>
          </p:nvPr>
        </p:nvSpPr>
        <p:spPr>
          <a:xfrm>
            <a:off x="939801" y="857251"/>
            <a:ext cx="5157787" cy="823912"/>
          </a:xfrm>
        </p:spPr>
        <p:txBody>
          <a:bodyPr>
            <a:normAutofit/>
          </a:bodyPr>
          <a:lstStyle/>
          <a:p>
            <a:pPr algn="ctr"/>
            <a:r>
              <a:rPr lang="lt-LT" sz="4000" b="0" dirty="0" smtClean="0">
                <a:latin typeface="Comic Sans MS" panose="030F0702030302020204" pitchFamily="66" charset="0"/>
              </a:rPr>
              <a:t>PELKĖS</a:t>
            </a:r>
            <a:endParaRPr lang="lt-LT" sz="4000" b="0" dirty="0">
              <a:latin typeface="Comic Sans MS" panose="030F0702030302020204" pitchFamily="66" charset="0"/>
            </a:endParaRPr>
          </a:p>
        </p:txBody>
      </p:sp>
      <p:sp>
        <p:nvSpPr>
          <p:cNvPr id="5" name="Teksto vietos rezervavimo ženklas 4"/>
          <p:cNvSpPr>
            <a:spLocks noGrp="1"/>
          </p:cNvSpPr>
          <p:nvPr>
            <p:ph type="body" sz="quarter" idx="3"/>
          </p:nvPr>
        </p:nvSpPr>
        <p:spPr>
          <a:xfrm>
            <a:off x="6081541" y="741921"/>
            <a:ext cx="5183188" cy="823912"/>
          </a:xfrm>
        </p:spPr>
        <p:txBody>
          <a:bodyPr>
            <a:normAutofit/>
          </a:bodyPr>
          <a:lstStyle/>
          <a:p>
            <a:pPr algn="ctr"/>
            <a:r>
              <a:rPr lang="lt-LT" sz="4000" b="0" dirty="0" smtClean="0">
                <a:latin typeface="Comic Sans MS" panose="030F0702030302020204" pitchFamily="66" charset="0"/>
              </a:rPr>
              <a:t>ĮLANKOS</a:t>
            </a:r>
            <a:endParaRPr lang="lt-LT" sz="4000" b="0" dirty="0">
              <a:latin typeface="Comic Sans MS" panose="030F0702030302020204" pitchFamily="66" charset="0"/>
            </a:endParaRPr>
          </a:p>
        </p:txBody>
      </p:sp>
      <p:pic>
        <p:nvPicPr>
          <p:cNvPr id="10242" name="Picture 2" descr="https://upload.wikimedia.org/wikipedia/commons/thumb/2/2f/L%C3%BCtt-Witt_Moor-2.jpg/1920px-L%C3%BCtt-Witt_Moor-2.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39788" y="1690688"/>
            <a:ext cx="5157787" cy="437191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Įlankos&quot; sodyba prie Bebrusų ežero Molėtų rajone - PrieEžero.LT"/>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172200" y="1690688"/>
            <a:ext cx="5183188" cy="437191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Water drop Royalty Free Vector Image - VectorStock"/>
          <p:cNvPicPr>
            <a:picLocks noChangeAspect="1" noChangeArrowheads="1"/>
          </p:cNvPicPr>
          <p:nvPr/>
        </p:nvPicPr>
        <p:blipFill rotWithShape="1">
          <a:blip r:embed="rId4">
            <a:extLst>
              <a:ext uri="{28A0092B-C50C-407E-A947-70E740481C1C}">
                <a14:useLocalDpi xmlns:a14="http://schemas.microsoft.com/office/drawing/2010/main" val="0"/>
              </a:ext>
            </a:extLst>
          </a:blip>
          <a:srcRect l="11326" t="1207" r="12067" b="7595"/>
          <a:stretch/>
        </p:blipFill>
        <p:spPr bwMode="auto">
          <a:xfrm>
            <a:off x="390826" y="329269"/>
            <a:ext cx="548975" cy="1008302"/>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05296816"/>
      </p:ext>
    </p:extLst>
  </p:cSld>
  <p:clrMapOvr>
    <a:masterClrMapping/>
  </p:clrMapOvr>
  <p:transition spd="slow"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1000"/>
                                  </p:stCondLst>
                                  <p:childTnLst>
                                    <p:set>
                                      <p:cBhvr>
                                        <p:cTn id="6" dur="1" fill="hold">
                                          <p:stCondLst>
                                            <p:cond delay="0"/>
                                          </p:stCondLst>
                                        </p:cTn>
                                        <p:tgtEl>
                                          <p:spTgt spid="10242"/>
                                        </p:tgtEl>
                                        <p:attrNameLst>
                                          <p:attrName>style.visibility</p:attrName>
                                        </p:attrNameLst>
                                      </p:cBhvr>
                                      <p:to>
                                        <p:strVal val="visible"/>
                                      </p:to>
                                    </p:set>
                                    <p:animEffect transition="in" filter="wipe(down)">
                                      <p:cBhvr>
                                        <p:cTn id="7" dur="1000"/>
                                        <p:tgtEl>
                                          <p:spTgt spid="10242"/>
                                        </p:tgtEl>
                                      </p:cBhvr>
                                    </p:animEffect>
                                  </p:childTnLst>
                                </p:cTn>
                              </p:par>
                            </p:childTnLst>
                          </p:cTn>
                        </p:par>
                        <p:par>
                          <p:cTn id="8" fill="hold">
                            <p:stCondLst>
                              <p:cond delay="2000"/>
                            </p:stCondLst>
                            <p:childTnLst>
                              <p:par>
                                <p:cTn id="9" presetID="22" presetClass="entr" presetSubtype="4" fill="hold" nodeType="afterEffect">
                                  <p:stCondLst>
                                    <p:cond delay="1000"/>
                                  </p:stCondLst>
                                  <p:childTnLst>
                                    <p:set>
                                      <p:cBhvr>
                                        <p:cTn id="10" dur="1" fill="hold">
                                          <p:stCondLst>
                                            <p:cond delay="0"/>
                                          </p:stCondLst>
                                        </p:cTn>
                                        <p:tgtEl>
                                          <p:spTgt spid="10244"/>
                                        </p:tgtEl>
                                        <p:attrNameLst>
                                          <p:attrName>style.visibility</p:attrName>
                                        </p:attrNameLst>
                                      </p:cBhvr>
                                      <p:to>
                                        <p:strVal val="visible"/>
                                      </p:to>
                                    </p:set>
                                    <p:animEffect transition="in" filter="wipe(down)">
                                      <p:cBhvr>
                                        <p:cTn id="11" dur="10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Wastewater Treatment Equipment ｜Product line-up｜Environmen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Debesėlio formos paaiškinimas 7"/>
          <p:cNvSpPr/>
          <p:nvPr/>
        </p:nvSpPr>
        <p:spPr>
          <a:xfrm>
            <a:off x="319216" y="214184"/>
            <a:ext cx="3525794" cy="2636108"/>
          </a:xfrm>
          <a:prstGeom prst="cloudCallout">
            <a:avLst>
              <a:gd name="adj1" fmla="val 71223"/>
              <a:gd name="adj2" fmla="val 50626"/>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lt-LT" dirty="0" smtClean="0">
                <a:effectLst>
                  <a:glow rad="63500">
                    <a:schemeClr val="accent1">
                      <a:satMod val="175000"/>
                      <a:alpha val="40000"/>
                    </a:schemeClr>
                  </a:glow>
                </a:effectLst>
                <a:latin typeface="Comic Sans MS" panose="030F0702030302020204" pitchFamily="66" charset="0"/>
              </a:rPr>
              <a:t>O TAU NEKYLA KLAUSIMAS IŠ KUR JIE ATSIRANDA?</a:t>
            </a:r>
          </a:p>
          <a:p>
            <a:pPr algn="ctr"/>
            <a:endParaRPr lang="lt-LT" dirty="0">
              <a:effectLst>
                <a:glow rad="63500">
                  <a:schemeClr val="accent1">
                    <a:satMod val="175000"/>
                    <a:alpha val="40000"/>
                  </a:schemeClr>
                </a:glow>
              </a:effectLst>
            </a:endParaRPr>
          </a:p>
        </p:txBody>
      </p:sp>
      <p:sp>
        <p:nvSpPr>
          <p:cNvPr id="10" name="Debesėlio formos paaiškinimas 9"/>
          <p:cNvSpPr/>
          <p:nvPr/>
        </p:nvSpPr>
        <p:spPr>
          <a:xfrm>
            <a:off x="8541226" y="4627605"/>
            <a:ext cx="2892894" cy="1863812"/>
          </a:xfrm>
          <a:prstGeom prst="cloudCallout">
            <a:avLst>
              <a:gd name="adj1" fmla="val -91615"/>
              <a:gd name="adj2" fmla="val -7403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lt-LT" dirty="0" smtClean="0">
                <a:effectLst>
                  <a:glow rad="63500">
                    <a:schemeClr val="accent1">
                      <a:satMod val="175000"/>
                      <a:alpha val="40000"/>
                    </a:schemeClr>
                  </a:glow>
                </a:effectLst>
                <a:latin typeface="Comic Sans MS" panose="030F0702030302020204" pitchFamily="66" charset="0"/>
              </a:rPr>
              <a:t>VISKĄ LEMIA ŽEMĖS KLIMATAS IR LIETUS.</a:t>
            </a:r>
            <a:endParaRPr lang="lt-LT" dirty="0">
              <a:effectLst>
                <a:glow rad="63500">
                  <a:schemeClr val="accent1">
                    <a:satMod val="175000"/>
                    <a:alpha val="40000"/>
                  </a:schemeClr>
                </a:glow>
              </a:effectLst>
              <a:latin typeface="Comic Sans MS" panose="030F0702030302020204" pitchFamily="66" charset="0"/>
            </a:endParaRPr>
          </a:p>
        </p:txBody>
      </p:sp>
      <p:pic>
        <p:nvPicPr>
          <p:cNvPr id="11" name="Turinio vietos rezervavimo ženklas 3">
            <a:extLst>
              <a:ext uri="{FF2B5EF4-FFF2-40B4-BE49-F238E27FC236}">
                <a16:creationId xmlns:a16="http://schemas.microsoft.com/office/drawing/2014/main" xmlns="" id="{9D56A01F-3275-45D9-988D-90EC7EF9EE9C}"/>
              </a:ext>
            </a:extLst>
          </p:cNvPr>
          <p:cNvPicPr>
            <a:picLocks noChangeAspect="1"/>
          </p:cNvPicPr>
          <p:nvPr/>
        </p:nvPicPr>
        <p:blipFill>
          <a:blip r:embed="rId3"/>
          <a:stretch>
            <a:fillRect/>
          </a:stretch>
        </p:blipFill>
        <p:spPr>
          <a:xfrm>
            <a:off x="4542785" y="2675707"/>
            <a:ext cx="2261670" cy="2308874"/>
          </a:xfrm>
          <a:prstGeom prst="rect">
            <a:avLst/>
          </a:prstGeom>
        </p:spPr>
      </p:pic>
    </p:spTree>
    <p:extLst>
      <p:ext uri="{BB962C8B-B14F-4D97-AF65-F5344CB8AC3E}">
        <p14:creationId xmlns:p14="http://schemas.microsoft.com/office/powerpoint/2010/main" val="3583702391"/>
      </p:ext>
    </p:extLst>
  </p:cSld>
  <p:clrMapOvr>
    <a:masterClrMapping/>
  </p:clrMapOvr>
  <p:transition spd="slow" advTm="6000">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o vietos rezervavimo ženklas 6"/>
          <p:cNvSpPr>
            <a:spLocks noGrp="1"/>
          </p:cNvSpPr>
          <p:nvPr>
            <p:ph type="body" sz="half" idx="2"/>
          </p:nvPr>
        </p:nvSpPr>
        <p:spPr>
          <a:xfrm>
            <a:off x="1136350" y="7898027"/>
            <a:ext cx="285337" cy="1427803"/>
          </a:xfrm>
        </p:spPr>
        <p:txBody>
          <a:bodyPr/>
          <a:lstStyle/>
          <a:p>
            <a:endParaRPr lang="lt-LT" dirty="0"/>
          </a:p>
        </p:txBody>
      </p:sp>
      <p:sp>
        <p:nvSpPr>
          <p:cNvPr id="10" name="Debesis 9"/>
          <p:cNvSpPr/>
          <p:nvPr/>
        </p:nvSpPr>
        <p:spPr>
          <a:xfrm>
            <a:off x="7061566" y="2967680"/>
            <a:ext cx="4875061" cy="3210697"/>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lt-LT" sz="1600" dirty="0" smtClean="0">
                <a:solidFill>
                  <a:schemeClr val="tx1"/>
                </a:solidFill>
                <a:latin typeface="Comic Sans MS" panose="030F0702030302020204" pitchFamily="66" charset="0"/>
              </a:rPr>
              <a:t>ĮVAIRIOSE KULTŪROSE IŠRASTI SKIRTINGI BŪDAI APSISAUGOTI NUO LIETAUS, PAVYZDŽIUI, SKĖTIS, LIETPALTIS, LIETVAMZDIS. LIETUS KARTAIS SURENKAMAS IR VĖLIAU NAUDOJAMAS. </a:t>
            </a:r>
            <a:endParaRPr lang="en-US" sz="1600" dirty="0" smtClean="0">
              <a:solidFill>
                <a:schemeClr val="tx1"/>
              </a:solidFill>
              <a:latin typeface="Comic Sans MS" panose="030F0702030302020204" pitchFamily="66" charset="0"/>
            </a:endParaRPr>
          </a:p>
          <a:p>
            <a:endParaRPr lang="lt-LT" sz="1600" dirty="0">
              <a:solidFill>
                <a:schemeClr val="tx1"/>
              </a:solidFill>
            </a:endParaRPr>
          </a:p>
        </p:txBody>
      </p:sp>
      <p:pic>
        <p:nvPicPr>
          <p:cNvPr id="16" name="Picture 2" descr="Water drop Royalty Free Vector Image - VectorStock"/>
          <p:cNvPicPr>
            <a:picLocks noChangeAspect="1" noChangeArrowheads="1"/>
          </p:cNvPicPr>
          <p:nvPr/>
        </p:nvPicPr>
        <p:blipFill rotWithShape="1">
          <a:blip r:embed="rId2">
            <a:extLst>
              <a:ext uri="{28A0092B-C50C-407E-A947-70E740481C1C}">
                <a14:useLocalDpi xmlns:a14="http://schemas.microsoft.com/office/drawing/2010/main" val="0"/>
              </a:ext>
            </a:extLst>
          </a:blip>
          <a:srcRect l="11326" t="1207" r="12067" b="7595"/>
          <a:stretch/>
        </p:blipFill>
        <p:spPr bwMode="auto">
          <a:xfrm>
            <a:off x="9712411" y="238897"/>
            <a:ext cx="1103871" cy="1649216"/>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a:extLst/>
        </p:spPr>
      </p:pic>
      <p:pic>
        <p:nvPicPr>
          <p:cNvPr id="10242" name="Picture 2" descr="Orai: įspūdingą 27 laipsnių kaitrą nuplaus lietus | PasMama.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771" y="2420574"/>
            <a:ext cx="5334000" cy="43049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Debesis 7"/>
          <p:cNvSpPr/>
          <p:nvPr/>
        </p:nvSpPr>
        <p:spPr>
          <a:xfrm>
            <a:off x="420624" y="205187"/>
            <a:ext cx="4054849" cy="2529015"/>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lt-LT" b="1" dirty="0" smtClean="0">
                <a:solidFill>
                  <a:schemeClr val="tx1"/>
                </a:solidFill>
                <a:latin typeface="Comic Sans MS" panose="030F0702030302020204" pitchFamily="66" charset="0"/>
              </a:rPr>
              <a:t>LIETUS</a:t>
            </a:r>
            <a:r>
              <a:rPr lang="lt-LT" sz="1600" dirty="0" smtClean="0">
                <a:solidFill>
                  <a:schemeClr val="tx1"/>
                </a:solidFill>
                <a:latin typeface="Comic Sans MS" panose="030F0702030302020204" pitchFamily="66" charset="0"/>
              </a:rPr>
              <a:t> – KRITULIŲ RŪŠIS, KAI IŠ DEBESŲ Į ŽEMĖS PAVIRŠIŲ KRINTA ATSKIRI VANDENS LAŠAI.</a:t>
            </a:r>
            <a:endParaRPr lang="lt-LT" sz="1600" dirty="0">
              <a:solidFill>
                <a:schemeClr val="tx1"/>
              </a:solidFill>
            </a:endParaRPr>
          </a:p>
        </p:txBody>
      </p:sp>
      <p:sp>
        <p:nvSpPr>
          <p:cNvPr id="9" name="Debesis 8"/>
          <p:cNvSpPr/>
          <p:nvPr/>
        </p:nvSpPr>
        <p:spPr>
          <a:xfrm>
            <a:off x="4842648" y="476030"/>
            <a:ext cx="4869763" cy="2767913"/>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lt-LT" sz="1600" dirty="0" smtClean="0">
                <a:solidFill>
                  <a:schemeClr val="tx1"/>
                </a:solidFill>
                <a:latin typeface="Comic Sans MS" panose="030F0702030302020204" pitchFamily="66" charset="0"/>
              </a:rPr>
              <a:t>LIETUS YRA LABAI SVARBUS HIDROLOGINIAME CIKLE, KURIO METU DRĖGMĖ IŠ VANDENYNŲ GARUOJA, FORMUOJASI Į DEBESIS IR KRINTA ATGAL Į ŽEMĘ, IŠ KUR ŠALTINIAIS IR UPĖMIS GRĮŽTA Į VANDENYNUS</a:t>
            </a:r>
            <a:r>
              <a:rPr lang="lt-LT" dirty="0" smtClean="0">
                <a:solidFill>
                  <a:schemeClr val="tx1"/>
                </a:solidFill>
                <a:latin typeface="Comic Sans MS" panose="030F0702030302020204" pitchFamily="66" charset="0"/>
              </a:rPr>
              <a:t>.</a:t>
            </a:r>
            <a:endParaRPr lang="lt-LT" dirty="0">
              <a:solidFill>
                <a:schemeClr val="tx1"/>
              </a:solidFill>
            </a:endParaRPr>
          </a:p>
        </p:txBody>
      </p:sp>
    </p:spTree>
    <p:extLst>
      <p:ext uri="{BB962C8B-B14F-4D97-AF65-F5344CB8AC3E}">
        <p14:creationId xmlns:p14="http://schemas.microsoft.com/office/powerpoint/2010/main" val="2015547666"/>
      </p:ext>
    </p:extLst>
  </p:cSld>
  <p:clrMapOvr>
    <a:masterClrMapping/>
  </p:clrMapOvr>
  <p:transition spd="slow" advTm="2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1000"/>
                                  </p:stCondLst>
                                  <p:childTnLst>
                                    <p:set>
                                      <p:cBhvr>
                                        <p:cTn id="6" dur="1" fill="hold">
                                          <p:stCondLst>
                                            <p:cond delay="0"/>
                                          </p:stCondLst>
                                        </p:cTn>
                                        <p:tgtEl>
                                          <p:spTgt spid="10242"/>
                                        </p:tgtEl>
                                        <p:attrNameLst>
                                          <p:attrName>style.visibility</p:attrName>
                                        </p:attrNameLst>
                                      </p:cBhvr>
                                      <p:to>
                                        <p:strVal val="visible"/>
                                      </p:to>
                                    </p:set>
                                    <p:animEffect transition="in" filter="wipe(down)">
                                      <p:cBhvr>
                                        <p:cTn id="7" dur="20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Šešėlis viršuj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1201</TotalTime>
  <Words>699</Words>
  <Application>Microsoft Office PowerPoint</Application>
  <PresentationFormat>Pasirinktinai</PresentationFormat>
  <Paragraphs>83</Paragraphs>
  <Slides>33</Slides>
  <Notes>0</Notes>
  <HiddenSlides>0</HiddenSlides>
  <MMClips>0</MMClips>
  <ScaleCrop>false</ScaleCrop>
  <HeadingPairs>
    <vt:vector size="4" baseType="variant">
      <vt:variant>
        <vt:lpstr>Tema</vt:lpstr>
      </vt:variant>
      <vt:variant>
        <vt:i4>1</vt:i4>
      </vt:variant>
      <vt:variant>
        <vt:lpstr>Skaidrių pavadinimai</vt:lpstr>
      </vt:variant>
      <vt:variant>
        <vt:i4>33</vt:i4>
      </vt:variant>
    </vt:vector>
  </HeadingPairs>
  <TitlesOfParts>
    <vt:vector size="34" baseType="lpstr">
      <vt:lpstr>„Office“ tema</vt:lpstr>
      <vt:lpstr>PowerPoint pristatymas</vt:lpstr>
      <vt:lpstr>PowerPoint pristatymas</vt:lpstr>
      <vt:lpstr>PowerPoint pristatymas</vt:lpstr>
      <vt:lpstr>VISĄ MŪSŲ PLANETĄ ŽEMĘ SUPA VANDUO</vt:lpstr>
      <vt:lpstr>PowerPoint pristatymas</vt:lpstr>
      <vt:lpstr>PowerPoint pristatymas</vt:lpstr>
      <vt:lpstr>PowerPoint pristatymas</vt:lpstr>
      <vt:lpstr>PowerPoint pristatymas</vt:lpstr>
      <vt:lpstr>PowerPoint pristatymas</vt:lpstr>
      <vt:lpstr>RŪKAS</vt:lpstr>
      <vt:lpstr>GARAI</vt:lpstr>
      <vt:lpstr>LEDAS</vt:lpstr>
      <vt:lpstr>PowerPoint pristatymas</vt:lpstr>
      <vt:lpstr>PowerPoint pristatymas</vt:lpstr>
      <vt:lpstr>PowerPoint pristatymas</vt:lpstr>
      <vt:lpstr>PowerPoint pristatymas</vt:lpstr>
      <vt:lpstr>BE ŽMOGAUS VANDUO GYVYBIŠKAI SVARBUS:</vt:lpstr>
      <vt:lpstr>PowerPoint pristatymas</vt:lpstr>
      <vt:lpstr>PowerPoint pristatymas</vt:lpstr>
      <vt:lpstr>PowerPoint pristatymas</vt:lpstr>
      <vt:lpstr>VANDUO ŽMOGUI REIKALINGAS:</vt:lpstr>
      <vt:lpstr>PRISIMINKIME RANKŲ PLOVIMO TAISYKLES </vt:lpstr>
      <vt:lpstr>PowerPoint pristatymas</vt:lpstr>
      <vt:lpstr>PowerPoint pristatymas</vt:lpstr>
      <vt:lpstr>PowerPoint pristatymas</vt:lpstr>
      <vt:lpstr>PowerPoint pristatymas</vt:lpstr>
      <vt:lpstr> GYVOMS BŪTYBĖMS REIKIA VANDENS, NORINT IŠGYVENTI. (RASK IR APVESK GYVAS BŪTYBES, KURIOMS REIKIA VANDENS)</vt:lpstr>
      <vt:lpstr>KURIAME PAVEIKLSĖLYJE PAVAIZDUOTAS VANDUO KELIA PAVOJŲ? KODĖL?</vt:lpstr>
      <vt:lpstr>SUSKAIČIUOK, KIEK LAŠELIŲ YRA KAIRĖJE PUSĖJE, O KIEK DEŠINĖJE?</vt:lpstr>
      <vt:lpstr>AUGALŲ IŠGYVENIMUI REIKIA VANDENS.  (APIBRĖŽK AUGALUS, KURIE YRA IŠTROŠKĘ. NUSPALVINK TIK TUOS AUGALUS, KURIE PALAISTYTI)</vt:lpstr>
      <vt:lpstr>NUSPALVINK TUOS PAVEIKSLĖLIUS, KURIEMS TAVO MANYMU BŪTINAS VANDUO.</vt:lpstr>
      <vt:lpstr>PADĖK BERNIUKUI IR VARLYTEI SĖKMINGAI PASIEKTI SAVO TIKLSĄ.</vt:lpstr>
      <vt:lpstr>PowerPoint pristatymas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VANDUO-GYVYBĖS  ŠALTINIS</dc:title>
  <dc:creator>Windows User</dc:creator>
  <cp:lastModifiedBy>Naudotojas</cp:lastModifiedBy>
  <cp:revision>66</cp:revision>
  <dcterms:created xsi:type="dcterms:W3CDTF">2020-03-30T14:19:46Z</dcterms:created>
  <dcterms:modified xsi:type="dcterms:W3CDTF">2020-03-31T12:16:42Z</dcterms:modified>
</cp:coreProperties>
</file>