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 id="310" r:id="rId15"/>
    <p:sldId id="271" r:id="rId16"/>
    <p:sldId id="272" r:id="rId17"/>
    <p:sldId id="311"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306" r:id="rId31"/>
    <p:sldId id="287" r:id="rId32"/>
    <p:sldId id="307" r:id="rId33"/>
    <p:sldId id="308" r:id="rId34"/>
    <p:sldId id="288" r:id="rId35"/>
    <p:sldId id="289" r:id="rId36"/>
    <p:sldId id="292" r:id="rId37"/>
    <p:sldId id="293" r:id="rId38"/>
    <p:sldId id="30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8" d="100"/>
          <a:sy n="78" d="100"/>
        </p:scale>
        <p:origin x="-216" y="2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3/25/2020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gif"/></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2.gif"/><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7200" dirty="0">
                <a:solidFill>
                  <a:schemeClr val="accent3">
                    <a:lumMod val="75000"/>
                  </a:schemeClr>
                </a:solidFill>
                <a:latin typeface="Comic Sans MS" panose="030F0702030302020204" pitchFamily="66" charset="0"/>
                <a:cs typeface="Calibri" panose="020F0502020204030204" pitchFamily="34" charset="0"/>
              </a:rPr>
              <a:t>TAI</a:t>
            </a:r>
            <a:r>
              <a:rPr lang="lt-LT" sz="7200" dirty="0">
                <a:solidFill>
                  <a:schemeClr val="accent3">
                    <a:lumMod val="75000"/>
                  </a:schemeClr>
                </a:solidFill>
                <a:latin typeface="Comic Sans MS" panose="030F0702030302020204" pitchFamily="66" charset="0"/>
                <a:cs typeface="Calibri" panose="020F0502020204030204" pitchFamily="34" charset="0"/>
              </a:rPr>
              <a:t>SYKLINGA LAIKYSENA</a:t>
            </a:r>
            <a:endParaRPr lang="en-US" sz="7200" dirty="0">
              <a:solidFill>
                <a:schemeClr val="accent3">
                  <a:lumMod val="75000"/>
                </a:schemeClr>
              </a:solidFill>
              <a:latin typeface="Comic Sans MS" panose="030F0702030302020204" pitchFamily="66" charset="0"/>
              <a:cs typeface="Calibri" panose="020F0502020204030204" pitchFamily="34" charset="0"/>
            </a:endParaRPr>
          </a:p>
        </p:txBody>
      </p:sp>
      <p:sp>
        <p:nvSpPr>
          <p:cNvPr id="3" name="Subtitle 2"/>
          <p:cNvSpPr>
            <a:spLocks noGrp="1"/>
          </p:cNvSpPr>
          <p:nvPr>
            <p:ph type="subTitle" idx="1"/>
          </p:nvPr>
        </p:nvSpPr>
        <p:spPr>
          <a:xfrm>
            <a:off x="2589213" y="5049078"/>
            <a:ext cx="8915399" cy="1166192"/>
          </a:xfrm>
        </p:spPr>
        <p:txBody>
          <a:bodyPr>
            <a:normAutofit lnSpcReduction="10000"/>
          </a:bodyPr>
          <a:lstStyle/>
          <a:p>
            <a:pPr algn="r"/>
            <a:r>
              <a:rPr lang="en-US" dirty="0" err="1">
                <a:latin typeface="Comic Sans MS" panose="030F0702030302020204" pitchFamily="66" charset="0"/>
              </a:rPr>
              <a:t>Kauno</a:t>
            </a:r>
            <a:r>
              <a:rPr lang="en-US" dirty="0">
                <a:latin typeface="Comic Sans MS" panose="030F0702030302020204" pitchFamily="66" charset="0"/>
              </a:rPr>
              <a:t> lop</a:t>
            </a:r>
            <a:r>
              <a:rPr lang="lt-LT" dirty="0" err="1">
                <a:latin typeface="Comic Sans MS" panose="030F0702030302020204" pitchFamily="66" charset="0"/>
              </a:rPr>
              <a:t>šelis</a:t>
            </a:r>
            <a:r>
              <a:rPr lang="lt-LT" dirty="0">
                <a:latin typeface="Comic Sans MS" panose="030F0702030302020204" pitchFamily="66" charset="0"/>
              </a:rPr>
              <a:t>- darželis „Liepaitė“</a:t>
            </a:r>
          </a:p>
          <a:p>
            <a:pPr algn="r"/>
            <a:r>
              <a:rPr lang="lt-LT" dirty="0">
                <a:latin typeface="Comic Sans MS" panose="030F0702030302020204" pitchFamily="66" charset="0"/>
              </a:rPr>
              <a:t>Parengė: Rasa </a:t>
            </a:r>
            <a:r>
              <a:rPr lang="lt-LT" dirty="0" err="1">
                <a:latin typeface="Comic Sans MS" panose="030F0702030302020204" pitchFamily="66" charset="0"/>
              </a:rPr>
              <a:t>Barvainienė</a:t>
            </a:r>
            <a:endParaRPr lang="lt-LT" dirty="0">
              <a:latin typeface="Comic Sans MS" panose="030F0702030302020204" pitchFamily="66" charset="0"/>
            </a:endParaRPr>
          </a:p>
          <a:p>
            <a:pPr algn="r"/>
            <a:r>
              <a:rPr lang="lt-LT" dirty="0">
                <a:latin typeface="Comic Sans MS" panose="030F0702030302020204" pitchFamily="66" charset="0"/>
              </a:rPr>
              <a:t>Aistė </a:t>
            </a:r>
            <a:r>
              <a:rPr lang="lt-LT" dirty="0" err="1">
                <a:latin typeface="Comic Sans MS" panose="030F0702030302020204" pitchFamily="66" charset="0"/>
              </a:rPr>
              <a:t>Guobė</a:t>
            </a:r>
            <a:endParaRPr lang="en-US" dirty="0">
              <a:latin typeface="Comic Sans MS" panose="030F0702030302020204" pitchFamily="66" charset="0"/>
            </a:endParaRPr>
          </a:p>
        </p:txBody>
      </p:sp>
    </p:spTree>
    <p:extLst>
      <p:ext uri="{BB962C8B-B14F-4D97-AF65-F5344CB8AC3E}">
        <p14:creationId xmlns:p14="http://schemas.microsoft.com/office/powerpoint/2010/main" val="277779640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4408766" cy="825867"/>
          </a:xfrm>
        </p:spPr>
        <p:txBody>
          <a:bodyPr>
            <a:normAutofit/>
          </a:bodyPr>
          <a:lstStyle/>
          <a:p>
            <a:pPr algn="ctr"/>
            <a:r>
              <a:rPr lang="lt-LT" sz="4000" dirty="0">
                <a:latin typeface="Comic Sans MS" panose="030F0702030302020204" pitchFamily="66" charset="0"/>
              </a:rPr>
              <a:t>STUBURAS.</a:t>
            </a:r>
            <a:endParaRPr lang="en-US" sz="4000" dirty="0"/>
          </a:p>
        </p:txBody>
      </p:sp>
      <p:pic>
        <p:nvPicPr>
          <p:cNvPr id="5" name="Content Placeholder 4"/>
          <p:cNvPicPr>
            <a:picLocks noGrp="1" noChangeAspect="1"/>
          </p:cNvPicPr>
          <p:nvPr>
            <p:ph sz="half" idx="1"/>
          </p:nvPr>
        </p:nvPicPr>
        <p:blipFill>
          <a:blip r:embed="rId2"/>
          <a:stretch>
            <a:fillRect/>
          </a:stretch>
        </p:blipFill>
        <p:spPr>
          <a:xfrm>
            <a:off x="7461604" y="1449388"/>
            <a:ext cx="3756978" cy="5004000"/>
          </a:xfrm>
          <a:prstGeom prst="rect">
            <a:avLst/>
          </a:prstGeom>
        </p:spPr>
      </p:pic>
      <p:sp>
        <p:nvSpPr>
          <p:cNvPr id="4" name="Content Placeholder 3"/>
          <p:cNvSpPr>
            <a:spLocks noGrp="1"/>
          </p:cNvSpPr>
          <p:nvPr>
            <p:ph sz="half" idx="2"/>
          </p:nvPr>
        </p:nvSpPr>
        <p:spPr>
          <a:xfrm>
            <a:off x="2592924" y="1449388"/>
            <a:ext cx="4408767" cy="4454456"/>
          </a:xfrm>
        </p:spPr>
        <p:txBody>
          <a:bodyPr>
            <a:normAutofit/>
          </a:bodyPr>
          <a:lstStyle/>
          <a:p>
            <a:pPr marL="0" indent="0" algn="ctr">
              <a:buNone/>
            </a:pPr>
            <a:endParaRPr lang="lt-LT" sz="2400" dirty="0">
              <a:latin typeface="Comic Sans MS" panose="030F0702030302020204" pitchFamily="66" charset="0"/>
            </a:endParaRPr>
          </a:p>
          <a:p>
            <a:pPr marL="0" indent="0" algn="ctr">
              <a:buNone/>
            </a:pPr>
            <a:endParaRPr lang="lt-LT" sz="2400" dirty="0">
              <a:latin typeface="Comic Sans MS" panose="030F0702030302020204" pitchFamily="66" charset="0"/>
            </a:endParaRPr>
          </a:p>
          <a:p>
            <a:pPr marL="0" indent="0" algn="ctr">
              <a:buNone/>
            </a:pPr>
            <a:r>
              <a:rPr lang="lt-LT" sz="2400" dirty="0">
                <a:latin typeface="Comic Sans MS" panose="030F0702030302020204" pitchFamily="66" charset="0"/>
              </a:rPr>
              <a:t>Žiūrint iš šono stuburas labai panašus į gyvatę. Toks jis pradeda formuotis nuo gimimo. Suaugusio žmogaus stuburas turi du linkius į priekį ir du atgal. Stuburo linkiai baigia formuotis 20-25 metų amžiuje.</a:t>
            </a:r>
            <a:endParaRPr lang="en-US" sz="2400" dirty="0">
              <a:latin typeface="Comic Sans MS" panose="030F0702030302020204" pitchFamily="66" charset="0"/>
            </a:endParaRPr>
          </a:p>
        </p:txBody>
      </p:sp>
      <p:pic>
        <p:nvPicPr>
          <p:cNvPr id="3" name="Paveikslėlis 2">
            <a:extLst>
              <a:ext uri="{FF2B5EF4-FFF2-40B4-BE49-F238E27FC236}">
                <a16:creationId xmlns="" xmlns:a16="http://schemas.microsoft.com/office/drawing/2014/main" id="{ED5EC9F4-22C2-4740-91E2-9926E59A3D68}"/>
              </a:ext>
            </a:extLst>
          </p:cNvPr>
          <p:cNvPicPr>
            <a:picLocks noChangeAspect="1"/>
          </p:cNvPicPr>
          <p:nvPr/>
        </p:nvPicPr>
        <p:blipFill>
          <a:blip r:embed="rId3"/>
          <a:stretch>
            <a:fillRect/>
          </a:stretch>
        </p:blipFill>
        <p:spPr>
          <a:xfrm>
            <a:off x="1438316" y="4569122"/>
            <a:ext cx="1389390" cy="2160000"/>
          </a:xfrm>
          <a:prstGeom prst="rect">
            <a:avLst/>
          </a:prstGeom>
        </p:spPr>
      </p:pic>
    </p:spTree>
    <p:extLst>
      <p:ext uri="{BB962C8B-B14F-4D97-AF65-F5344CB8AC3E}">
        <p14:creationId xmlns:p14="http://schemas.microsoft.com/office/powerpoint/2010/main" val="44372321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25867"/>
          </a:xfrm>
        </p:spPr>
        <p:txBody>
          <a:bodyPr>
            <a:normAutofit/>
          </a:bodyPr>
          <a:lstStyle/>
          <a:p>
            <a:pPr algn="ctr"/>
            <a:r>
              <a:rPr lang="lt-LT" sz="4400" b="1" dirty="0">
                <a:latin typeface="Comic Sans MS" panose="030F0702030302020204" pitchFamily="66" charset="0"/>
              </a:rPr>
              <a:t>KALCIS IR VITAMINAS D</a:t>
            </a:r>
            <a:endParaRPr lang="en-US" sz="4400" b="1" dirty="0">
              <a:latin typeface="Comic Sans MS" panose="030F0702030302020204" pitchFamily="66" charset="0"/>
            </a:endParaRPr>
          </a:p>
        </p:txBody>
      </p:sp>
      <p:sp>
        <p:nvSpPr>
          <p:cNvPr id="3" name="Content Placeholder 2"/>
          <p:cNvSpPr>
            <a:spLocks noGrp="1"/>
          </p:cNvSpPr>
          <p:nvPr>
            <p:ph idx="1"/>
          </p:nvPr>
        </p:nvSpPr>
        <p:spPr>
          <a:xfrm>
            <a:off x="1672046" y="1449977"/>
            <a:ext cx="9832566" cy="4461245"/>
          </a:xfrm>
        </p:spPr>
        <p:txBody>
          <a:bodyPr/>
          <a:lstStyle/>
          <a:p>
            <a:pPr marL="0" indent="0">
              <a:buNone/>
            </a:pPr>
            <a:r>
              <a:rPr lang="lt-LT" sz="2400" dirty="0">
                <a:latin typeface="Comic Sans MS" panose="030F0702030302020204" pitchFamily="66" charset="0"/>
              </a:rPr>
              <a:t>Stuburui ir kitiems kaulams labai svarbus kalcis. Tai kaulų statybinė medžiaga. Jei jo trūksta, kaulai būna minkšti ir greitai lūžta. </a:t>
            </a:r>
          </a:p>
          <a:p>
            <a:pPr marL="0" indent="0">
              <a:buNone/>
            </a:pPr>
            <a:r>
              <a:rPr lang="lt-LT" sz="2400" dirty="0">
                <a:latin typeface="Comic Sans MS" panose="030F0702030302020204" pitchFamily="66" charset="0"/>
              </a:rPr>
              <a:t>Vien kalcio neužtenka, kad kaulai būtų stiprūs. Reikia vitamino D, kuris padeda kalciui patekti į kaulus.</a:t>
            </a:r>
            <a:endParaRPr lang="en-US"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566572" y="3081818"/>
            <a:ext cx="2292295" cy="3359187"/>
          </a:xfrm>
          <a:prstGeom prst="rect">
            <a:avLst/>
          </a:prstGeom>
        </p:spPr>
      </p:pic>
      <p:pic>
        <p:nvPicPr>
          <p:cNvPr id="5" name="Picture 4"/>
          <p:cNvPicPr>
            <a:picLocks noChangeAspect="1"/>
          </p:cNvPicPr>
          <p:nvPr/>
        </p:nvPicPr>
        <p:blipFill>
          <a:blip r:embed="rId3"/>
          <a:stretch>
            <a:fillRect/>
          </a:stretch>
        </p:blipFill>
        <p:spPr>
          <a:xfrm>
            <a:off x="9700414" y="3277760"/>
            <a:ext cx="1438781" cy="3359187"/>
          </a:xfrm>
          <a:prstGeom prst="rect">
            <a:avLst/>
          </a:prstGeom>
        </p:spPr>
      </p:pic>
      <p:pic>
        <p:nvPicPr>
          <p:cNvPr id="6" name="Picture 5"/>
          <p:cNvPicPr>
            <a:picLocks noChangeAspect="1"/>
          </p:cNvPicPr>
          <p:nvPr/>
        </p:nvPicPr>
        <p:blipFill>
          <a:blip r:embed="rId4"/>
          <a:stretch>
            <a:fillRect/>
          </a:stretch>
        </p:blipFill>
        <p:spPr>
          <a:xfrm>
            <a:off x="4833258" y="3749040"/>
            <a:ext cx="2259874" cy="2911411"/>
          </a:xfrm>
          <a:prstGeom prst="rect">
            <a:avLst/>
          </a:prstGeom>
        </p:spPr>
      </p:pic>
      <p:pic>
        <p:nvPicPr>
          <p:cNvPr id="9218" name="Picture 2" descr="SusijÄs vaizdas">
            <a:extLst>
              <a:ext uri="{FF2B5EF4-FFF2-40B4-BE49-F238E27FC236}">
                <a16:creationId xmlns="" xmlns:a16="http://schemas.microsoft.com/office/drawing/2014/main" id="{C2318D50-E553-44F4-8209-DB7CBB45CE5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86773" y="5016947"/>
            <a:ext cx="162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4527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12804"/>
          </a:xfrm>
        </p:spPr>
        <p:txBody>
          <a:bodyPr>
            <a:normAutofit/>
          </a:bodyPr>
          <a:lstStyle/>
          <a:p>
            <a:pPr algn="ctr"/>
            <a:r>
              <a:rPr lang="lt-LT" sz="4400" dirty="0">
                <a:latin typeface="Comic Sans MS" panose="030F0702030302020204" pitchFamily="66" charset="0"/>
              </a:rPr>
              <a:t>KALCIS MAISTE</a:t>
            </a:r>
            <a:endParaRPr lang="en-US" sz="44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3226253" y="1436914"/>
            <a:ext cx="6576164" cy="4032000"/>
          </a:xfrm>
          <a:prstGeom prst="rect">
            <a:avLst/>
          </a:prstGeom>
        </p:spPr>
      </p:pic>
      <p:sp>
        <p:nvSpPr>
          <p:cNvPr id="5" name="Horizontal Scroll 4"/>
          <p:cNvSpPr/>
          <p:nvPr/>
        </p:nvSpPr>
        <p:spPr>
          <a:xfrm>
            <a:off x="3226253" y="5468914"/>
            <a:ext cx="6576164" cy="1140892"/>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4000" dirty="0">
                <a:solidFill>
                  <a:srgbClr val="002060"/>
                </a:solidFill>
                <a:latin typeface="Comic Sans MS" panose="030F0702030302020204" pitchFamily="66" charset="0"/>
              </a:rPr>
              <a:t>Pieno produktai</a:t>
            </a:r>
            <a:endParaRPr lang="en-US" sz="40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18184931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sz="4400" dirty="0">
                <a:latin typeface="Comic Sans MS" panose="030F0702030302020204" pitchFamily="66" charset="0"/>
              </a:rPr>
              <a:t>KOKIUS TU ŽINAI PIENO PRODUKTUS?</a:t>
            </a:r>
            <a:endParaRPr lang="en-US" sz="44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8039308" y="1742660"/>
            <a:ext cx="3465304" cy="5486400"/>
          </a:xfrm>
          <a:prstGeom prst="rect">
            <a:avLst/>
          </a:prstGeom>
        </p:spPr>
      </p:pic>
      <p:pic>
        <p:nvPicPr>
          <p:cNvPr id="3074" name="Picture 2" descr="SusijÄs vaizdas">
            <a:extLst>
              <a:ext uri="{FF2B5EF4-FFF2-40B4-BE49-F238E27FC236}">
                <a16:creationId xmlns="" xmlns:a16="http://schemas.microsoft.com/office/drawing/2014/main" id="{B88B5985-5458-433C-85CD-E256D3C7FB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78756" y="3425688"/>
            <a:ext cx="288607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344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45D8CBC4-0D89-4CE8-B772-E9C8F90818AB}"/>
              </a:ext>
            </a:extLst>
          </p:cNvPr>
          <p:cNvSpPr>
            <a:spLocks noGrp="1"/>
          </p:cNvSpPr>
          <p:nvPr>
            <p:ph type="title"/>
          </p:nvPr>
        </p:nvSpPr>
        <p:spPr/>
        <p:txBody>
          <a:bodyPr>
            <a:normAutofit/>
          </a:bodyPr>
          <a:lstStyle/>
          <a:p>
            <a:pPr algn="ctr"/>
            <a:r>
              <a:rPr lang="lt-LT" sz="4000" dirty="0">
                <a:latin typeface="Comic Sans MS" panose="030F0702030302020204" pitchFamily="66" charset="0"/>
              </a:rPr>
              <a:t>ĮVARDINK PIENO PRODUKTUS</a:t>
            </a:r>
            <a:endParaRPr lang="en-US" sz="4000" dirty="0">
              <a:latin typeface="Comic Sans MS" panose="030F0702030302020204" pitchFamily="66" charset="0"/>
            </a:endParaRPr>
          </a:p>
        </p:txBody>
      </p:sp>
      <p:pic>
        <p:nvPicPr>
          <p:cNvPr id="4" name="Turinio vietos rezervavimo ženklas 3">
            <a:extLst>
              <a:ext uri="{FF2B5EF4-FFF2-40B4-BE49-F238E27FC236}">
                <a16:creationId xmlns="" xmlns:a16="http://schemas.microsoft.com/office/drawing/2014/main" id="{774F05E3-6E5E-4520-8CEB-7CBC608E4F26}"/>
              </a:ext>
            </a:extLst>
          </p:cNvPr>
          <p:cNvPicPr>
            <a:picLocks noGrp="1" noChangeAspect="1"/>
          </p:cNvPicPr>
          <p:nvPr>
            <p:ph idx="1"/>
          </p:nvPr>
        </p:nvPicPr>
        <p:blipFill rotWithShape="1">
          <a:blip r:embed="rId2"/>
          <a:srcRect l="10830" r="7315" b="8805"/>
          <a:stretch/>
        </p:blipFill>
        <p:spPr>
          <a:xfrm>
            <a:off x="1834471" y="4049583"/>
            <a:ext cx="2142001" cy="2520000"/>
          </a:xfrm>
          <a:prstGeom prst="rect">
            <a:avLst/>
          </a:prstGeom>
        </p:spPr>
      </p:pic>
      <p:pic>
        <p:nvPicPr>
          <p:cNvPr id="5" name="Paveikslėlis 4">
            <a:extLst>
              <a:ext uri="{FF2B5EF4-FFF2-40B4-BE49-F238E27FC236}">
                <a16:creationId xmlns="" xmlns:a16="http://schemas.microsoft.com/office/drawing/2014/main" id="{EF2A5465-DAB1-4822-AB1D-8ACB8B058BE9}"/>
              </a:ext>
            </a:extLst>
          </p:cNvPr>
          <p:cNvPicPr>
            <a:picLocks noChangeAspect="1"/>
          </p:cNvPicPr>
          <p:nvPr/>
        </p:nvPicPr>
        <p:blipFill>
          <a:blip r:embed="rId3"/>
          <a:stretch>
            <a:fillRect/>
          </a:stretch>
        </p:blipFill>
        <p:spPr>
          <a:xfrm>
            <a:off x="7048768" y="3865278"/>
            <a:ext cx="2237760" cy="2520000"/>
          </a:xfrm>
          <a:prstGeom prst="rect">
            <a:avLst/>
          </a:prstGeom>
        </p:spPr>
      </p:pic>
      <p:pic>
        <p:nvPicPr>
          <p:cNvPr id="6" name="Paveikslėlis 5">
            <a:extLst>
              <a:ext uri="{FF2B5EF4-FFF2-40B4-BE49-F238E27FC236}">
                <a16:creationId xmlns="" xmlns:a16="http://schemas.microsoft.com/office/drawing/2014/main" id="{F28D9B2C-F31C-4DF5-969E-BA2DCA11B600}"/>
              </a:ext>
            </a:extLst>
          </p:cNvPr>
          <p:cNvPicPr>
            <a:picLocks noChangeAspect="1"/>
          </p:cNvPicPr>
          <p:nvPr/>
        </p:nvPicPr>
        <p:blipFill rotWithShape="1">
          <a:blip r:embed="rId4"/>
          <a:srcRect b="7633"/>
          <a:stretch/>
        </p:blipFill>
        <p:spPr>
          <a:xfrm>
            <a:off x="9488558" y="1459487"/>
            <a:ext cx="2043665" cy="2520000"/>
          </a:xfrm>
          <a:prstGeom prst="rect">
            <a:avLst/>
          </a:prstGeom>
        </p:spPr>
      </p:pic>
      <p:pic>
        <p:nvPicPr>
          <p:cNvPr id="7" name="Paveikslėlis 6">
            <a:extLst>
              <a:ext uri="{FF2B5EF4-FFF2-40B4-BE49-F238E27FC236}">
                <a16:creationId xmlns="" xmlns:a16="http://schemas.microsoft.com/office/drawing/2014/main" id="{D2F28311-3997-4478-AED7-8BAB3655E4F4}"/>
              </a:ext>
            </a:extLst>
          </p:cNvPr>
          <p:cNvPicPr>
            <a:picLocks noChangeAspect="1"/>
          </p:cNvPicPr>
          <p:nvPr/>
        </p:nvPicPr>
        <p:blipFill>
          <a:blip r:embed="rId5"/>
          <a:stretch>
            <a:fillRect/>
          </a:stretch>
        </p:blipFill>
        <p:spPr>
          <a:xfrm>
            <a:off x="4085811" y="1729487"/>
            <a:ext cx="2640000" cy="1980000"/>
          </a:xfrm>
          <a:prstGeom prst="rect">
            <a:avLst/>
          </a:prstGeom>
        </p:spPr>
      </p:pic>
    </p:spTree>
    <p:extLst>
      <p:ext uri="{BB962C8B-B14F-4D97-AF65-F5344CB8AC3E}">
        <p14:creationId xmlns:p14="http://schemas.microsoft.com/office/powerpoint/2010/main" val="9697312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17307"/>
          </a:xfrm>
        </p:spPr>
        <p:txBody>
          <a:bodyPr/>
          <a:lstStyle/>
          <a:p>
            <a:pPr algn="ctr"/>
            <a:r>
              <a:rPr lang="lt-LT" sz="4400" dirty="0">
                <a:latin typeface="Comic Sans MS" panose="030F0702030302020204" pitchFamily="66" charset="0"/>
              </a:rPr>
              <a:t>KALCIS MAISTE</a:t>
            </a:r>
            <a:endParaRPr lang="en-US" sz="4400" dirty="0"/>
          </a:p>
        </p:txBody>
      </p:sp>
      <p:pic>
        <p:nvPicPr>
          <p:cNvPr id="4" name="Content Placeholder 3"/>
          <p:cNvPicPr>
            <a:picLocks noGrp="1" noChangeAspect="1"/>
          </p:cNvPicPr>
          <p:nvPr>
            <p:ph idx="1"/>
          </p:nvPr>
        </p:nvPicPr>
        <p:blipFill>
          <a:blip r:embed="rId2"/>
          <a:stretch>
            <a:fillRect/>
          </a:stretch>
        </p:blipFill>
        <p:spPr>
          <a:xfrm>
            <a:off x="3043645" y="1293450"/>
            <a:ext cx="6696079" cy="3997007"/>
          </a:xfrm>
          <a:prstGeom prst="rect">
            <a:avLst/>
          </a:prstGeom>
        </p:spPr>
      </p:pic>
      <p:sp>
        <p:nvSpPr>
          <p:cNvPr id="5" name="Horizontal Scroll 4"/>
          <p:cNvSpPr/>
          <p:nvPr/>
        </p:nvSpPr>
        <p:spPr>
          <a:xfrm>
            <a:off x="2782388" y="5290457"/>
            <a:ext cx="6622869" cy="1567543"/>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3600" dirty="0">
                <a:solidFill>
                  <a:srgbClr val="002060"/>
                </a:solidFill>
                <a:latin typeface="Comic Sans MS" panose="030F0702030302020204" pitchFamily="66" charset="0"/>
              </a:rPr>
              <a:t>Šviežios vaisių ir daržovių sultys.</a:t>
            </a:r>
            <a:endParaRPr lang="en-US" sz="36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65748108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387570"/>
          </a:xfrm>
        </p:spPr>
        <p:txBody>
          <a:bodyPr>
            <a:noAutofit/>
          </a:bodyPr>
          <a:lstStyle/>
          <a:p>
            <a:pPr algn="ctr"/>
            <a:r>
              <a:rPr lang="lt-LT" sz="4400" dirty="0">
                <a:latin typeface="Comic Sans MS" panose="030F0702030302020204" pitchFamily="66" charset="0"/>
              </a:rPr>
              <a:t>KOKIAS DARŽOVES IR KOKIUS VAISIUS ŽINAI?</a:t>
            </a:r>
            <a:endParaRPr lang="en-US" sz="44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8613504" y="1650799"/>
            <a:ext cx="1989074" cy="4644000"/>
          </a:xfrm>
          <a:prstGeom prst="rect">
            <a:avLst/>
          </a:prstGeom>
        </p:spPr>
      </p:pic>
      <p:pic>
        <p:nvPicPr>
          <p:cNvPr id="2050" name="Picture 2" descr="SusijÄs vaizdas">
            <a:extLst>
              <a:ext uri="{FF2B5EF4-FFF2-40B4-BE49-F238E27FC236}">
                <a16:creationId xmlns="" xmlns:a16="http://schemas.microsoft.com/office/drawing/2014/main" id="{D6571E4A-B540-47C0-9C66-EDEB125716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5459" y="4018324"/>
            <a:ext cx="28860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14439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90DA3096-52E8-4F09-92F7-9F14F5F3C4F5}"/>
              </a:ext>
            </a:extLst>
          </p:cNvPr>
          <p:cNvSpPr>
            <a:spLocks noGrp="1"/>
          </p:cNvSpPr>
          <p:nvPr>
            <p:ph type="title"/>
          </p:nvPr>
        </p:nvSpPr>
        <p:spPr>
          <a:xfrm>
            <a:off x="2592925" y="624110"/>
            <a:ext cx="8911687" cy="780620"/>
          </a:xfrm>
        </p:spPr>
        <p:txBody>
          <a:bodyPr>
            <a:normAutofit/>
          </a:bodyPr>
          <a:lstStyle/>
          <a:p>
            <a:pPr algn="ctr"/>
            <a:r>
              <a:rPr lang="lt-LT" sz="4000" dirty="0">
                <a:latin typeface="Comic Sans MS" panose="030F0702030302020204" pitchFamily="66" charset="0"/>
              </a:rPr>
              <a:t>KOKIE TAI VAISIAI ?</a:t>
            </a:r>
            <a:endParaRPr lang="en-US" sz="4000" dirty="0">
              <a:latin typeface="Comic Sans MS" panose="030F0702030302020204" pitchFamily="66" charset="0"/>
            </a:endParaRPr>
          </a:p>
        </p:txBody>
      </p:sp>
      <p:pic>
        <p:nvPicPr>
          <p:cNvPr id="4" name="Turinio vietos rezervavimo ženklas 3">
            <a:extLst>
              <a:ext uri="{FF2B5EF4-FFF2-40B4-BE49-F238E27FC236}">
                <a16:creationId xmlns="" xmlns:a16="http://schemas.microsoft.com/office/drawing/2014/main" id="{2707865A-401B-4DAE-9352-3DD107E9499D}"/>
              </a:ext>
            </a:extLst>
          </p:cNvPr>
          <p:cNvPicPr>
            <a:picLocks noGrp="1" noChangeAspect="1"/>
          </p:cNvPicPr>
          <p:nvPr>
            <p:ph idx="1"/>
          </p:nvPr>
        </p:nvPicPr>
        <p:blipFill rotWithShape="1">
          <a:blip r:embed="rId2"/>
          <a:srcRect r="14711"/>
          <a:stretch/>
        </p:blipFill>
        <p:spPr>
          <a:xfrm>
            <a:off x="2931664" y="2001078"/>
            <a:ext cx="1621175" cy="1800000"/>
          </a:xfrm>
          <a:prstGeom prst="rect">
            <a:avLst/>
          </a:prstGeom>
        </p:spPr>
      </p:pic>
      <p:pic>
        <p:nvPicPr>
          <p:cNvPr id="5" name="Paveikslėlis 4">
            <a:extLst>
              <a:ext uri="{FF2B5EF4-FFF2-40B4-BE49-F238E27FC236}">
                <a16:creationId xmlns="" xmlns:a16="http://schemas.microsoft.com/office/drawing/2014/main" id="{3D0B2564-E3F3-4804-B86D-B99679664219}"/>
              </a:ext>
            </a:extLst>
          </p:cNvPr>
          <p:cNvPicPr>
            <a:picLocks noChangeAspect="1"/>
          </p:cNvPicPr>
          <p:nvPr/>
        </p:nvPicPr>
        <p:blipFill rotWithShape="1">
          <a:blip r:embed="rId3"/>
          <a:srcRect l="17444" r="17235" b="9101"/>
          <a:stretch/>
        </p:blipFill>
        <p:spPr>
          <a:xfrm>
            <a:off x="1997592" y="4328869"/>
            <a:ext cx="1437213" cy="2160000"/>
          </a:xfrm>
          <a:prstGeom prst="rect">
            <a:avLst/>
          </a:prstGeom>
        </p:spPr>
      </p:pic>
      <p:pic>
        <p:nvPicPr>
          <p:cNvPr id="6" name="Paveikslėlis 5">
            <a:extLst>
              <a:ext uri="{FF2B5EF4-FFF2-40B4-BE49-F238E27FC236}">
                <a16:creationId xmlns="" xmlns:a16="http://schemas.microsoft.com/office/drawing/2014/main" id="{C6A105FD-5B0E-436E-ADC7-7088DB6A14A4}"/>
              </a:ext>
            </a:extLst>
          </p:cNvPr>
          <p:cNvPicPr>
            <a:picLocks noChangeAspect="1"/>
          </p:cNvPicPr>
          <p:nvPr/>
        </p:nvPicPr>
        <p:blipFill rotWithShape="1">
          <a:blip r:embed="rId4"/>
          <a:srcRect b="10124"/>
          <a:stretch/>
        </p:blipFill>
        <p:spPr>
          <a:xfrm>
            <a:off x="4804742" y="3990561"/>
            <a:ext cx="1934101" cy="1872000"/>
          </a:xfrm>
          <a:prstGeom prst="rect">
            <a:avLst/>
          </a:prstGeom>
        </p:spPr>
      </p:pic>
      <p:pic>
        <p:nvPicPr>
          <p:cNvPr id="7" name="Paveikslėlis 6">
            <a:extLst>
              <a:ext uri="{FF2B5EF4-FFF2-40B4-BE49-F238E27FC236}">
                <a16:creationId xmlns="" xmlns:a16="http://schemas.microsoft.com/office/drawing/2014/main" id="{6670D386-C089-4A7B-AFF8-EF4A9F7FC3A4}"/>
              </a:ext>
            </a:extLst>
          </p:cNvPr>
          <p:cNvPicPr>
            <a:picLocks noChangeAspect="1"/>
          </p:cNvPicPr>
          <p:nvPr/>
        </p:nvPicPr>
        <p:blipFill rotWithShape="1">
          <a:blip r:embed="rId5"/>
          <a:srcRect b="6699"/>
          <a:stretch/>
        </p:blipFill>
        <p:spPr>
          <a:xfrm>
            <a:off x="7224719" y="2082384"/>
            <a:ext cx="1705298" cy="1620000"/>
          </a:xfrm>
          <a:prstGeom prst="rect">
            <a:avLst/>
          </a:prstGeom>
        </p:spPr>
      </p:pic>
      <p:pic>
        <p:nvPicPr>
          <p:cNvPr id="8" name="Paveikslėlis 7">
            <a:extLst>
              <a:ext uri="{FF2B5EF4-FFF2-40B4-BE49-F238E27FC236}">
                <a16:creationId xmlns="" xmlns:a16="http://schemas.microsoft.com/office/drawing/2014/main" id="{B520AEA5-773B-451A-B005-5BB527DC12B3}"/>
              </a:ext>
            </a:extLst>
          </p:cNvPr>
          <p:cNvPicPr>
            <a:picLocks noChangeAspect="1"/>
          </p:cNvPicPr>
          <p:nvPr/>
        </p:nvPicPr>
        <p:blipFill rotWithShape="1">
          <a:blip r:embed="rId6"/>
          <a:srcRect l="8326" t="3285" r="7582" b="2609"/>
          <a:stretch/>
        </p:blipFill>
        <p:spPr>
          <a:xfrm>
            <a:off x="9260336" y="3713340"/>
            <a:ext cx="1879463" cy="2700000"/>
          </a:xfrm>
          <a:prstGeom prst="rect">
            <a:avLst/>
          </a:prstGeom>
        </p:spPr>
      </p:pic>
    </p:spTree>
    <p:extLst>
      <p:ext uri="{BB962C8B-B14F-4D97-AF65-F5344CB8AC3E}">
        <p14:creationId xmlns:p14="http://schemas.microsoft.com/office/powerpoint/2010/main" val="2582381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82621"/>
          </a:xfrm>
        </p:spPr>
        <p:txBody>
          <a:bodyPr/>
          <a:lstStyle/>
          <a:p>
            <a:pPr algn="ctr"/>
            <a:r>
              <a:rPr lang="lt-LT" sz="4400" dirty="0">
                <a:solidFill>
                  <a:srgbClr val="31B4E6">
                    <a:lumMod val="75000"/>
                  </a:srgbClr>
                </a:solidFill>
                <a:latin typeface="Comic Sans MS" panose="030F0702030302020204" pitchFamily="66" charset="0"/>
              </a:rPr>
              <a:t>KALCIS MAISTE</a:t>
            </a:r>
            <a:endParaRPr lang="en-US" dirty="0"/>
          </a:p>
        </p:txBody>
      </p:sp>
      <p:pic>
        <p:nvPicPr>
          <p:cNvPr id="4" name="Content Placeholder 3"/>
          <p:cNvPicPr>
            <a:picLocks noGrp="1" noChangeAspect="1"/>
          </p:cNvPicPr>
          <p:nvPr>
            <p:ph idx="1"/>
          </p:nvPr>
        </p:nvPicPr>
        <p:blipFill>
          <a:blip r:embed="rId2"/>
          <a:stretch>
            <a:fillRect/>
          </a:stretch>
        </p:blipFill>
        <p:spPr>
          <a:xfrm>
            <a:off x="2592925" y="2159136"/>
            <a:ext cx="7581900" cy="2886075"/>
          </a:xfrm>
          <a:prstGeom prst="rect">
            <a:avLst/>
          </a:prstGeom>
        </p:spPr>
      </p:pic>
      <p:sp>
        <p:nvSpPr>
          <p:cNvPr id="5" name="Horizontal Scroll 4"/>
          <p:cNvSpPr/>
          <p:nvPr/>
        </p:nvSpPr>
        <p:spPr>
          <a:xfrm>
            <a:off x="2592925" y="5045211"/>
            <a:ext cx="7387098" cy="1538469"/>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4000" dirty="0">
                <a:solidFill>
                  <a:srgbClr val="002060"/>
                </a:solidFill>
                <a:latin typeface="Comic Sans MS" panose="030F0702030302020204" pitchFamily="66" charset="0"/>
              </a:rPr>
              <a:t>Įvairios kruopos</a:t>
            </a:r>
            <a:endParaRPr lang="en-US" sz="40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362368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047936"/>
          </a:xfrm>
        </p:spPr>
        <p:txBody>
          <a:bodyPr>
            <a:normAutofit/>
          </a:bodyPr>
          <a:lstStyle/>
          <a:p>
            <a:pPr algn="ctr"/>
            <a:r>
              <a:rPr lang="lt-LT" sz="4400" dirty="0">
                <a:latin typeface="Comic Sans MS" panose="030F0702030302020204" pitchFamily="66" charset="0"/>
              </a:rPr>
              <a:t>KOKIAS KOŠES TU VALGAI ?</a:t>
            </a:r>
            <a:endParaRPr lang="en-US" sz="44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8052746" y="2624546"/>
            <a:ext cx="2898550" cy="4358640"/>
          </a:xfrm>
          <a:prstGeom prst="rect">
            <a:avLst/>
          </a:prstGeom>
        </p:spPr>
      </p:pic>
      <p:pic>
        <p:nvPicPr>
          <p:cNvPr id="4100" name="Picture 4" descr="SusijÄs vaizdas">
            <a:extLst>
              <a:ext uri="{FF2B5EF4-FFF2-40B4-BE49-F238E27FC236}">
                <a16:creationId xmlns="" xmlns:a16="http://schemas.microsoft.com/office/drawing/2014/main" id="{883E61A8-81A1-4154-B372-C3DAD828A8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83765" y="167204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veikslėlis 2">
            <a:extLst>
              <a:ext uri="{FF2B5EF4-FFF2-40B4-BE49-F238E27FC236}">
                <a16:creationId xmlns="" xmlns:a16="http://schemas.microsoft.com/office/drawing/2014/main" id="{C53BEE0E-6CBB-4196-8813-FFA560863841}"/>
              </a:ext>
            </a:extLst>
          </p:cNvPr>
          <p:cNvPicPr>
            <a:picLocks noChangeAspect="1"/>
          </p:cNvPicPr>
          <p:nvPr/>
        </p:nvPicPr>
        <p:blipFill>
          <a:blip r:embed="rId4"/>
          <a:stretch>
            <a:fillRect/>
          </a:stretch>
        </p:blipFill>
        <p:spPr>
          <a:xfrm>
            <a:off x="5184155" y="2382823"/>
            <a:ext cx="2194750" cy="4212701"/>
          </a:xfrm>
          <a:prstGeom prst="rect">
            <a:avLst/>
          </a:prstGeom>
        </p:spPr>
      </p:pic>
    </p:spTree>
    <p:extLst>
      <p:ext uri="{BB962C8B-B14F-4D97-AF65-F5344CB8AC3E}">
        <p14:creationId xmlns:p14="http://schemas.microsoft.com/office/powerpoint/2010/main" val="387753079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09"/>
            <a:ext cx="8911687" cy="2804891"/>
          </a:xfrm>
        </p:spPr>
        <p:txBody>
          <a:bodyPr>
            <a:normAutofit/>
          </a:bodyPr>
          <a:lstStyle/>
          <a:p>
            <a:pPr algn="ctr"/>
            <a:r>
              <a:rPr lang="lt-LT" dirty="0">
                <a:solidFill>
                  <a:schemeClr val="accent3">
                    <a:lumMod val="75000"/>
                  </a:schemeClr>
                </a:solidFill>
                <a:latin typeface="Comic Sans MS" panose="030F0702030302020204" pitchFamily="66" charset="0"/>
              </a:rPr>
              <a:t>Taisyklinga laikysena – tai įprasta kūno padėtis, kai žmogus, „ypatingai neįtemdamas raumenų“, sugeba tiesiai laikyti liemenį ir galvą .</a:t>
            </a:r>
            <a:endParaRPr lang="en-US" dirty="0">
              <a:solidFill>
                <a:schemeClr val="accent3">
                  <a:lumMod val="75000"/>
                </a:schemeClr>
              </a:solidFill>
              <a:latin typeface="Comic Sans MS" panose="030F0702030302020204" pitchFamily="66" charset="0"/>
            </a:endParaRPr>
          </a:p>
        </p:txBody>
      </p:sp>
      <p:pic>
        <p:nvPicPr>
          <p:cNvPr id="1026" name="Picture 2" descr="SusijÄs vaiz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800" y="4266000"/>
            <a:ext cx="4586778"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0917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57" y="624110"/>
            <a:ext cx="3814355" cy="1350464"/>
          </a:xfrm>
        </p:spPr>
        <p:txBody>
          <a:bodyPr>
            <a:normAutofit fontScale="90000"/>
          </a:bodyPr>
          <a:lstStyle/>
          <a:p>
            <a:pPr algn="ctr"/>
            <a:r>
              <a:rPr lang="lt-LT" sz="4400" dirty="0">
                <a:solidFill>
                  <a:srgbClr val="31B4E6">
                    <a:lumMod val="75000"/>
                  </a:srgbClr>
                </a:solidFill>
                <a:latin typeface="Comic Sans MS" panose="030F0702030302020204" pitchFamily="66" charset="0"/>
              </a:rPr>
              <a:t>KALCIS MAISTE</a:t>
            </a:r>
            <a:endParaRPr lang="en-US" sz="4400" dirty="0"/>
          </a:p>
        </p:txBody>
      </p:sp>
      <p:pic>
        <p:nvPicPr>
          <p:cNvPr id="4" name="Content Placeholder 3"/>
          <p:cNvPicPr>
            <a:picLocks noGrp="1" noChangeAspect="1"/>
          </p:cNvPicPr>
          <p:nvPr>
            <p:ph idx="1"/>
          </p:nvPr>
        </p:nvPicPr>
        <p:blipFill rotWithShape="1">
          <a:blip r:embed="rId2"/>
          <a:srcRect t="4725"/>
          <a:stretch/>
        </p:blipFill>
        <p:spPr>
          <a:xfrm>
            <a:off x="5957916" y="287383"/>
            <a:ext cx="5432895" cy="6361611"/>
          </a:xfrm>
          <a:prstGeom prst="rect">
            <a:avLst/>
          </a:prstGeom>
        </p:spPr>
      </p:pic>
      <p:sp>
        <p:nvSpPr>
          <p:cNvPr id="5" name="Horizontal Scroll 4"/>
          <p:cNvSpPr/>
          <p:nvPr/>
        </p:nvSpPr>
        <p:spPr>
          <a:xfrm>
            <a:off x="2220686" y="3187337"/>
            <a:ext cx="3396343" cy="1763486"/>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4400" dirty="0">
                <a:solidFill>
                  <a:srgbClr val="002060"/>
                </a:solidFill>
                <a:latin typeface="Comic Sans MS" panose="030F0702030302020204" pitchFamily="66" charset="0"/>
              </a:rPr>
              <a:t>Žuvys</a:t>
            </a:r>
            <a:endParaRPr lang="en-US" sz="44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418562045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074061"/>
          </a:xfrm>
        </p:spPr>
        <p:txBody>
          <a:bodyPr>
            <a:normAutofit/>
          </a:bodyPr>
          <a:lstStyle/>
          <a:p>
            <a:pPr algn="ctr"/>
            <a:r>
              <a:rPr lang="lt-LT" sz="4400" dirty="0">
                <a:latin typeface="Comic Sans MS" panose="030F0702030302020204" pitchFamily="66" charset="0"/>
              </a:rPr>
              <a:t>O TU AR VALGAI ŽUVĮ ?</a:t>
            </a:r>
            <a:endParaRPr lang="en-US" sz="44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2189219" y="1937657"/>
            <a:ext cx="2063823" cy="4824000"/>
          </a:xfrm>
          <a:prstGeom prst="rect">
            <a:avLst/>
          </a:prstGeom>
        </p:spPr>
      </p:pic>
      <p:pic>
        <p:nvPicPr>
          <p:cNvPr id="8196" name="Picture 4" descr="SusijÄs vaizdas">
            <a:extLst>
              <a:ext uri="{FF2B5EF4-FFF2-40B4-BE49-F238E27FC236}">
                <a16:creationId xmlns="" xmlns:a16="http://schemas.microsoft.com/office/drawing/2014/main" id="{D18645ED-359B-4BC7-B773-C88E76816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45603" y="2473395"/>
            <a:ext cx="4871216" cy="27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9219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09"/>
            <a:ext cx="8911687" cy="1792519"/>
          </a:xfrm>
        </p:spPr>
        <p:txBody>
          <a:bodyPr>
            <a:noAutofit/>
          </a:bodyPr>
          <a:lstStyle/>
          <a:p>
            <a:pPr algn="ctr"/>
            <a:r>
              <a:rPr lang="lt-LT" sz="4000" dirty="0">
                <a:latin typeface="Comic Sans MS" panose="030F0702030302020204" pitchFamily="66" charset="0"/>
              </a:rPr>
              <a:t>Venk gazuotų gėrimų, nevalgyk daug šokolado, nes jie šalina kalcį iš kaulų ir organizmo.</a:t>
            </a:r>
            <a:endParaRPr lang="en-US" sz="40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1867930" y="3035447"/>
            <a:ext cx="2606851" cy="3924000"/>
          </a:xfrm>
          <a:prstGeom prst="rect">
            <a:avLst/>
          </a:prstGeom>
        </p:spPr>
      </p:pic>
      <p:pic>
        <p:nvPicPr>
          <p:cNvPr id="5" name="Picture 4"/>
          <p:cNvPicPr>
            <a:picLocks noChangeAspect="1"/>
          </p:cNvPicPr>
          <p:nvPr/>
        </p:nvPicPr>
        <p:blipFill>
          <a:blip r:embed="rId3"/>
          <a:stretch>
            <a:fillRect/>
          </a:stretch>
        </p:blipFill>
        <p:spPr>
          <a:xfrm>
            <a:off x="6301749" y="2531447"/>
            <a:ext cx="1892611" cy="4428000"/>
          </a:xfrm>
          <a:prstGeom prst="rect">
            <a:avLst/>
          </a:prstGeom>
        </p:spPr>
      </p:pic>
      <p:pic>
        <p:nvPicPr>
          <p:cNvPr id="8" name="Paveikslėlis 7">
            <a:extLst>
              <a:ext uri="{FF2B5EF4-FFF2-40B4-BE49-F238E27FC236}">
                <a16:creationId xmlns="" xmlns:a16="http://schemas.microsoft.com/office/drawing/2014/main" id="{D8389B7E-3D7B-405A-A13D-099A8D0A2850}"/>
              </a:ext>
            </a:extLst>
          </p:cNvPr>
          <p:cNvPicPr>
            <a:picLocks noChangeAspect="1"/>
          </p:cNvPicPr>
          <p:nvPr/>
        </p:nvPicPr>
        <p:blipFill>
          <a:blip r:embed="rId4"/>
          <a:stretch>
            <a:fillRect/>
          </a:stretch>
        </p:blipFill>
        <p:spPr>
          <a:xfrm>
            <a:off x="8928587" y="4765373"/>
            <a:ext cx="2185481" cy="1332000"/>
          </a:xfrm>
          <a:prstGeom prst="rect">
            <a:avLst/>
          </a:prstGeom>
        </p:spPr>
      </p:pic>
      <p:pic>
        <p:nvPicPr>
          <p:cNvPr id="9" name="Paveikslėlis 8">
            <a:extLst>
              <a:ext uri="{FF2B5EF4-FFF2-40B4-BE49-F238E27FC236}">
                <a16:creationId xmlns="" xmlns:a16="http://schemas.microsoft.com/office/drawing/2014/main" id="{E3B7B8D5-5DF0-4F10-B24D-F19D3CCC793B}"/>
              </a:ext>
            </a:extLst>
          </p:cNvPr>
          <p:cNvPicPr>
            <a:picLocks noChangeAspect="1"/>
          </p:cNvPicPr>
          <p:nvPr/>
        </p:nvPicPr>
        <p:blipFill rotWithShape="1">
          <a:blip r:embed="rId5"/>
          <a:srcRect l="27044" t="7343" r="22728" b="14589"/>
          <a:stretch/>
        </p:blipFill>
        <p:spPr>
          <a:xfrm>
            <a:off x="4474781" y="4441373"/>
            <a:ext cx="1179558" cy="1980000"/>
          </a:xfrm>
          <a:prstGeom prst="rect">
            <a:avLst/>
          </a:prstGeom>
        </p:spPr>
      </p:pic>
    </p:spTree>
    <p:extLst>
      <p:ext uri="{BB962C8B-B14F-4D97-AF65-F5344CB8AC3E}">
        <p14:creationId xmlns:p14="http://schemas.microsoft.com/office/powerpoint/2010/main" val="103436089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30370"/>
          </a:xfrm>
        </p:spPr>
        <p:txBody>
          <a:bodyPr/>
          <a:lstStyle/>
          <a:p>
            <a:pPr algn="ctr"/>
            <a:r>
              <a:rPr lang="lt-LT" sz="4400" dirty="0">
                <a:latin typeface="Comic Sans MS" panose="030F0702030302020204" pitchFamily="66" charset="0"/>
              </a:rPr>
              <a:t>VITAMINAS D MAISTE</a:t>
            </a:r>
            <a:endParaRPr lang="en-US" sz="4400" dirty="0">
              <a:latin typeface="Comic Sans MS" panose="030F0702030302020204" pitchFamily="66" charset="0"/>
            </a:endParaRPr>
          </a:p>
        </p:txBody>
      </p:sp>
      <p:sp>
        <p:nvSpPr>
          <p:cNvPr id="3" name="Content Placeholder 2"/>
          <p:cNvSpPr>
            <a:spLocks noGrp="1"/>
          </p:cNvSpPr>
          <p:nvPr>
            <p:ph idx="1"/>
          </p:nvPr>
        </p:nvSpPr>
        <p:spPr>
          <a:xfrm>
            <a:off x="2589212" y="1306286"/>
            <a:ext cx="8915400" cy="5355822"/>
          </a:xfrm>
        </p:spPr>
        <p:txBody>
          <a:bodyPr/>
          <a:lstStyle/>
          <a:p>
            <a:pPr marL="0" indent="0" algn="ctr">
              <a:buNone/>
            </a:pPr>
            <a:r>
              <a:rPr lang="lt-LT" sz="2400" dirty="0">
                <a:latin typeface="Comic Sans MS" panose="030F0702030302020204" pitchFamily="66" charset="0"/>
              </a:rPr>
              <a:t>Vasarą vitaminas D gaminasi odoje veikiant saulės spinduliams. Nuo spalio iki balandžio gerk žuvų taukus, nes jie turi daug vitamino D. Taip pat vitamino </a:t>
            </a:r>
            <a:r>
              <a:rPr lang="lt-LT" sz="2400" dirty="0" smtClean="0">
                <a:latin typeface="Comic Sans MS" panose="030F0702030302020204" pitchFamily="66" charset="0"/>
              </a:rPr>
              <a:t>D turi </a:t>
            </a:r>
            <a:r>
              <a:rPr lang="lt-LT" sz="2400" dirty="0">
                <a:latin typeface="Comic Sans MS" panose="030F0702030302020204" pitchFamily="66" charset="0"/>
              </a:rPr>
              <a:t>riebios žuvys, kiaušinio trynys.</a:t>
            </a:r>
            <a:endParaRPr lang="en-US"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290920" y="2738657"/>
            <a:ext cx="2895851" cy="4359018"/>
          </a:xfrm>
          <a:prstGeom prst="rect">
            <a:avLst/>
          </a:prstGeom>
        </p:spPr>
      </p:pic>
      <p:pic>
        <p:nvPicPr>
          <p:cNvPr id="5" name="Picture 4"/>
          <p:cNvPicPr>
            <a:picLocks noChangeAspect="1"/>
          </p:cNvPicPr>
          <p:nvPr/>
        </p:nvPicPr>
        <p:blipFill>
          <a:blip r:embed="rId3"/>
          <a:stretch>
            <a:fillRect/>
          </a:stretch>
        </p:blipFill>
        <p:spPr>
          <a:xfrm>
            <a:off x="4004331" y="2777846"/>
            <a:ext cx="2945109" cy="1898657"/>
          </a:xfrm>
          <a:prstGeom prst="rect">
            <a:avLst/>
          </a:prstGeom>
        </p:spPr>
      </p:pic>
      <p:sp>
        <p:nvSpPr>
          <p:cNvPr id="6" name="Rectangle 5"/>
          <p:cNvSpPr/>
          <p:nvPr/>
        </p:nvSpPr>
        <p:spPr>
          <a:xfrm>
            <a:off x="4186771" y="4402183"/>
            <a:ext cx="2266280" cy="60089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dirty="0">
                <a:ln>
                  <a:solidFill>
                    <a:srgbClr val="002060"/>
                  </a:solidFill>
                </a:ln>
                <a:latin typeface="Comic Sans MS" panose="030F0702030302020204" pitchFamily="66" charset="0"/>
              </a:rPr>
              <a:t>Lašiša</a:t>
            </a:r>
            <a:endParaRPr lang="en-US" dirty="0">
              <a:ln>
                <a:solidFill>
                  <a:srgbClr val="002060"/>
                </a:solidFill>
              </a:ln>
              <a:latin typeface="Comic Sans MS" panose="030F0702030302020204" pitchFamily="66" charset="0"/>
            </a:endParaRPr>
          </a:p>
        </p:txBody>
      </p:sp>
      <p:pic>
        <p:nvPicPr>
          <p:cNvPr id="7" name="Picture 6"/>
          <p:cNvPicPr>
            <a:picLocks noChangeAspect="1"/>
          </p:cNvPicPr>
          <p:nvPr/>
        </p:nvPicPr>
        <p:blipFill>
          <a:blip r:embed="rId4"/>
          <a:stretch>
            <a:fillRect/>
          </a:stretch>
        </p:blipFill>
        <p:spPr>
          <a:xfrm>
            <a:off x="7131880" y="2953174"/>
            <a:ext cx="3297045" cy="1548000"/>
          </a:xfrm>
          <a:prstGeom prst="rect">
            <a:avLst/>
          </a:prstGeom>
        </p:spPr>
      </p:pic>
      <p:sp>
        <p:nvSpPr>
          <p:cNvPr id="8" name="Rectangle 7"/>
          <p:cNvSpPr/>
          <p:nvPr/>
        </p:nvSpPr>
        <p:spPr>
          <a:xfrm>
            <a:off x="7720149" y="4501174"/>
            <a:ext cx="2708776" cy="61946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b="1" dirty="0">
                <a:solidFill>
                  <a:srgbClr val="002060"/>
                </a:solidFill>
                <a:latin typeface="Comic Sans MS" panose="030F0702030302020204" pitchFamily="66" charset="0"/>
              </a:rPr>
              <a:t>Ungurys</a:t>
            </a:r>
            <a:endParaRPr lang="en-US" sz="2000" b="1" dirty="0">
              <a:solidFill>
                <a:srgbClr val="002060"/>
              </a:solidFill>
              <a:latin typeface="Comic Sans MS" panose="030F0702030302020204" pitchFamily="66" charset="0"/>
            </a:endParaRPr>
          </a:p>
        </p:txBody>
      </p:sp>
      <p:pic>
        <p:nvPicPr>
          <p:cNvPr id="9" name="Picture 8"/>
          <p:cNvPicPr>
            <a:picLocks noChangeAspect="1"/>
          </p:cNvPicPr>
          <p:nvPr/>
        </p:nvPicPr>
        <p:blipFill rotWithShape="1">
          <a:blip r:embed="rId5"/>
          <a:srcRect l="8476" t="6838" r="6495" b="30426"/>
          <a:stretch/>
        </p:blipFill>
        <p:spPr>
          <a:xfrm>
            <a:off x="3825276" y="5186108"/>
            <a:ext cx="2128184" cy="1476000"/>
          </a:xfrm>
          <a:prstGeom prst="rect">
            <a:avLst/>
          </a:prstGeom>
        </p:spPr>
      </p:pic>
      <p:sp>
        <p:nvSpPr>
          <p:cNvPr id="10" name="Rectangle 9"/>
          <p:cNvSpPr/>
          <p:nvPr/>
        </p:nvSpPr>
        <p:spPr>
          <a:xfrm>
            <a:off x="6662057" y="5773783"/>
            <a:ext cx="2412480" cy="71845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srgbClr val="002060"/>
                </a:solidFill>
                <a:latin typeface="Comic Sans MS" panose="030F0702030302020204" pitchFamily="66" charset="0"/>
              </a:rPr>
              <a:t>Silkė</a:t>
            </a:r>
            <a:endParaRPr lang="en-US" sz="20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63438836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latin typeface="Comic Sans MS" panose="030F0702030302020204" pitchFamily="66" charset="0"/>
              </a:rPr>
              <a:t>Prisimink ir pasakyk kas padeda ir kas kenkia laikysenai.</a:t>
            </a:r>
            <a:endParaRPr lang="en-US"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7237224" y="3225078"/>
            <a:ext cx="2164268" cy="3255546"/>
          </a:xfrm>
          <a:prstGeom prst="rect">
            <a:avLst/>
          </a:prstGeom>
        </p:spPr>
      </p:pic>
      <p:pic>
        <p:nvPicPr>
          <p:cNvPr id="5" name="Picture 4"/>
          <p:cNvPicPr>
            <a:picLocks noChangeAspect="1"/>
          </p:cNvPicPr>
          <p:nvPr/>
        </p:nvPicPr>
        <p:blipFill>
          <a:blip r:embed="rId3"/>
          <a:stretch>
            <a:fillRect/>
          </a:stretch>
        </p:blipFill>
        <p:spPr>
          <a:xfrm>
            <a:off x="2078901" y="2793110"/>
            <a:ext cx="1615580" cy="3779848"/>
          </a:xfrm>
          <a:prstGeom prst="rect">
            <a:avLst/>
          </a:prstGeom>
        </p:spPr>
      </p:pic>
      <p:sp>
        <p:nvSpPr>
          <p:cNvPr id="6" name="Cloud Callout 5"/>
          <p:cNvSpPr/>
          <p:nvPr/>
        </p:nvSpPr>
        <p:spPr>
          <a:xfrm>
            <a:off x="3866606" y="2335634"/>
            <a:ext cx="1946366" cy="1204124"/>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5400" dirty="0">
                <a:solidFill>
                  <a:srgbClr val="002060"/>
                </a:solidFill>
                <a:latin typeface="Comic Sans MS" panose="030F0702030302020204" pitchFamily="66" charset="0"/>
              </a:rPr>
              <a:t>?</a:t>
            </a:r>
            <a:endParaRPr lang="en-US" sz="5400" dirty="0">
              <a:solidFill>
                <a:srgbClr val="002060"/>
              </a:solidFill>
              <a:latin typeface="Comic Sans MS" panose="030F0702030302020204" pitchFamily="66" charset="0"/>
            </a:endParaRPr>
          </a:p>
        </p:txBody>
      </p:sp>
      <p:sp>
        <p:nvSpPr>
          <p:cNvPr id="7" name="Cloud Callout 6"/>
          <p:cNvSpPr/>
          <p:nvPr/>
        </p:nvSpPr>
        <p:spPr>
          <a:xfrm>
            <a:off x="9401492" y="2793110"/>
            <a:ext cx="1750423" cy="1267097"/>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5400" dirty="0">
                <a:solidFill>
                  <a:srgbClr val="002060"/>
                </a:solidFill>
                <a:latin typeface="Comic Sans MS" panose="030F0702030302020204" pitchFamily="66" charset="0"/>
              </a:rPr>
              <a:t>?</a:t>
            </a:r>
            <a:endParaRPr lang="en-US" sz="54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627121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t-LT" sz="4400" dirty="0">
                <a:latin typeface="Comic Sans MS" panose="030F0702030302020204" pitchFamily="66" charset="0"/>
              </a:rPr>
              <a:t>Kokius produktus žinai, kurie turi vitamino D?</a:t>
            </a:r>
            <a:endParaRPr lang="en-US" sz="44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2970323" y="2682240"/>
            <a:ext cx="3169220" cy="3992880"/>
          </a:xfrm>
          <a:prstGeom prst="rect">
            <a:avLst/>
          </a:prstGeom>
        </p:spPr>
      </p:pic>
      <p:sp>
        <p:nvSpPr>
          <p:cNvPr id="5" name="Oval Callout 4"/>
          <p:cNvSpPr/>
          <p:nvPr/>
        </p:nvSpPr>
        <p:spPr>
          <a:xfrm>
            <a:off x="8236163" y="3037877"/>
            <a:ext cx="3579223" cy="1763486"/>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8800" dirty="0">
                <a:solidFill>
                  <a:srgbClr val="002060"/>
                </a:solidFill>
                <a:latin typeface="Comic Sans MS" panose="030F0702030302020204" pitchFamily="66" charset="0"/>
              </a:rPr>
              <a:t>?</a:t>
            </a:r>
            <a:endParaRPr lang="en-US" sz="8800" dirty="0">
              <a:solidFill>
                <a:srgbClr val="002060"/>
              </a:solidFill>
              <a:latin typeface="Comic Sans MS" panose="030F0702030302020204" pitchFamily="66" charset="0"/>
            </a:endParaRPr>
          </a:p>
        </p:txBody>
      </p:sp>
      <p:pic>
        <p:nvPicPr>
          <p:cNvPr id="3" name="Paveikslėlis 2">
            <a:extLst>
              <a:ext uri="{FF2B5EF4-FFF2-40B4-BE49-F238E27FC236}">
                <a16:creationId xmlns="" xmlns:a16="http://schemas.microsoft.com/office/drawing/2014/main" id="{364A2078-16ED-4CA5-B165-274CF9F9EBB3}"/>
              </a:ext>
            </a:extLst>
          </p:cNvPr>
          <p:cNvPicPr>
            <a:picLocks noChangeAspect="1"/>
          </p:cNvPicPr>
          <p:nvPr/>
        </p:nvPicPr>
        <p:blipFill>
          <a:blip r:embed="rId3"/>
          <a:stretch>
            <a:fillRect/>
          </a:stretch>
        </p:blipFill>
        <p:spPr>
          <a:xfrm>
            <a:off x="5679661" y="1561188"/>
            <a:ext cx="2194750" cy="4212701"/>
          </a:xfrm>
          <a:prstGeom prst="rect">
            <a:avLst/>
          </a:prstGeom>
        </p:spPr>
      </p:pic>
    </p:spTree>
    <p:extLst>
      <p:ext uri="{BB962C8B-B14F-4D97-AF65-F5344CB8AC3E}">
        <p14:creationId xmlns:p14="http://schemas.microsoft.com/office/powerpoint/2010/main" val="205760117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sz="4400" dirty="0">
                <a:solidFill>
                  <a:srgbClr val="31B4E6">
                    <a:lumMod val="75000"/>
                  </a:srgbClr>
                </a:solidFill>
                <a:latin typeface="Comic Sans MS" panose="030F0702030302020204" pitchFamily="66" charset="0"/>
              </a:rPr>
              <a:t>Kokius produktus žinai, kurie turi kalcio?</a:t>
            </a:r>
            <a:endParaRPr lang="en-US" dirty="0"/>
          </a:p>
        </p:txBody>
      </p:sp>
      <p:pic>
        <p:nvPicPr>
          <p:cNvPr id="4" name="Content Placeholder 3"/>
          <p:cNvPicPr>
            <a:picLocks noGrp="1" noChangeAspect="1"/>
          </p:cNvPicPr>
          <p:nvPr>
            <p:ph idx="1"/>
          </p:nvPr>
        </p:nvPicPr>
        <p:blipFill>
          <a:blip r:embed="rId2"/>
          <a:stretch>
            <a:fillRect/>
          </a:stretch>
        </p:blipFill>
        <p:spPr>
          <a:xfrm>
            <a:off x="5969726" y="2407677"/>
            <a:ext cx="2190482" cy="4212000"/>
          </a:xfrm>
          <a:prstGeom prst="rect">
            <a:avLst/>
          </a:prstGeom>
        </p:spPr>
      </p:pic>
      <p:pic>
        <p:nvPicPr>
          <p:cNvPr id="5" name="Picture 4"/>
          <p:cNvPicPr>
            <a:picLocks noChangeAspect="1"/>
          </p:cNvPicPr>
          <p:nvPr/>
        </p:nvPicPr>
        <p:blipFill>
          <a:blip r:embed="rId3"/>
          <a:stretch>
            <a:fillRect/>
          </a:stretch>
        </p:blipFill>
        <p:spPr>
          <a:xfrm>
            <a:off x="8327519" y="1531736"/>
            <a:ext cx="3609145" cy="2353260"/>
          </a:xfrm>
          <a:prstGeom prst="rect">
            <a:avLst/>
          </a:prstGeom>
        </p:spPr>
      </p:pic>
      <p:pic>
        <p:nvPicPr>
          <p:cNvPr id="5122" name="Picture 2" descr="SusijÄs vaizdas">
            <a:extLst>
              <a:ext uri="{FF2B5EF4-FFF2-40B4-BE49-F238E27FC236}">
                <a16:creationId xmlns="" xmlns:a16="http://schemas.microsoft.com/office/drawing/2014/main" id="{B79F676C-065D-4760-8A63-793BF03DC1E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8925" y="5577110"/>
            <a:ext cx="1952571" cy="1280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sijÄs vaizdas">
            <a:extLst>
              <a:ext uri="{FF2B5EF4-FFF2-40B4-BE49-F238E27FC236}">
                <a16:creationId xmlns="" xmlns:a16="http://schemas.microsoft.com/office/drawing/2014/main" id="{8A9E67E1-6609-44B3-B9C1-126FFF0BCEF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28866" y="5577110"/>
            <a:ext cx="1952571" cy="12808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usijÄs vaizdas">
            <a:extLst>
              <a:ext uri="{FF2B5EF4-FFF2-40B4-BE49-F238E27FC236}">
                <a16:creationId xmlns="" xmlns:a16="http://schemas.microsoft.com/office/drawing/2014/main" id="{63F7EE53-4754-4A98-8B0A-C62F389FF92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73010" y="5577110"/>
            <a:ext cx="1952571" cy="1280890"/>
          </a:xfrm>
          <a:prstGeom prst="rect">
            <a:avLst/>
          </a:prstGeom>
          <a:noFill/>
          <a:extLst>
            <a:ext uri="{909E8E84-426E-40DD-AFC4-6F175D3DCCD1}">
              <a14:hiddenFill xmlns:a14="http://schemas.microsoft.com/office/drawing/2010/main">
                <a:solidFill>
                  <a:srgbClr val="FFFFFF"/>
                </a:solidFill>
              </a14:hiddenFill>
            </a:ext>
          </a:extLst>
        </p:spPr>
      </p:pic>
      <p:pic>
        <p:nvPicPr>
          <p:cNvPr id="6" name="Paveikslėlis 5">
            <a:extLst>
              <a:ext uri="{FF2B5EF4-FFF2-40B4-BE49-F238E27FC236}">
                <a16:creationId xmlns="" xmlns:a16="http://schemas.microsoft.com/office/drawing/2014/main" id="{6BCE180E-22FF-4DA2-B2B4-F4B25F4316F7}"/>
              </a:ext>
            </a:extLst>
          </p:cNvPr>
          <p:cNvPicPr>
            <a:picLocks noChangeAspect="1"/>
          </p:cNvPicPr>
          <p:nvPr/>
        </p:nvPicPr>
        <p:blipFill>
          <a:blip r:embed="rId5"/>
          <a:stretch>
            <a:fillRect/>
          </a:stretch>
        </p:blipFill>
        <p:spPr>
          <a:xfrm>
            <a:off x="3440483" y="1531736"/>
            <a:ext cx="3170195" cy="3993226"/>
          </a:xfrm>
          <a:prstGeom prst="rect">
            <a:avLst/>
          </a:prstGeom>
        </p:spPr>
      </p:pic>
    </p:spTree>
    <p:extLst>
      <p:ext uri="{BB962C8B-B14F-4D97-AF65-F5344CB8AC3E}">
        <p14:creationId xmlns:p14="http://schemas.microsoft.com/office/powerpoint/2010/main" val="7102385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956496"/>
          </a:xfrm>
        </p:spPr>
        <p:txBody>
          <a:bodyPr/>
          <a:lstStyle/>
          <a:p>
            <a:pPr algn="ctr"/>
            <a:r>
              <a:rPr lang="lt-LT" sz="4400" dirty="0">
                <a:solidFill>
                  <a:srgbClr val="31B4E6">
                    <a:lumMod val="75000"/>
                  </a:srgbClr>
                </a:solidFill>
                <a:latin typeface="Comic Sans MS" panose="030F0702030302020204" pitchFamily="66" charset="0"/>
              </a:rPr>
              <a:t>RAUMENYS</a:t>
            </a:r>
            <a:endParaRPr lang="en-US" dirty="0"/>
          </a:p>
        </p:txBody>
      </p:sp>
      <p:sp>
        <p:nvSpPr>
          <p:cNvPr id="4" name="Content Placeholder 3"/>
          <p:cNvSpPr>
            <a:spLocks noGrp="1"/>
          </p:cNvSpPr>
          <p:nvPr>
            <p:ph sz="half" idx="2"/>
          </p:nvPr>
        </p:nvSpPr>
        <p:spPr>
          <a:xfrm>
            <a:off x="5771678" y="1580605"/>
            <a:ext cx="5732933" cy="5172891"/>
          </a:xfrm>
        </p:spPr>
        <p:txBody>
          <a:bodyPr>
            <a:normAutofit/>
          </a:bodyPr>
          <a:lstStyle/>
          <a:p>
            <a:pPr marL="0" lvl="0" indent="0" algn="ctr">
              <a:buClr>
                <a:srgbClr val="353535"/>
              </a:buClr>
              <a:buNone/>
            </a:pPr>
            <a:r>
              <a:rPr lang="lt-LT" sz="2800" dirty="0">
                <a:solidFill>
                  <a:prstClr val="black">
                    <a:lumMod val="75000"/>
                    <a:lumOff val="25000"/>
                  </a:prstClr>
                </a:solidFill>
                <a:latin typeface="Comic Sans MS" panose="030F0702030302020204" pitchFamily="66" charset="0"/>
              </a:rPr>
              <a:t>Raumenys Rasytei ir Jokūbėliui leidžia judėti. Jie labai svarbūs taisyklingai laikysenai. Jokūbas ir Rasytė yra dar maži ir vis auga, todėl turi nuolat mankštinti ir stiprinti nugaros raumenis, kol taps tvirti ir stiprūs.</a:t>
            </a:r>
          </a:p>
        </p:txBody>
      </p:sp>
      <p:pic>
        <p:nvPicPr>
          <p:cNvPr id="6" name="Picture 5"/>
          <p:cNvPicPr>
            <a:picLocks noChangeAspect="1"/>
          </p:cNvPicPr>
          <p:nvPr/>
        </p:nvPicPr>
        <p:blipFill>
          <a:blip r:embed="rId2"/>
          <a:stretch>
            <a:fillRect/>
          </a:stretch>
        </p:blipFill>
        <p:spPr>
          <a:xfrm>
            <a:off x="2104663" y="3079365"/>
            <a:ext cx="2075782" cy="2664000"/>
          </a:xfrm>
          <a:prstGeom prst="rect">
            <a:avLst/>
          </a:prstGeom>
        </p:spPr>
      </p:pic>
      <p:pic>
        <p:nvPicPr>
          <p:cNvPr id="7" name="Picture 6"/>
          <p:cNvPicPr>
            <a:picLocks noChangeAspect="1"/>
          </p:cNvPicPr>
          <p:nvPr/>
        </p:nvPicPr>
        <p:blipFill>
          <a:blip r:embed="rId3"/>
          <a:stretch>
            <a:fillRect/>
          </a:stretch>
        </p:blipFill>
        <p:spPr>
          <a:xfrm>
            <a:off x="3801945" y="3632359"/>
            <a:ext cx="1406663" cy="2700000"/>
          </a:xfrm>
          <a:prstGeom prst="rect">
            <a:avLst/>
          </a:prstGeom>
        </p:spPr>
      </p:pic>
      <p:sp>
        <p:nvSpPr>
          <p:cNvPr id="3" name="Turinio vietos rezervavimo ženklas 2">
            <a:extLst>
              <a:ext uri="{FF2B5EF4-FFF2-40B4-BE49-F238E27FC236}">
                <a16:creationId xmlns="" xmlns:a16="http://schemas.microsoft.com/office/drawing/2014/main" id="{D53264C1-1EF9-441D-9E68-BDAC5187E445}"/>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10768308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56496"/>
          </a:xfrm>
        </p:spPr>
        <p:txBody>
          <a:bodyPr>
            <a:normAutofit/>
          </a:bodyPr>
          <a:lstStyle/>
          <a:p>
            <a:pPr algn="ctr"/>
            <a:r>
              <a:rPr lang="lt-LT" sz="4400" dirty="0">
                <a:latin typeface="Comic Sans MS" panose="030F0702030302020204" pitchFamily="66" charset="0"/>
              </a:rPr>
              <a:t>SPORTAS</a:t>
            </a:r>
            <a:endParaRPr lang="en-US" sz="4400" dirty="0">
              <a:latin typeface="Comic Sans MS" panose="030F0702030302020204" pitchFamily="66" charset="0"/>
            </a:endParaRPr>
          </a:p>
        </p:txBody>
      </p:sp>
      <p:sp>
        <p:nvSpPr>
          <p:cNvPr id="3" name="Content Placeholder 2"/>
          <p:cNvSpPr>
            <a:spLocks noGrp="1"/>
          </p:cNvSpPr>
          <p:nvPr>
            <p:ph idx="1"/>
          </p:nvPr>
        </p:nvSpPr>
        <p:spPr>
          <a:xfrm>
            <a:off x="1397726" y="1580606"/>
            <a:ext cx="10106886" cy="5110594"/>
          </a:xfrm>
        </p:spPr>
        <p:txBody>
          <a:bodyPr>
            <a:normAutofit/>
          </a:bodyPr>
          <a:lstStyle/>
          <a:p>
            <a:pPr marL="0" indent="0" algn="ctr">
              <a:buNone/>
            </a:pPr>
            <a:r>
              <a:rPr lang="lt-LT" sz="2000" dirty="0">
                <a:latin typeface="Comic Sans MS" panose="030F0702030302020204" pitchFamily="66" charset="0"/>
              </a:rPr>
              <a:t>Sportas stiprina raumenis, gerina laikyseną. Sportuoti reikia nuolat. Laikyseną labai gerai formuoja:</a:t>
            </a:r>
            <a:endParaRPr lang="en-US" sz="2000" dirty="0">
              <a:latin typeface="Comic Sans MS" panose="030F0702030302020204" pitchFamily="66" charset="0"/>
            </a:endParaRPr>
          </a:p>
        </p:txBody>
      </p:sp>
      <p:sp>
        <p:nvSpPr>
          <p:cNvPr id="7" name="Oval 6"/>
          <p:cNvSpPr/>
          <p:nvPr/>
        </p:nvSpPr>
        <p:spPr>
          <a:xfrm>
            <a:off x="1554428" y="5643154"/>
            <a:ext cx="2076994" cy="9144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srgbClr val="002060"/>
                </a:solidFill>
                <a:latin typeface="Comic Sans MS" panose="030F0702030302020204" pitchFamily="66" charset="0"/>
              </a:rPr>
              <a:t>Plaukimas</a:t>
            </a:r>
            <a:endParaRPr lang="en-US" sz="2000" dirty="0">
              <a:solidFill>
                <a:srgbClr val="002060"/>
              </a:solidFill>
              <a:latin typeface="Comic Sans MS" panose="030F0702030302020204" pitchFamily="66" charset="0"/>
            </a:endParaRPr>
          </a:p>
        </p:txBody>
      </p:sp>
      <p:sp>
        <p:nvSpPr>
          <p:cNvPr id="8" name="Oval 7"/>
          <p:cNvSpPr/>
          <p:nvPr/>
        </p:nvSpPr>
        <p:spPr>
          <a:xfrm>
            <a:off x="5081451" y="2664823"/>
            <a:ext cx="2455818" cy="1227908"/>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srgbClr val="002060"/>
                </a:solidFill>
                <a:latin typeface="Comic Sans MS" panose="030F0702030302020204" pitchFamily="66" charset="0"/>
              </a:rPr>
              <a:t>Gimnastika</a:t>
            </a:r>
            <a:endParaRPr lang="en-US" sz="2000" dirty="0">
              <a:solidFill>
                <a:srgbClr val="002060"/>
              </a:solidFill>
              <a:latin typeface="Comic Sans MS" panose="030F0702030302020204" pitchFamily="66" charset="0"/>
            </a:endParaRPr>
          </a:p>
        </p:txBody>
      </p:sp>
      <p:sp>
        <p:nvSpPr>
          <p:cNvPr id="9" name="Oval 8"/>
          <p:cNvSpPr/>
          <p:nvPr/>
        </p:nvSpPr>
        <p:spPr>
          <a:xfrm>
            <a:off x="8595360" y="5512526"/>
            <a:ext cx="2560320" cy="92746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srgbClr val="002060"/>
                </a:solidFill>
                <a:latin typeface="Comic Sans MS" panose="030F0702030302020204" pitchFamily="66" charset="0"/>
              </a:rPr>
              <a:t>Šokiai</a:t>
            </a:r>
            <a:endParaRPr lang="en-US" sz="2000" dirty="0">
              <a:solidFill>
                <a:srgbClr val="002060"/>
              </a:solidFill>
              <a:latin typeface="Comic Sans MS" panose="030F0702030302020204" pitchFamily="66" charset="0"/>
            </a:endParaRPr>
          </a:p>
        </p:txBody>
      </p:sp>
      <p:pic>
        <p:nvPicPr>
          <p:cNvPr id="10" name="Paveikslėlis 9">
            <a:extLst>
              <a:ext uri="{FF2B5EF4-FFF2-40B4-BE49-F238E27FC236}">
                <a16:creationId xmlns="" xmlns:a16="http://schemas.microsoft.com/office/drawing/2014/main" id="{99CC1C9B-4502-4FFF-879E-2E8B697F6976}"/>
              </a:ext>
            </a:extLst>
          </p:cNvPr>
          <p:cNvPicPr>
            <a:picLocks noChangeAspect="1"/>
          </p:cNvPicPr>
          <p:nvPr/>
        </p:nvPicPr>
        <p:blipFill rotWithShape="1">
          <a:blip r:embed="rId2"/>
          <a:srcRect t="15846" b="21568"/>
          <a:stretch/>
        </p:blipFill>
        <p:spPr>
          <a:xfrm>
            <a:off x="931985" y="2574566"/>
            <a:ext cx="2876013" cy="1944000"/>
          </a:xfrm>
          <a:prstGeom prst="rect">
            <a:avLst/>
          </a:prstGeom>
        </p:spPr>
      </p:pic>
      <p:pic>
        <p:nvPicPr>
          <p:cNvPr id="11" name="Paveikslėlis 10">
            <a:extLst>
              <a:ext uri="{FF2B5EF4-FFF2-40B4-BE49-F238E27FC236}">
                <a16:creationId xmlns="" xmlns:a16="http://schemas.microsoft.com/office/drawing/2014/main" id="{18AA6361-8D63-4FCF-BF69-6867A7F3483D}"/>
              </a:ext>
            </a:extLst>
          </p:cNvPr>
          <p:cNvPicPr>
            <a:picLocks noChangeAspect="1"/>
          </p:cNvPicPr>
          <p:nvPr/>
        </p:nvPicPr>
        <p:blipFill rotWithShape="1">
          <a:blip r:embed="rId3"/>
          <a:srcRect l="23591" t="12560" r="23044" b="17714"/>
          <a:stretch/>
        </p:blipFill>
        <p:spPr>
          <a:xfrm>
            <a:off x="8751403" y="2397394"/>
            <a:ext cx="2042871" cy="2880000"/>
          </a:xfrm>
          <a:prstGeom prst="rect">
            <a:avLst/>
          </a:prstGeom>
        </p:spPr>
      </p:pic>
      <p:pic>
        <p:nvPicPr>
          <p:cNvPr id="12" name="Paveikslėlis 11">
            <a:extLst>
              <a:ext uri="{FF2B5EF4-FFF2-40B4-BE49-F238E27FC236}">
                <a16:creationId xmlns="" xmlns:a16="http://schemas.microsoft.com/office/drawing/2014/main" id="{6D3E93AB-169F-4BF7-AADC-E2252A99504F}"/>
              </a:ext>
            </a:extLst>
          </p:cNvPr>
          <p:cNvPicPr>
            <a:picLocks noChangeAspect="1"/>
          </p:cNvPicPr>
          <p:nvPr/>
        </p:nvPicPr>
        <p:blipFill rotWithShape="1">
          <a:blip r:embed="rId4"/>
          <a:srcRect b="10143"/>
          <a:stretch/>
        </p:blipFill>
        <p:spPr>
          <a:xfrm>
            <a:off x="4981968" y="4161058"/>
            <a:ext cx="2876550" cy="2396496"/>
          </a:xfrm>
          <a:prstGeom prst="rect">
            <a:avLst/>
          </a:prstGeom>
        </p:spPr>
      </p:pic>
    </p:spTree>
    <p:extLst>
      <p:ext uri="{BB962C8B-B14F-4D97-AF65-F5344CB8AC3E}">
        <p14:creationId xmlns:p14="http://schemas.microsoft.com/office/powerpoint/2010/main" val="170099215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30370"/>
          </a:xfrm>
        </p:spPr>
        <p:txBody>
          <a:bodyPr/>
          <a:lstStyle/>
          <a:p>
            <a:pPr algn="ctr"/>
            <a:r>
              <a:rPr lang="lt-LT" sz="4400" dirty="0">
                <a:solidFill>
                  <a:srgbClr val="31B4E6">
                    <a:lumMod val="75000"/>
                  </a:srgbClr>
                </a:solidFill>
                <a:latin typeface="Comic Sans MS" panose="030F0702030302020204" pitchFamily="66" charset="0"/>
              </a:rPr>
              <a:t>SPORTAS</a:t>
            </a:r>
            <a:endParaRPr lang="en-US" dirty="0"/>
          </a:p>
        </p:txBody>
      </p:sp>
      <p:sp>
        <p:nvSpPr>
          <p:cNvPr id="6" name="Oval 5"/>
          <p:cNvSpPr/>
          <p:nvPr/>
        </p:nvSpPr>
        <p:spPr>
          <a:xfrm>
            <a:off x="2024743" y="5368834"/>
            <a:ext cx="3226526" cy="8998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srgbClr val="002060"/>
                </a:solidFill>
                <a:latin typeface="Comic Sans MS" panose="030F0702030302020204" pitchFamily="66" charset="0"/>
              </a:rPr>
              <a:t>Baletas</a:t>
            </a:r>
            <a:endParaRPr lang="en-US" sz="2000" dirty="0">
              <a:solidFill>
                <a:srgbClr val="002060"/>
              </a:solidFill>
              <a:latin typeface="Comic Sans MS" panose="030F0702030302020204" pitchFamily="66" charset="0"/>
            </a:endParaRPr>
          </a:p>
        </p:txBody>
      </p:sp>
      <p:sp>
        <p:nvSpPr>
          <p:cNvPr id="7" name="Oval 6"/>
          <p:cNvSpPr/>
          <p:nvPr/>
        </p:nvSpPr>
        <p:spPr>
          <a:xfrm>
            <a:off x="7798527" y="1554480"/>
            <a:ext cx="3706086" cy="118872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srgbClr val="002060"/>
                </a:solidFill>
                <a:latin typeface="Comic Sans MS" panose="030F0702030302020204" pitchFamily="66" charset="0"/>
              </a:rPr>
              <a:t>Rytų kovos menai</a:t>
            </a:r>
            <a:endParaRPr lang="en-US" sz="2000" dirty="0">
              <a:solidFill>
                <a:srgbClr val="002060"/>
              </a:solidFill>
              <a:latin typeface="Comic Sans MS" panose="030F0702030302020204" pitchFamily="66" charset="0"/>
            </a:endParaRPr>
          </a:p>
        </p:txBody>
      </p:sp>
      <p:pic>
        <p:nvPicPr>
          <p:cNvPr id="3" name="Paveikslėlis 2">
            <a:extLst>
              <a:ext uri="{FF2B5EF4-FFF2-40B4-BE49-F238E27FC236}">
                <a16:creationId xmlns="" xmlns:a16="http://schemas.microsoft.com/office/drawing/2014/main" id="{69B4B5DA-89BA-4323-A5D1-76AE7675D561}"/>
              </a:ext>
            </a:extLst>
          </p:cNvPr>
          <p:cNvPicPr>
            <a:picLocks noChangeAspect="1"/>
          </p:cNvPicPr>
          <p:nvPr/>
        </p:nvPicPr>
        <p:blipFill rotWithShape="1">
          <a:blip r:embed="rId2"/>
          <a:srcRect b="14782"/>
          <a:stretch/>
        </p:blipFill>
        <p:spPr>
          <a:xfrm>
            <a:off x="2375707" y="2849950"/>
            <a:ext cx="3249620" cy="2160000"/>
          </a:xfrm>
          <a:prstGeom prst="rect">
            <a:avLst/>
          </a:prstGeom>
        </p:spPr>
      </p:pic>
      <p:sp>
        <p:nvSpPr>
          <p:cNvPr id="8" name="Turinio vietos rezervavimo ženklas 7">
            <a:extLst>
              <a:ext uri="{FF2B5EF4-FFF2-40B4-BE49-F238E27FC236}">
                <a16:creationId xmlns="" xmlns:a16="http://schemas.microsoft.com/office/drawing/2014/main" id="{BB1DCAF1-0145-4DBE-81B9-A28992D917F5}"/>
              </a:ext>
            </a:extLst>
          </p:cNvPr>
          <p:cNvSpPr>
            <a:spLocks noGrp="1"/>
          </p:cNvSpPr>
          <p:nvPr>
            <p:ph idx="1"/>
          </p:nvPr>
        </p:nvSpPr>
        <p:spPr/>
        <p:txBody>
          <a:bodyPr/>
          <a:lstStyle/>
          <a:p>
            <a:endParaRPr lang="en-US" dirty="0"/>
          </a:p>
        </p:txBody>
      </p:sp>
      <p:pic>
        <p:nvPicPr>
          <p:cNvPr id="9" name="Paveikslėlis 8">
            <a:extLst>
              <a:ext uri="{FF2B5EF4-FFF2-40B4-BE49-F238E27FC236}">
                <a16:creationId xmlns="" xmlns:a16="http://schemas.microsoft.com/office/drawing/2014/main" id="{D84F46AF-D9D1-438E-B033-1CFE6FE84DEE}"/>
              </a:ext>
            </a:extLst>
          </p:cNvPr>
          <p:cNvPicPr>
            <a:picLocks noChangeAspect="1"/>
          </p:cNvPicPr>
          <p:nvPr/>
        </p:nvPicPr>
        <p:blipFill rotWithShape="1">
          <a:blip r:embed="rId3"/>
          <a:srcRect b="7440"/>
          <a:stretch/>
        </p:blipFill>
        <p:spPr>
          <a:xfrm>
            <a:off x="8457047" y="2992677"/>
            <a:ext cx="2389046" cy="3276000"/>
          </a:xfrm>
          <a:prstGeom prst="rect">
            <a:avLst/>
          </a:prstGeom>
        </p:spPr>
      </p:pic>
    </p:spTree>
    <p:extLst>
      <p:ext uri="{BB962C8B-B14F-4D97-AF65-F5344CB8AC3E}">
        <p14:creationId xmlns:p14="http://schemas.microsoft.com/office/powerpoint/2010/main" val="300863256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28172"/>
          </a:xfrm>
        </p:spPr>
        <p:txBody>
          <a:bodyPr>
            <a:normAutofit/>
          </a:bodyPr>
          <a:lstStyle/>
          <a:p>
            <a:pPr algn="ctr"/>
            <a:r>
              <a:rPr lang="lt-LT" sz="4800" dirty="0">
                <a:solidFill>
                  <a:schemeClr val="accent3">
                    <a:lumMod val="75000"/>
                  </a:schemeClr>
                </a:solidFill>
                <a:latin typeface="Comic Sans MS" panose="030F0702030302020204" pitchFamily="66" charset="0"/>
              </a:rPr>
              <a:t>Sveiki, vaikai </a:t>
            </a:r>
            <a:r>
              <a:rPr lang="en-US" sz="4800" dirty="0">
                <a:solidFill>
                  <a:schemeClr val="accent3">
                    <a:lumMod val="75000"/>
                  </a:schemeClr>
                </a:solidFill>
                <a:latin typeface="Comic Sans MS" panose="030F0702030302020204" pitchFamily="66" charset="0"/>
              </a:rPr>
              <a:t>!</a:t>
            </a:r>
          </a:p>
        </p:txBody>
      </p:sp>
      <p:pic>
        <p:nvPicPr>
          <p:cNvPr id="4" name="Content Placeholder 3"/>
          <p:cNvPicPr>
            <a:picLocks noGrp="1" noChangeAspect="1"/>
          </p:cNvPicPr>
          <p:nvPr>
            <p:ph idx="1"/>
          </p:nvPr>
        </p:nvPicPr>
        <p:blipFill>
          <a:blip r:embed="rId2"/>
          <a:stretch>
            <a:fillRect/>
          </a:stretch>
        </p:blipFill>
        <p:spPr>
          <a:xfrm>
            <a:off x="2864225" y="1775012"/>
            <a:ext cx="6139674" cy="5082987"/>
          </a:xfrm>
          <a:prstGeom prst="rect">
            <a:avLst/>
          </a:prstGeom>
        </p:spPr>
      </p:pic>
    </p:spTree>
    <p:extLst>
      <p:ext uri="{BB962C8B-B14F-4D97-AF65-F5344CB8AC3E}">
        <p14:creationId xmlns:p14="http://schemas.microsoft.com/office/powerpoint/2010/main" val="108839256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ED86347E-7478-4E0E-A55B-D64FB1E1F716}"/>
              </a:ext>
            </a:extLst>
          </p:cNvPr>
          <p:cNvSpPr>
            <a:spLocks noGrp="1"/>
          </p:cNvSpPr>
          <p:nvPr>
            <p:ph type="title"/>
          </p:nvPr>
        </p:nvSpPr>
        <p:spPr/>
        <p:txBody>
          <a:bodyPr/>
          <a:lstStyle/>
          <a:p>
            <a:pPr algn="ctr"/>
            <a:r>
              <a:rPr lang="lt-LT" dirty="0">
                <a:solidFill>
                  <a:srgbClr val="31B4E6">
                    <a:lumMod val="75000"/>
                  </a:srgbClr>
                </a:solidFill>
                <a:latin typeface="Comic Sans MS" panose="030F0702030302020204" pitchFamily="66" charset="0"/>
              </a:rPr>
              <a:t>PRATIMAI TAISYKLINGAI LAIKYSENAI.</a:t>
            </a:r>
            <a:endParaRPr lang="lt-LT" dirty="0"/>
          </a:p>
        </p:txBody>
      </p:sp>
      <p:sp>
        <p:nvSpPr>
          <p:cNvPr id="3" name="Turinio vietos rezervavimo ženklas 2">
            <a:extLst>
              <a:ext uri="{FF2B5EF4-FFF2-40B4-BE49-F238E27FC236}">
                <a16:creationId xmlns="" xmlns:a16="http://schemas.microsoft.com/office/drawing/2014/main" id="{99662048-DAB6-451F-8B39-7CE1BD2587D1}"/>
              </a:ext>
            </a:extLst>
          </p:cNvPr>
          <p:cNvSpPr>
            <a:spLocks noGrp="1"/>
          </p:cNvSpPr>
          <p:nvPr>
            <p:ph idx="1"/>
          </p:nvPr>
        </p:nvSpPr>
        <p:spPr/>
        <p:txBody>
          <a:bodyPr/>
          <a:lstStyle/>
          <a:p>
            <a:pPr marL="0" indent="0">
              <a:buNone/>
            </a:pPr>
            <a:r>
              <a:rPr lang="lt-LT" sz="2000" dirty="0">
                <a:solidFill>
                  <a:prstClr val="black">
                    <a:lumMod val="75000"/>
                    <a:lumOff val="25000"/>
                  </a:prstClr>
                </a:solidFill>
                <a:latin typeface="Comic Sans MS" panose="030F0702030302020204" pitchFamily="66" charset="0"/>
              </a:rPr>
              <a:t>Rankose laikant kamuolį atsigulti ant nugaros, rankas ištiesti virš galvos ir taip sudaryti tiesią liniją. Tuomet rankas iškelti prieš save į viršų, pakelti kojas ir pėdomis suimti kamuolį. Vėliau </a:t>
            </a:r>
            <a:r>
              <a:rPr lang="lt-LT" sz="2000" dirty="0" smtClean="0">
                <a:solidFill>
                  <a:prstClr val="black">
                    <a:lumMod val="75000"/>
                    <a:lumOff val="25000"/>
                  </a:prstClr>
                </a:solidFill>
                <a:latin typeface="Comic Sans MS" panose="030F0702030302020204" pitchFamily="66" charset="0"/>
              </a:rPr>
              <a:t>kojas </a:t>
            </a:r>
            <a:r>
              <a:rPr lang="lt-LT" sz="2000" dirty="0">
                <a:solidFill>
                  <a:prstClr val="black">
                    <a:lumMod val="75000"/>
                    <a:lumOff val="25000"/>
                  </a:prstClr>
                </a:solidFill>
                <a:latin typeface="Comic Sans MS" panose="030F0702030302020204" pitchFamily="66" charset="0"/>
              </a:rPr>
              <a:t>nuleisti, o rankas grąžinti į pradinę padėtį – ištiesti už galvos. Tada vėl pakelti kojas ir paimti kamuolį.</a:t>
            </a:r>
            <a:br>
              <a:rPr lang="lt-LT" sz="2000" dirty="0">
                <a:solidFill>
                  <a:prstClr val="black">
                    <a:lumMod val="75000"/>
                    <a:lumOff val="25000"/>
                  </a:prstClr>
                </a:solidFill>
                <a:latin typeface="Comic Sans MS" panose="030F0702030302020204" pitchFamily="66" charset="0"/>
              </a:rPr>
            </a:br>
            <a:r>
              <a:rPr lang="lt-LT" sz="2000" dirty="0">
                <a:solidFill>
                  <a:prstClr val="black">
                    <a:lumMod val="75000"/>
                    <a:lumOff val="25000"/>
                  </a:prstClr>
                </a:solidFill>
                <a:latin typeface="Comic Sans MS" panose="030F0702030302020204" pitchFamily="66" charset="0"/>
              </a:rPr>
              <a:t/>
            </a:r>
            <a:br>
              <a:rPr lang="lt-LT" sz="2000" dirty="0">
                <a:solidFill>
                  <a:prstClr val="black">
                    <a:lumMod val="75000"/>
                    <a:lumOff val="25000"/>
                  </a:prstClr>
                </a:solidFill>
                <a:latin typeface="Comic Sans MS" panose="030F0702030302020204" pitchFamily="66" charset="0"/>
              </a:rPr>
            </a:br>
            <a:r>
              <a:rPr lang="lt-LT" sz="2000" dirty="0">
                <a:solidFill>
                  <a:prstClr val="black">
                    <a:lumMod val="75000"/>
                    <a:lumOff val="25000"/>
                  </a:prstClr>
                </a:solidFill>
                <a:latin typeface="Comic Sans MS" panose="030F0702030302020204" pitchFamily="66" charset="0"/>
              </a:rPr>
              <a:t/>
            </a:r>
            <a:br>
              <a:rPr lang="lt-LT" sz="2000" dirty="0">
                <a:solidFill>
                  <a:prstClr val="black">
                    <a:lumMod val="75000"/>
                    <a:lumOff val="25000"/>
                  </a:prstClr>
                </a:solidFill>
                <a:latin typeface="Comic Sans MS" panose="030F0702030302020204" pitchFamily="66" charset="0"/>
              </a:rPr>
            </a:br>
            <a:endParaRPr lang="lt-LT" dirty="0"/>
          </a:p>
        </p:txBody>
      </p:sp>
      <p:pic>
        <p:nvPicPr>
          <p:cNvPr id="4" name="Paveikslėlis 3">
            <a:extLst>
              <a:ext uri="{FF2B5EF4-FFF2-40B4-BE49-F238E27FC236}">
                <a16:creationId xmlns="" xmlns:a16="http://schemas.microsoft.com/office/drawing/2014/main" id="{4343BBBD-D47B-4A9B-A6CA-316666EE1AE2}"/>
              </a:ext>
            </a:extLst>
          </p:cNvPr>
          <p:cNvPicPr>
            <a:picLocks noChangeAspect="1"/>
          </p:cNvPicPr>
          <p:nvPr/>
        </p:nvPicPr>
        <p:blipFill>
          <a:blip r:embed="rId2"/>
          <a:stretch>
            <a:fillRect/>
          </a:stretch>
        </p:blipFill>
        <p:spPr>
          <a:xfrm>
            <a:off x="4272853" y="4022411"/>
            <a:ext cx="4096867" cy="1908213"/>
          </a:xfrm>
          <a:prstGeom prst="rect">
            <a:avLst/>
          </a:prstGeom>
        </p:spPr>
      </p:pic>
    </p:spTree>
    <p:extLst>
      <p:ext uri="{BB962C8B-B14F-4D97-AF65-F5344CB8AC3E}">
        <p14:creationId xmlns:p14="http://schemas.microsoft.com/office/powerpoint/2010/main" val="410289623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3759" y="506524"/>
            <a:ext cx="6802867" cy="1280890"/>
          </a:xfrm>
        </p:spPr>
        <p:txBody>
          <a:bodyPr/>
          <a:lstStyle/>
          <a:p>
            <a:pPr algn="ctr"/>
            <a:endParaRPr lang="en-US" dirty="0">
              <a:latin typeface="Comic Sans MS" panose="030F0702030302020204" pitchFamily="66" charset="0"/>
            </a:endParaRPr>
          </a:p>
        </p:txBody>
      </p:sp>
      <p:pic>
        <p:nvPicPr>
          <p:cNvPr id="6" name="Turinio vietos rezervavimo ženklas 5">
            <a:extLst>
              <a:ext uri="{FF2B5EF4-FFF2-40B4-BE49-F238E27FC236}">
                <a16:creationId xmlns="" xmlns:a16="http://schemas.microsoft.com/office/drawing/2014/main" id="{56E4E3C5-B287-41FC-9054-B2AEAB9CB471}"/>
              </a:ext>
            </a:extLst>
          </p:cNvPr>
          <p:cNvPicPr>
            <a:picLocks noGrp="1" noChangeAspect="1"/>
          </p:cNvPicPr>
          <p:nvPr>
            <p:ph sz="half" idx="1"/>
          </p:nvPr>
        </p:nvPicPr>
        <p:blipFill>
          <a:blip r:embed="rId2"/>
          <a:stretch>
            <a:fillRect/>
          </a:stretch>
        </p:blipFill>
        <p:spPr>
          <a:xfrm>
            <a:off x="4510780" y="506524"/>
            <a:ext cx="4096323" cy="1908000"/>
          </a:xfrm>
          <a:prstGeom prst="rect">
            <a:avLst/>
          </a:prstGeom>
        </p:spPr>
      </p:pic>
      <p:pic>
        <p:nvPicPr>
          <p:cNvPr id="5" name="Turinio vietos rezervavimo ženklas 4">
            <a:extLst>
              <a:ext uri="{FF2B5EF4-FFF2-40B4-BE49-F238E27FC236}">
                <a16:creationId xmlns="" xmlns:a16="http://schemas.microsoft.com/office/drawing/2014/main" id="{CDC05656-C26E-4B74-95DC-CF11E1EA03BA}"/>
              </a:ext>
            </a:extLst>
          </p:cNvPr>
          <p:cNvPicPr>
            <a:picLocks noGrp="1" noChangeAspect="1"/>
          </p:cNvPicPr>
          <p:nvPr>
            <p:ph sz="half" idx="2"/>
          </p:nvPr>
        </p:nvPicPr>
        <p:blipFill>
          <a:blip r:embed="rId3"/>
          <a:stretch>
            <a:fillRect/>
          </a:stretch>
        </p:blipFill>
        <p:spPr>
          <a:xfrm>
            <a:off x="1413092" y="3687376"/>
            <a:ext cx="4313238" cy="2766421"/>
          </a:xfrm>
          <a:prstGeom prst="rect">
            <a:avLst/>
          </a:prstGeom>
        </p:spPr>
      </p:pic>
      <p:pic>
        <p:nvPicPr>
          <p:cNvPr id="7" name="Paveikslėlis 6">
            <a:extLst>
              <a:ext uri="{FF2B5EF4-FFF2-40B4-BE49-F238E27FC236}">
                <a16:creationId xmlns="" xmlns:a16="http://schemas.microsoft.com/office/drawing/2014/main" id="{DD5C96DC-91CA-4E7A-9166-2A49C14793AE}"/>
              </a:ext>
            </a:extLst>
          </p:cNvPr>
          <p:cNvPicPr>
            <a:picLocks noChangeAspect="1"/>
          </p:cNvPicPr>
          <p:nvPr/>
        </p:nvPicPr>
        <p:blipFill>
          <a:blip r:embed="rId4"/>
          <a:stretch>
            <a:fillRect/>
          </a:stretch>
        </p:blipFill>
        <p:spPr>
          <a:xfrm>
            <a:off x="6465671" y="3839181"/>
            <a:ext cx="5524500" cy="2705100"/>
          </a:xfrm>
          <a:prstGeom prst="rect">
            <a:avLst/>
          </a:prstGeom>
        </p:spPr>
      </p:pic>
    </p:spTree>
    <p:extLst>
      <p:ext uri="{BB962C8B-B14F-4D97-AF65-F5344CB8AC3E}">
        <p14:creationId xmlns:p14="http://schemas.microsoft.com/office/powerpoint/2010/main" val="347779392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14E40BC3-D4EE-492D-AA07-C2A7A82EBFB6}"/>
              </a:ext>
            </a:extLst>
          </p:cNvPr>
          <p:cNvSpPr>
            <a:spLocks noGrp="1"/>
          </p:cNvSpPr>
          <p:nvPr>
            <p:ph type="title"/>
          </p:nvPr>
        </p:nvSpPr>
        <p:spPr>
          <a:xfrm>
            <a:off x="2592925" y="624109"/>
            <a:ext cx="8911687" cy="2225107"/>
          </a:xfrm>
        </p:spPr>
        <p:txBody>
          <a:bodyPr>
            <a:normAutofit fontScale="90000"/>
          </a:bodyPr>
          <a:lstStyle/>
          <a:p>
            <a:r>
              <a:rPr lang="lt-LT" dirty="0">
                <a:solidFill>
                  <a:srgbClr val="333333"/>
                </a:solidFill>
                <a:latin typeface="Comic Sans MS" panose="030F0702030302020204" pitchFamily="66" charset="0"/>
              </a:rPr>
              <a:t>Atsigulti ant pilvo, kojas sulenkti per kelius, nuo grindų pakėlus galvą bei pečius ir rankomis suėmus čiurnas daryti „laivelį“.</a:t>
            </a:r>
            <a:r>
              <a:rPr lang="lt-LT" dirty="0">
                <a:solidFill>
                  <a:prstClr val="black">
                    <a:lumMod val="75000"/>
                    <a:lumOff val="25000"/>
                  </a:prstClr>
                </a:solidFill>
                <a:latin typeface="Comic Sans MS" panose="030F0702030302020204" pitchFamily="66" charset="0"/>
              </a:rPr>
              <a:t/>
            </a:r>
            <a:br>
              <a:rPr lang="lt-LT" dirty="0">
                <a:solidFill>
                  <a:prstClr val="black">
                    <a:lumMod val="75000"/>
                    <a:lumOff val="25000"/>
                  </a:prstClr>
                </a:solidFill>
                <a:latin typeface="Comic Sans MS" panose="030F0702030302020204" pitchFamily="66" charset="0"/>
              </a:rPr>
            </a:br>
            <a:endParaRPr lang="lt-LT" dirty="0"/>
          </a:p>
        </p:txBody>
      </p:sp>
      <p:pic>
        <p:nvPicPr>
          <p:cNvPr id="4" name="Turinio vietos rezervavimo ženklas 3">
            <a:extLst>
              <a:ext uri="{FF2B5EF4-FFF2-40B4-BE49-F238E27FC236}">
                <a16:creationId xmlns="" xmlns:a16="http://schemas.microsoft.com/office/drawing/2014/main" id="{BD452A03-3731-4FFA-8CF8-E8D32C461BE0}"/>
              </a:ext>
            </a:extLst>
          </p:cNvPr>
          <p:cNvPicPr>
            <a:picLocks noGrp="1" noChangeAspect="1"/>
          </p:cNvPicPr>
          <p:nvPr>
            <p:ph idx="1"/>
          </p:nvPr>
        </p:nvPicPr>
        <p:blipFill>
          <a:blip r:embed="rId2"/>
          <a:stretch>
            <a:fillRect/>
          </a:stretch>
        </p:blipFill>
        <p:spPr>
          <a:xfrm>
            <a:off x="4372792" y="2872407"/>
            <a:ext cx="4606120" cy="2811462"/>
          </a:xfrm>
          <a:prstGeom prst="rect">
            <a:avLst/>
          </a:prstGeom>
        </p:spPr>
      </p:pic>
    </p:spTree>
    <p:extLst>
      <p:ext uri="{BB962C8B-B14F-4D97-AF65-F5344CB8AC3E}">
        <p14:creationId xmlns:p14="http://schemas.microsoft.com/office/powerpoint/2010/main" val="24592004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C4D314F3-EC78-489F-9801-2D2CA1350720}"/>
              </a:ext>
            </a:extLst>
          </p:cNvPr>
          <p:cNvSpPr>
            <a:spLocks noGrp="1"/>
          </p:cNvSpPr>
          <p:nvPr>
            <p:ph type="title"/>
          </p:nvPr>
        </p:nvSpPr>
        <p:spPr>
          <a:xfrm>
            <a:off x="2592925" y="624110"/>
            <a:ext cx="8911687" cy="1708273"/>
          </a:xfrm>
        </p:spPr>
        <p:txBody>
          <a:bodyPr>
            <a:normAutofit fontScale="90000"/>
          </a:bodyPr>
          <a:lstStyle/>
          <a:p>
            <a:pPr algn="ctr"/>
            <a:r>
              <a:rPr lang="lt-LT" sz="2800" dirty="0">
                <a:solidFill>
                  <a:srgbClr val="333333"/>
                </a:solidFill>
                <a:latin typeface="Comic Sans MS" panose="030F0702030302020204" pitchFamily="66" charset="0"/>
                <a:ea typeface="+mn-ea"/>
                <a:cs typeface="+mn-cs"/>
              </a:rPr>
              <a:t>Atsisėsti ant kelių ir nuleidus galvą rankomis temptis į priekį. Tuomet pasikelti ant keturių ir iškėlus galvą visu kūnu tiestis į priekį.</a:t>
            </a:r>
            <a:r>
              <a:rPr lang="lt-LT" sz="2800" dirty="0">
                <a:solidFill>
                  <a:prstClr val="black">
                    <a:lumMod val="75000"/>
                    <a:lumOff val="25000"/>
                  </a:prstClr>
                </a:solidFill>
                <a:latin typeface="Comic Sans MS" panose="030F0702030302020204" pitchFamily="66" charset="0"/>
                <a:ea typeface="+mn-ea"/>
                <a:cs typeface="+mn-cs"/>
              </a:rPr>
              <a:t/>
            </a:r>
            <a:br>
              <a:rPr lang="lt-LT" sz="2800" dirty="0">
                <a:solidFill>
                  <a:prstClr val="black">
                    <a:lumMod val="75000"/>
                    <a:lumOff val="25000"/>
                  </a:prstClr>
                </a:solidFill>
                <a:latin typeface="Comic Sans MS" panose="030F0702030302020204" pitchFamily="66" charset="0"/>
                <a:ea typeface="+mn-ea"/>
                <a:cs typeface="+mn-cs"/>
              </a:rPr>
            </a:br>
            <a:endParaRPr lang="lt-LT" dirty="0"/>
          </a:p>
        </p:txBody>
      </p:sp>
      <p:pic>
        <p:nvPicPr>
          <p:cNvPr id="4" name="Turinio vietos rezervavimo ženklas 3">
            <a:extLst>
              <a:ext uri="{FF2B5EF4-FFF2-40B4-BE49-F238E27FC236}">
                <a16:creationId xmlns="" xmlns:a16="http://schemas.microsoft.com/office/drawing/2014/main" id="{0DCE3E3E-EA94-4C1E-AC81-0BC052FB45CA}"/>
              </a:ext>
            </a:extLst>
          </p:cNvPr>
          <p:cNvPicPr>
            <a:picLocks noGrp="1" noChangeAspect="1"/>
          </p:cNvPicPr>
          <p:nvPr>
            <p:ph idx="1"/>
          </p:nvPr>
        </p:nvPicPr>
        <p:blipFill>
          <a:blip r:embed="rId2"/>
          <a:stretch>
            <a:fillRect/>
          </a:stretch>
        </p:blipFill>
        <p:spPr>
          <a:xfrm>
            <a:off x="1921071" y="2332383"/>
            <a:ext cx="4968671" cy="2877561"/>
          </a:xfrm>
          <a:prstGeom prst="rect">
            <a:avLst/>
          </a:prstGeom>
        </p:spPr>
      </p:pic>
      <p:pic>
        <p:nvPicPr>
          <p:cNvPr id="5" name="Paveikslėlis 4">
            <a:extLst>
              <a:ext uri="{FF2B5EF4-FFF2-40B4-BE49-F238E27FC236}">
                <a16:creationId xmlns="" xmlns:a16="http://schemas.microsoft.com/office/drawing/2014/main" id="{FD22B062-A589-46FC-B9C6-61DC829C2B50}"/>
              </a:ext>
            </a:extLst>
          </p:cNvPr>
          <p:cNvPicPr>
            <a:picLocks noChangeAspect="1"/>
          </p:cNvPicPr>
          <p:nvPr/>
        </p:nvPicPr>
        <p:blipFill>
          <a:blip r:embed="rId3"/>
          <a:stretch>
            <a:fillRect/>
          </a:stretch>
        </p:blipFill>
        <p:spPr>
          <a:xfrm>
            <a:off x="7164818" y="3428999"/>
            <a:ext cx="4578493" cy="3097036"/>
          </a:xfrm>
          <a:prstGeom prst="rect">
            <a:avLst/>
          </a:prstGeom>
        </p:spPr>
      </p:pic>
    </p:spTree>
    <p:extLst>
      <p:ext uri="{BB962C8B-B14F-4D97-AF65-F5344CB8AC3E}">
        <p14:creationId xmlns:p14="http://schemas.microsoft.com/office/powerpoint/2010/main" val="232592788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38539"/>
            <a:ext cx="8911687" cy="2054087"/>
          </a:xfrm>
        </p:spPr>
        <p:txBody>
          <a:bodyPr>
            <a:normAutofit fontScale="90000"/>
          </a:bodyPr>
          <a:lstStyle/>
          <a:p>
            <a:pPr algn="ctr"/>
            <a:r>
              <a:rPr lang="lt-LT" dirty="0">
                <a:solidFill>
                  <a:srgbClr val="333333"/>
                </a:solidFill>
                <a:latin typeface="Comic Sans MS" panose="030F0702030302020204" pitchFamily="66" charset="0"/>
              </a:rPr>
              <a:t>Atsistojus pečių plotyje rankas sukabinti už nugaros. Tuomet kuo aukščiau keliant rankas lenktis į priekį.</a:t>
            </a:r>
            <a:r>
              <a:rPr lang="lt-LT" dirty="0">
                <a:latin typeface="Comic Sans MS" panose="030F0702030302020204" pitchFamily="66" charset="0"/>
              </a:rPr>
              <a:t/>
            </a:r>
            <a:br>
              <a:rPr lang="lt-LT" dirty="0">
                <a:latin typeface="Comic Sans MS" panose="030F0702030302020204" pitchFamily="66" charset="0"/>
              </a:rPr>
            </a:br>
            <a:r>
              <a:rPr lang="lt-LT" dirty="0">
                <a:latin typeface="Comic Sans MS" panose="030F0702030302020204" pitchFamily="66" charset="0"/>
              </a:rPr>
              <a:t/>
            </a:r>
            <a:br>
              <a:rPr lang="lt-LT" dirty="0">
                <a:latin typeface="Comic Sans MS" panose="030F0702030302020204" pitchFamily="66" charset="0"/>
              </a:rPr>
            </a:br>
            <a:endParaRPr lang="en-US" dirty="0">
              <a:latin typeface="Comic Sans MS" panose="030F0702030302020204" pitchFamily="66" charset="0"/>
            </a:endParaRPr>
          </a:p>
        </p:txBody>
      </p:sp>
      <p:sp>
        <p:nvSpPr>
          <p:cNvPr id="3" name="Content Placeholder 2"/>
          <p:cNvSpPr>
            <a:spLocks noGrp="1"/>
          </p:cNvSpPr>
          <p:nvPr>
            <p:ph sz="half" idx="1"/>
          </p:nvPr>
        </p:nvSpPr>
        <p:spPr>
          <a:xfrm>
            <a:off x="4055164" y="4459358"/>
            <a:ext cx="2040835" cy="1451864"/>
          </a:xfrm>
        </p:spPr>
        <p:txBody>
          <a:bodyPr/>
          <a:lstStyle/>
          <a:p>
            <a:endParaRPr lang="en-US" dirty="0"/>
          </a:p>
        </p:txBody>
      </p:sp>
      <p:pic>
        <p:nvPicPr>
          <p:cNvPr id="6" name="Turinio vietos rezervavimo ženklas 5">
            <a:extLst>
              <a:ext uri="{FF2B5EF4-FFF2-40B4-BE49-F238E27FC236}">
                <a16:creationId xmlns="" xmlns:a16="http://schemas.microsoft.com/office/drawing/2014/main" id="{42615920-2AB0-45AF-BEE2-3CD1D1018508}"/>
              </a:ext>
            </a:extLst>
          </p:cNvPr>
          <p:cNvPicPr>
            <a:picLocks noGrp="1" noChangeAspect="1"/>
          </p:cNvPicPr>
          <p:nvPr>
            <p:ph sz="half" idx="2"/>
          </p:nvPr>
        </p:nvPicPr>
        <p:blipFill>
          <a:blip r:embed="rId2"/>
          <a:stretch>
            <a:fillRect/>
          </a:stretch>
        </p:blipFill>
        <p:spPr>
          <a:xfrm>
            <a:off x="8063121" y="2065461"/>
            <a:ext cx="2762838" cy="4392000"/>
          </a:xfrm>
          <a:prstGeom prst="rect">
            <a:avLst/>
          </a:prstGeom>
        </p:spPr>
      </p:pic>
      <p:pic>
        <p:nvPicPr>
          <p:cNvPr id="5" name="Paveikslėlis 4">
            <a:extLst>
              <a:ext uri="{FF2B5EF4-FFF2-40B4-BE49-F238E27FC236}">
                <a16:creationId xmlns="" xmlns:a16="http://schemas.microsoft.com/office/drawing/2014/main" id="{A84FEFB8-7BDC-4646-8146-05F015942671}"/>
              </a:ext>
            </a:extLst>
          </p:cNvPr>
          <p:cNvPicPr>
            <a:picLocks noChangeAspect="1"/>
          </p:cNvPicPr>
          <p:nvPr/>
        </p:nvPicPr>
        <p:blipFill>
          <a:blip r:embed="rId3"/>
          <a:stretch>
            <a:fillRect/>
          </a:stretch>
        </p:blipFill>
        <p:spPr>
          <a:xfrm>
            <a:off x="3410847" y="2065461"/>
            <a:ext cx="3005805" cy="4716000"/>
          </a:xfrm>
          <a:prstGeom prst="rect">
            <a:avLst/>
          </a:prstGeom>
        </p:spPr>
      </p:pic>
    </p:spTree>
    <p:extLst>
      <p:ext uri="{BB962C8B-B14F-4D97-AF65-F5344CB8AC3E}">
        <p14:creationId xmlns:p14="http://schemas.microsoft.com/office/powerpoint/2010/main" val="384917590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09"/>
            <a:ext cx="8911687" cy="3099752"/>
          </a:xfrm>
        </p:spPr>
        <p:txBody>
          <a:bodyPr>
            <a:normAutofit fontScale="90000"/>
          </a:bodyPr>
          <a:lstStyle/>
          <a:p>
            <a:r>
              <a:rPr lang="lt-LT" dirty="0">
                <a:solidFill>
                  <a:srgbClr val="333333"/>
                </a:solidFill>
                <a:latin typeface="Roboto"/>
              </a:rPr>
              <a:t>Šią mankštą patartina kartoti kasdien po 20 min. Pateikti pratimai stiprina vaiko nugaros raumenis ir padeda koreguoti netaisyklingą laikyseną.</a:t>
            </a:r>
            <a:r>
              <a:rPr lang="lt-LT" dirty="0"/>
              <a:t/>
            </a:r>
            <a:br>
              <a:rPr lang="lt-LT" dirty="0"/>
            </a:br>
            <a:r>
              <a:rPr lang="lt-LT" dirty="0"/>
              <a:t/>
            </a:r>
            <a:br>
              <a:rPr lang="lt-LT" dirty="0"/>
            </a:br>
            <a:endParaRPr lang="en-US" dirty="0"/>
          </a:p>
        </p:txBody>
      </p:sp>
      <p:sp>
        <p:nvSpPr>
          <p:cNvPr id="3" name="Content Placeholder 2"/>
          <p:cNvSpPr>
            <a:spLocks noGrp="1"/>
          </p:cNvSpPr>
          <p:nvPr>
            <p:ph sz="half" idx="1"/>
          </p:nvPr>
        </p:nvSpPr>
        <p:spPr>
          <a:xfrm>
            <a:off x="2589212" y="4518990"/>
            <a:ext cx="4313864" cy="1392231"/>
          </a:xfrm>
        </p:spPr>
        <p:txBody>
          <a:bodyPr/>
          <a:lstStyle/>
          <a:p>
            <a:endParaRPr lang="en-US" dirty="0"/>
          </a:p>
        </p:txBody>
      </p:sp>
      <p:sp>
        <p:nvSpPr>
          <p:cNvPr id="4" name="Content Placeholder 3"/>
          <p:cNvSpPr>
            <a:spLocks noGrp="1"/>
          </p:cNvSpPr>
          <p:nvPr>
            <p:ph sz="half" idx="2"/>
          </p:nvPr>
        </p:nvSpPr>
        <p:spPr>
          <a:xfrm>
            <a:off x="7190747" y="4253948"/>
            <a:ext cx="4313864" cy="1649896"/>
          </a:xfrm>
        </p:spPr>
        <p:txBody>
          <a:bodyPr/>
          <a:lstStyle/>
          <a:p>
            <a:endParaRPr lang="en-US" dirty="0"/>
          </a:p>
        </p:txBody>
      </p:sp>
      <p:pic>
        <p:nvPicPr>
          <p:cNvPr id="11266" name="Picture 2" descr="SusijÄs vaizdas">
            <a:extLst>
              <a:ext uri="{FF2B5EF4-FFF2-40B4-BE49-F238E27FC236}">
                <a16:creationId xmlns="" xmlns:a16="http://schemas.microsoft.com/office/drawing/2014/main" id="{2F3A8D38-3723-4128-A0C2-7D6D14CC2EA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2714625"/>
            <a:ext cx="2808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aveikslėlis 5">
            <a:extLst>
              <a:ext uri="{FF2B5EF4-FFF2-40B4-BE49-F238E27FC236}">
                <a16:creationId xmlns="" xmlns:a16="http://schemas.microsoft.com/office/drawing/2014/main" id="{B15ACDAB-C349-40DA-99DC-A991CE0339F6}"/>
              </a:ext>
            </a:extLst>
          </p:cNvPr>
          <p:cNvPicPr>
            <a:picLocks noChangeAspect="1"/>
          </p:cNvPicPr>
          <p:nvPr/>
        </p:nvPicPr>
        <p:blipFill>
          <a:blip r:embed="rId3"/>
          <a:stretch>
            <a:fillRect/>
          </a:stretch>
        </p:blipFill>
        <p:spPr>
          <a:xfrm>
            <a:off x="1491837" y="2173985"/>
            <a:ext cx="2194750" cy="4212701"/>
          </a:xfrm>
          <a:prstGeom prst="rect">
            <a:avLst/>
          </a:prstGeom>
        </p:spPr>
      </p:pic>
      <p:pic>
        <p:nvPicPr>
          <p:cNvPr id="7" name="Paveikslėlis 6">
            <a:extLst>
              <a:ext uri="{FF2B5EF4-FFF2-40B4-BE49-F238E27FC236}">
                <a16:creationId xmlns="" xmlns:a16="http://schemas.microsoft.com/office/drawing/2014/main" id="{F13E7DCE-4FF4-4A36-8F5E-AE7092AE5D39}"/>
              </a:ext>
            </a:extLst>
          </p:cNvPr>
          <p:cNvPicPr>
            <a:picLocks noChangeAspect="1"/>
          </p:cNvPicPr>
          <p:nvPr/>
        </p:nvPicPr>
        <p:blipFill>
          <a:blip r:embed="rId4"/>
          <a:stretch>
            <a:fillRect/>
          </a:stretch>
        </p:blipFill>
        <p:spPr>
          <a:xfrm>
            <a:off x="9021805" y="1910618"/>
            <a:ext cx="3170195" cy="3993226"/>
          </a:xfrm>
          <a:prstGeom prst="rect">
            <a:avLst/>
          </a:prstGeom>
        </p:spPr>
      </p:pic>
    </p:spTree>
    <p:extLst>
      <p:ext uri="{BB962C8B-B14F-4D97-AF65-F5344CB8AC3E}">
        <p14:creationId xmlns:p14="http://schemas.microsoft.com/office/powerpoint/2010/main" val="255524849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400" dirty="0">
                <a:latin typeface="Comic Sans MS" panose="030F0702030302020204" pitchFamily="66" charset="0"/>
              </a:rPr>
              <a:t>MANO STALAS IR KĖDĖ.</a:t>
            </a:r>
            <a:endParaRPr lang="en-US" sz="4400" dirty="0">
              <a:latin typeface="Comic Sans MS" panose="030F0702030302020204" pitchFamily="66" charset="0"/>
            </a:endParaRPr>
          </a:p>
        </p:txBody>
      </p:sp>
      <p:sp>
        <p:nvSpPr>
          <p:cNvPr id="3" name="Content Placeholder 2"/>
          <p:cNvSpPr>
            <a:spLocks noGrp="1"/>
          </p:cNvSpPr>
          <p:nvPr>
            <p:ph sz="half" idx="1"/>
          </p:nvPr>
        </p:nvSpPr>
        <p:spPr>
          <a:xfrm>
            <a:off x="1894114" y="2133600"/>
            <a:ext cx="4611189" cy="3777622"/>
          </a:xfrm>
        </p:spPr>
        <p:txBody>
          <a:bodyPr>
            <a:normAutofit/>
          </a:bodyPr>
          <a:lstStyle/>
          <a:p>
            <a:pPr marL="0" indent="0" algn="ctr">
              <a:buNone/>
            </a:pPr>
            <a:r>
              <a:rPr lang="lt-LT" sz="3200" dirty="0">
                <a:latin typeface="Comic Sans MS" panose="030F0702030302020204" pitchFamily="66" charset="0"/>
              </a:rPr>
              <a:t>Jei nori turėti tiesų stuburą, privalai taisyklingai sėdėti. Todėl suaugusieji tau turi pritaikyti  stalą ir kėdę.</a:t>
            </a:r>
            <a:endParaRPr lang="en-US" sz="3200" dirty="0">
              <a:latin typeface="Comic Sans MS" panose="030F0702030302020204" pitchFamily="66" charset="0"/>
            </a:endParaRPr>
          </a:p>
        </p:txBody>
      </p:sp>
      <p:pic>
        <p:nvPicPr>
          <p:cNvPr id="4" name="Paveikslėlis 3">
            <a:extLst>
              <a:ext uri="{FF2B5EF4-FFF2-40B4-BE49-F238E27FC236}">
                <a16:creationId xmlns="" xmlns:a16="http://schemas.microsoft.com/office/drawing/2014/main" id="{8C98C7B0-797D-4F8A-9821-0E1968425645}"/>
              </a:ext>
            </a:extLst>
          </p:cNvPr>
          <p:cNvPicPr>
            <a:picLocks noChangeAspect="1"/>
          </p:cNvPicPr>
          <p:nvPr/>
        </p:nvPicPr>
        <p:blipFill>
          <a:blip r:embed="rId2"/>
          <a:stretch>
            <a:fillRect/>
          </a:stretch>
        </p:blipFill>
        <p:spPr>
          <a:xfrm>
            <a:off x="7931808" y="1913890"/>
            <a:ext cx="2831742" cy="4320000"/>
          </a:xfrm>
          <a:prstGeom prst="rect">
            <a:avLst/>
          </a:prstGeom>
        </p:spPr>
      </p:pic>
      <p:sp>
        <p:nvSpPr>
          <p:cNvPr id="5" name="Turinio vietos rezervavimo ženklas 4">
            <a:extLst>
              <a:ext uri="{FF2B5EF4-FFF2-40B4-BE49-F238E27FC236}">
                <a16:creationId xmlns="" xmlns:a16="http://schemas.microsoft.com/office/drawing/2014/main" id="{D38B5E25-4711-4530-9473-C672E130D58E}"/>
              </a:ext>
            </a:extLst>
          </p:cNvPr>
          <p:cNvSpPr>
            <a:spLocks noGrp="1"/>
          </p:cNvSpPr>
          <p:nvPr>
            <p:ph sz="half" idx="2"/>
          </p:nvPr>
        </p:nvSpPr>
        <p:spPr/>
        <p:txBody>
          <a:bodyPr/>
          <a:lstStyle/>
          <a:p>
            <a:pPr marL="0" indent="0">
              <a:buNone/>
            </a:pPr>
            <a:endParaRPr lang="en-US" dirty="0"/>
          </a:p>
        </p:txBody>
      </p:sp>
    </p:spTree>
    <p:extLst>
      <p:ext uri="{BB962C8B-B14F-4D97-AF65-F5344CB8AC3E}">
        <p14:creationId xmlns:p14="http://schemas.microsoft.com/office/powerpoint/2010/main" val="53872736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400" dirty="0">
                <a:latin typeface="Comic Sans MS" panose="030F0702030302020204" pitchFamily="66" charset="0"/>
              </a:rPr>
              <a:t>Kuri mergaitė sėdi taisyklingai?</a:t>
            </a:r>
            <a:endParaRPr lang="en-US" sz="4400" dirty="0">
              <a:latin typeface="Comic Sans MS" panose="030F0702030302020204" pitchFamily="66" charset="0"/>
            </a:endParaRPr>
          </a:p>
        </p:txBody>
      </p:sp>
      <p:pic>
        <p:nvPicPr>
          <p:cNvPr id="4" name="Content Placeholder 3"/>
          <p:cNvPicPr>
            <a:picLocks noGrp="1" noChangeAspect="1"/>
          </p:cNvPicPr>
          <p:nvPr>
            <p:ph idx="1"/>
          </p:nvPr>
        </p:nvPicPr>
        <p:blipFill rotWithShape="1">
          <a:blip r:embed="rId2"/>
          <a:srcRect b="15755"/>
          <a:stretch/>
        </p:blipFill>
        <p:spPr>
          <a:xfrm>
            <a:off x="3344462" y="1754777"/>
            <a:ext cx="6124742" cy="3182983"/>
          </a:xfrm>
          <a:prstGeom prst="rect">
            <a:avLst/>
          </a:prstGeom>
        </p:spPr>
      </p:pic>
      <p:sp>
        <p:nvSpPr>
          <p:cNvPr id="5" name="Heart 4"/>
          <p:cNvSpPr/>
          <p:nvPr/>
        </p:nvSpPr>
        <p:spPr>
          <a:xfrm>
            <a:off x="4023360" y="5564777"/>
            <a:ext cx="1018903" cy="1110343"/>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3600" dirty="0">
                <a:solidFill>
                  <a:srgbClr val="002060"/>
                </a:solidFill>
                <a:latin typeface="Comic Sans MS" panose="030F0702030302020204" pitchFamily="66" charset="0"/>
              </a:rPr>
              <a:t>1</a:t>
            </a:r>
            <a:endParaRPr lang="en-US" sz="3600" dirty="0">
              <a:solidFill>
                <a:srgbClr val="002060"/>
              </a:solidFill>
              <a:latin typeface="Comic Sans MS" panose="030F0702030302020204" pitchFamily="66" charset="0"/>
            </a:endParaRPr>
          </a:p>
        </p:txBody>
      </p:sp>
      <p:sp>
        <p:nvSpPr>
          <p:cNvPr id="6" name="Heart 5"/>
          <p:cNvSpPr/>
          <p:nvPr/>
        </p:nvSpPr>
        <p:spPr>
          <a:xfrm>
            <a:off x="5897381" y="5513255"/>
            <a:ext cx="1018903" cy="1110343"/>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3600" dirty="0">
                <a:solidFill>
                  <a:srgbClr val="002060"/>
                </a:solidFill>
                <a:latin typeface="Comic Sans MS" panose="030F0702030302020204" pitchFamily="66" charset="0"/>
              </a:rPr>
              <a:t>2</a:t>
            </a:r>
            <a:endParaRPr lang="en-US" sz="3600" dirty="0">
              <a:solidFill>
                <a:srgbClr val="002060"/>
              </a:solidFill>
              <a:latin typeface="Comic Sans MS" panose="030F0702030302020204" pitchFamily="66" charset="0"/>
            </a:endParaRPr>
          </a:p>
        </p:txBody>
      </p:sp>
      <p:sp>
        <p:nvSpPr>
          <p:cNvPr id="7" name="Heart 6"/>
          <p:cNvSpPr/>
          <p:nvPr/>
        </p:nvSpPr>
        <p:spPr>
          <a:xfrm>
            <a:off x="7880436" y="5513255"/>
            <a:ext cx="1018903" cy="1110343"/>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3600" dirty="0">
                <a:solidFill>
                  <a:srgbClr val="002060"/>
                </a:solidFill>
                <a:latin typeface="Comic Sans MS" panose="030F0702030302020204" pitchFamily="66" charset="0"/>
              </a:rPr>
              <a:t>3</a:t>
            </a:r>
            <a:endParaRPr lang="en-US" sz="36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76686943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14381CD7-DB4D-4256-B810-7CB73730DEE4}"/>
              </a:ext>
            </a:extLst>
          </p:cNvPr>
          <p:cNvSpPr>
            <a:spLocks noGrp="1"/>
          </p:cNvSpPr>
          <p:nvPr>
            <p:ph type="title"/>
          </p:nvPr>
        </p:nvSpPr>
        <p:spPr/>
        <p:txBody>
          <a:bodyPr>
            <a:noAutofit/>
          </a:bodyPr>
          <a:lstStyle/>
          <a:p>
            <a:pPr algn="ctr"/>
            <a:r>
              <a:rPr lang="lt-LT" sz="4000" dirty="0">
                <a:latin typeface="Comic Sans MS" panose="030F0702030302020204" pitchFamily="66" charset="0"/>
              </a:rPr>
              <a:t>LINKIME VISIEMS AUGTI SVEIKIEMS IR STIPRIEMS.</a:t>
            </a:r>
          </a:p>
        </p:txBody>
      </p:sp>
      <p:pic>
        <p:nvPicPr>
          <p:cNvPr id="7172" name="Picture 4" descr="Vaizdo rezultatas pagal uÅ¾klausÄ âholi animated gifs ANIMALSâ">
            <a:extLst>
              <a:ext uri="{FF2B5EF4-FFF2-40B4-BE49-F238E27FC236}">
                <a16:creationId xmlns="" xmlns:a16="http://schemas.microsoft.com/office/drawing/2014/main" id="{5DA50380-6A67-4C7C-AA18-67C66928521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82700" y="2918654"/>
            <a:ext cx="57150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5" name="Turinio vietos rezervavimo ženklas 4">
            <a:extLst>
              <a:ext uri="{FF2B5EF4-FFF2-40B4-BE49-F238E27FC236}">
                <a16:creationId xmlns="" xmlns:a16="http://schemas.microsoft.com/office/drawing/2014/main" id="{B34E4600-3A2F-48F3-9C99-BBDA01705CC9}"/>
              </a:ext>
            </a:extLst>
          </p:cNvPr>
          <p:cNvPicPr>
            <a:picLocks noGrp="1" noChangeAspect="1"/>
          </p:cNvPicPr>
          <p:nvPr>
            <p:ph idx="1"/>
          </p:nvPr>
        </p:nvPicPr>
        <p:blipFill>
          <a:blip r:embed="rId3"/>
          <a:stretch>
            <a:fillRect/>
          </a:stretch>
        </p:blipFill>
        <p:spPr>
          <a:xfrm>
            <a:off x="10507346" y="3251047"/>
            <a:ext cx="1481456" cy="3133616"/>
          </a:xfrm>
          <a:prstGeom prst="rect">
            <a:avLst/>
          </a:prstGeom>
        </p:spPr>
      </p:pic>
      <p:pic>
        <p:nvPicPr>
          <p:cNvPr id="3" name="Paveikslėlis 2">
            <a:extLst>
              <a:ext uri="{FF2B5EF4-FFF2-40B4-BE49-F238E27FC236}">
                <a16:creationId xmlns="" xmlns:a16="http://schemas.microsoft.com/office/drawing/2014/main" id="{02B71C2D-10C5-4AC1-80E9-DC71AF0D6A3E}"/>
              </a:ext>
            </a:extLst>
          </p:cNvPr>
          <p:cNvPicPr>
            <a:picLocks noChangeAspect="1"/>
          </p:cNvPicPr>
          <p:nvPr/>
        </p:nvPicPr>
        <p:blipFill>
          <a:blip r:embed="rId4"/>
          <a:stretch>
            <a:fillRect/>
          </a:stretch>
        </p:blipFill>
        <p:spPr>
          <a:xfrm>
            <a:off x="2592925" y="3016331"/>
            <a:ext cx="1579001" cy="3603048"/>
          </a:xfrm>
          <a:prstGeom prst="rect">
            <a:avLst/>
          </a:prstGeom>
        </p:spPr>
      </p:pic>
    </p:spTree>
    <p:extLst>
      <p:ext uri="{BB962C8B-B14F-4D97-AF65-F5344CB8AC3E}">
        <p14:creationId xmlns:p14="http://schemas.microsoft.com/office/powerpoint/2010/main" val="4116322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998066"/>
          </a:xfrm>
        </p:spPr>
        <p:txBody>
          <a:bodyPr>
            <a:normAutofit fontScale="90000"/>
          </a:bodyPr>
          <a:lstStyle/>
          <a:p>
            <a:pPr algn="ctr"/>
            <a:r>
              <a:rPr lang="en-US" dirty="0">
                <a:solidFill>
                  <a:schemeClr val="accent3">
                    <a:lumMod val="75000"/>
                  </a:schemeClr>
                </a:solidFill>
                <a:latin typeface="Comic Sans MS" panose="030F0702030302020204" pitchFamily="66" charset="0"/>
              </a:rPr>
              <a:t>A</a:t>
            </a:r>
            <a:r>
              <a:rPr lang="lt-LT" dirty="0">
                <a:solidFill>
                  <a:schemeClr val="accent3">
                    <a:lumMod val="75000"/>
                  </a:schemeClr>
                </a:solidFill>
                <a:latin typeface="Comic Sans MS" panose="030F0702030302020204" pitchFamily="66" charset="0"/>
              </a:rPr>
              <a:t>š – Rasytė. Mano laikysena – taisyklinga. Mane giria kiemo draugai bei darželio auklėtoja. Jie sako, kad aš visuomet esu tiesi kaip liepa.</a:t>
            </a:r>
            <a:endParaRPr lang="en-US" dirty="0">
              <a:solidFill>
                <a:schemeClr val="accent3">
                  <a:lumMod val="75000"/>
                </a:schemeClr>
              </a:solidFill>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3133165" y="2178424"/>
            <a:ext cx="3014417" cy="4679576"/>
          </a:xfrm>
          <a:prstGeom prst="rect">
            <a:avLst/>
          </a:prstGeom>
        </p:spPr>
      </p:pic>
      <p:pic>
        <p:nvPicPr>
          <p:cNvPr id="1026" name="Picture 2" descr="SusijÄs vaizdas">
            <a:extLst>
              <a:ext uri="{FF2B5EF4-FFF2-40B4-BE49-F238E27FC236}">
                <a16:creationId xmlns="" xmlns:a16="http://schemas.microsoft.com/office/drawing/2014/main" id="{11D660DB-94DE-4C76-B7DB-B5CFB86054E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87822" y="4093059"/>
            <a:ext cx="28860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303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2092964"/>
          </a:xfrm>
        </p:spPr>
        <p:txBody>
          <a:bodyPr>
            <a:normAutofit fontScale="90000"/>
          </a:bodyPr>
          <a:lstStyle/>
          <a:p>
            <a:pPr algn="ctr"/>
            <a:r>
              <a:rPr lang="lt-LT" dirty="0">
                <a:solidFill>
                  <a:schemeClr val="accent3">
                    <a:lumMod val="75000"/>
                  </a:schemeClr>
                </a:solidFill>
                <a:latin typeface="Comic Sans MS" panose="030F0702030302020204" pitchFamily="66" charset="0"/>
              </a:rPr>
              <a:t>Susipažinkime ir su manimi. Mano vardas Jokūbas, o pravardė – Klaustukas. Mane taip vadina dėl to, kad visuomet vaikštau ir sėdžiu susikūprinęs.</a:t>
            </a:r>
            <a:endParaRPr lang="en-US" dirty="0">
              <a:solidFill>
                <a:schemeClr val="accent3">
                  <a:lumMod val="75000"/>
                </a:schemeClr>
              </a:solidFill>
              <a:latin typeface="Comic Sans MS" panose="030F0702030302020204" pitchFamily="66" charset="0"/>
            </a:endParaRPr>
          </a:p>
        </p:txBody>
      </p:sp>
      <p:pic>
        <p:nvPicPr>
          <p:cNvPr id="4" name="Content Placeholder 3" descr="SusijÄs vaizdas"/>
          <p:cNvPicPr>
            <a:picLocks noGrp="1"/>
          </p:cNvPicPr>
          <p:nvPr>
            <p:ph idx="1"/>
          </p:nvPr>
        </p:nvPicPr>
        <p:blipFill rotWithShape="1">
          <a:blip r:embed="rId2">
            <a:extLst>
              <a:ext uri="{28A0092B-C50C-407E-A947-70E740481C1C}">
                <a14:useLocalDpi xmlns:a14="http://schemas.microsoft.com/office/drawing/2010/main" val="0"/>
              </a:ext>
            </a:extLst>
          </a:blip>
          <a:srcRect l="75808" r="1"/>
          <a:stretch/>
        </p:blipFill>
        <p:spPr bwMode="auto">
          <a:xfrm>
            <a:off x="2592925" y="1962140"/>
            <a:ext cx="2498950" cy="50162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325898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82176"/>
          </a:xfrm>
        </p:spPr>
        <p:txBody>
          <a:bodyPr/>
          <a:lstStyle/>
          <a:p>
            <a:pPr algn="ctr"/>
            <a:r>
              <a:rPr lang="lt-LT" dirty="0">
                <a:solidFill>
                  <a:schemeClr val="accent3">
                    <a:lumMod val="75000"/>
                  </a:schemeClr>
                </a:solidFill>
                <a:latin typeface="Comic Sans MS" panose="030F0702030302020204" pitchFamily="66" charset="0"/>
              </a:rPr>
              <a:t>Taisyklingą laikyseną lemia:</a:t>
            </a:r>
            <a:endParaRPr lang="en-US" dirty="0">
              <a:solidFill>
                <a:schemeClr val="accent3">
                  <a:lumMod val="75000"/>
                </a:schemeClr>
              </a:solidFill>
              <a:latin typeface="Comic Sans MS" panose="030F0702030302020204" pitchFamily="66" charset="0"/>
            </a:endParaRPr>
          </a:p>
        </p:txBody>
      </p:sp>
      <p:pic>
        <p:nvPicPr>
          <p:cNvPr id="4" name="Content Placeholder 3" descr="SusijÄs vaizdas"/>
          <p:cNvPicPr>
            <a:picLocks noGrp="1"/>
          </p:cNvPicPr>
          <p:nvPr>
            <p:ph idx="1"/>
          </p:nvPr>
        </p:nvPicPr>
        <p:blipFill rotWithShape="1">
          <a:blip r:embed="rId2">
            <a:extLst>
              <a:ext uri="{28A0092B-C50C-407E-A947-70E740481C1C}">
                <a14:useLocalDpi xmlns:a14="http://schemas.microsoft.com/office/drawing/2010/main" val="0"/>
              </a:ext>
            </a:extLst>
          </a:blip>
          <a:srcRect l="34136" r="27237"/>
          <a:stretch/>
        </p:blipFill>
        <p:spPr bwMode="auto">
          <a:xfrm>
            <a:off x="4885510" y="1306513"/>
            <a:ext cx="3213461" cy="5264150"/>
          </a:xfrm>
          <a:prstGeom prst="rect">
            <a:avLst/>
          </a:prstGeom>
          <a:noFill/>
          <a:ln>
            <a:noFill/>
          </a:ln>
          <a:extLst>
            <a:ext uri="{53640926-AAD7-44D8-BBD7-CCE9431645EC}">
              <a14:shadowObscured xmlns:a14="http://schemas.microsoft.com/office/drawing/2010/main"/>
            </a:ext>
          </a:extLst>
        </p:spPr>
      </p:pic>
      <p:sp>
        <p:nvSpPr>
          <p:cNvPr id="5" name="Cloud 4"/>
          <p:cNvSpPr/>
          <p:nvPr/>
        </p:nvSpPr>
        <p:spPr>
          <a:xfrm>
            <a:off x="1240971" y="2390503"/>
            <a:ext cx="2272938" cy="1763486"/>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dirty="0">
                <a:solidFill>
                  <a:schemeClr val="accent3">
                    <a:lumMod val="75000"/>
                  </a:schemeClr>
                </a:solidFill>
                <a:latin typeface="Comic Sans MS" panose="030F0702030302020204" pitchFamily="66" charset="0"/>
              </a:rPr>
              <a:t>Geras regėjimas ir klausa.</a:t>
            </a:r>
            <a:endParaRPr lang="en-US" dirty="0">
              <a:solidFill>
                <a:schemeClr val="accent3">
                  <a:lumMod val="75000"/>
                </a:schemeClr>
              </a:solidFill>
              <a:latin typeface="Comic Sans MS" panose="030F0702030302020204" pitchFamily="66" charset="0"/>
            </a:endParaRPr>
          </a:p>
        </p:txBody>
      </p:sp>
      <p:sp>
        <p:nvSpPr>
          <p:cNvPr id="6" name="Cloud 5"/>
          <p:cNvSpPr/>
          <p:nvPr/>
        </p:nvSpPr>
        <p:spPr>
          <a:xfrm>
            <a:off x="1933303" y="4807132"/>
            <a:ext cx="2403566" cy="1881052"/>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dirty="0">
                <a:solidFill>
                  <a:schemeClr val="accent3">
                    <a:lumMod val="75000"/>
                  </a:schemeClr>
                </a:solidFill>
                <a:latin typeface="Comic Sans MS" panose="030F0702030302020204" pitchFamily="66" charset="0"/>
              </a:rPr>
              <a:t>Gera savijauta ir nuotaika.</a:t>
            </a:r>
            <a:endParaRPr lang="en-US" dirty="0">
              <a:solidFill>
                <a:schemeClr val="accent3">
                  <a:lumMod val="75000"/>
                </a:schemeClr>
              </a:solidFill>
              <a:latin typeface="Comic Sans MS" panose="030F0702030302020204" pitchFamily="66" charset="0"/>
            </a:endParaRPr>
          </a:p>
        </p:txBody>
      </p:sp>
      <p:sp>
        <p:nvSpPr>
          <p:cNvPr id="7" name="Cloud 6"/>
          <p:cNvSpPr/>
          <p:nvPr/>
        </p:nvSpPr>
        <p:spPr>
          <a:xfrm>
            <a:off x="8647612" y="1783080"/>
            <a:ext cx="2965269" cy="148916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dirty="0">
                <a:solidFill>
                  <a:schemeClr val="accent3">
                    <a:lumMod val="75000"/>
                  </a:schemeClr>
                </a:solidFill>
                <a:latin typeface="Comic Sans MS" panose="030F0702030302020204" pitchFamily="66" charset="0"/>
              </a:rPr>
              <a:t>Tiesus stuburas.</a:t>
            </a:r>
            <a:endParaRPr lang="en-US" dirty="0">
              <a:solidFill>
                <a:schemeClr val="accent3">
                  <a:lumMod val="75000"/>
                </a:schemeClr>
              </a:solidFill>
              <a:latin typeface="Comic Sans MS" panose="030F0702030302020204" pitchFamily="66" charset="0"/>
            </a:endParaRPr>
          </a:p>
        </p:txBody>
      </p:sp>
      <p:sp>
        <p:nvSpPr>
          <p:cNvPr id="8" name="Cloud 7"/>
          <p:cNvSpPr/>
          <p:nvPr/>
        </p:nvSpPr>
        <p:spPr>
          <a:xfrm>
            <a:off x="7746275" y="4153989"/>
            <a:ext cx="2677886" cy="2129245"/>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dirty="0">
                <a:solidFill>
                  <a:schemeClr val="accent3">
                    <a:lumMod val="75000"/>
                  </a:schemeClr>
                </a:solidFill>
                <a:latin typeface="Comic Sans MS" panose="030F0702030302020204" pitchFamily="66" charset="0"/>
              </a:rPr>
              <a:t>Stiprūs raumenys.</a:t>
            </a:r>
            <a:endParaRPr lang="en-US" dirty="0">
              <a:solidFill>
                <a:schemeClr val="accent3">
                  <a:lumMod val="75000"/>
                </a:schemeClr>
              </a:solidFill>
              <a:latin typeface="Comic Sans MS" panose="030F0702030302020204" pitchFamily="66" charset="0"/>
            </a:endParaRPr>
          </a:p>
        </p:txBody>
      </p:sp>
      <p:cxnSp>
        <p:nvCxnSpPr>
          <p:cNvPr id="15" name="Straight Arrow Connector 14"/>
          <p:cNvCxnSpPr/>
          <p:nvPr/>
        </p:nvCxnSpPr>
        <p:spPr>
          <a:xfrm flipH="1">
            <a:off x="3278777" y="1306286"/>
            <a:ext cx="953589" cy="1227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088674" y="1507307"/>
            <a:ext cx="1031966" cy="3299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516983" y="1606731"/>
            <a:ext cx="561703" cy="339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587637" y="1495651"/>
            <a:ext cx="1164478" cy="2658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56732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623" y="624110"/>
            <a:ext cx="9296989" cy="1280890"/>
          </a:xfrm>
        </p:spPr>
        <p:txBody>
          <a:bodyPr/>
          <a:lstStyle/>
          <a:p>
            <a:r>
              <a:rPr lang="lt-LT" dirty="0">
                <a:solidFill>
                  <a:schemeClr val="accent3">
                    <a:lumMod val="75000"/>
                  </a:schemeClr>
                </a:solidFill>
                <a:latin typeface="Comic Sans MS" panose="030F0702030302020204" pitchFamily="66" charset="0"/>
              </a:rPr>
              <a:t>Rasytės laikysena taisyklinga. Kokios spalvos debesėliai priklauso Rasytei?</a:t>
            </a:r>
            <a:endParaRPr lang="en-US" dirty="0">
              <a:solidFill>
                <a:schemeClr val="accent3">
                  <a:lumMod val="75000"/>
                </a:schemeClr>
              </a:solidFill>
              <a:latin typeface="Comic Sans MS" panose="030F0702030302020204" pitchFamily="66" charset="0"/>
            </a:endParaRPr>
          </a:p>
        </p:txBody>
      </p:sp>
      <p:pic>
        <p:nvPicPr>
          <p:cNvPr id="4" name="Content Placeholder 3" descr="SusijÄs vaizdas"/>
          <p:cNvPicPr>
            <a:picLocks noGrp="1"/>
          </p:cNvPicPr>
          <p:nvPr>
            <p:ph idx="1"/>
          </p:nvPr>
        </p:nvPicPr>
        <p:blipFill rotWithShape="1">
          <a:blip r:embed="rId2">
            <a:extLst>
              <a:ext uri="{28A0092B-C50C-407E-A947-70E740481C1C}">
                <a14:useLocalDpi xmlns:a14="http://schemas.microsoft.com/office/drawing/2010/main" val="0"/>
              </a:ext>
            </a:extLst>
          </a:blip>
          <a:srcRect l="34136" r="27237"/>
          <a:stretch/>
        </p:blipFill>
        <p:spPr bwMode="auto">
          <a:xfrm>
            <a:off x="846018" y="2133600"/>
            <a:ext cx="3229305" cy="4724400"/>
          </a:xfrm>
          <a:prstGeom prst="rect">
            <a:avLst/>
          </a:prstGeom>
          <a:noFill/>
          <a:ln>
            <a:noFill/>
          </a:ln>
          <a:extLst>
            <a:ext uri="{53640926-AAD7-44D8-BBD7-CCE9431645EC}">
              <a14:shadowObscured xmlns:a14="http://schemas.microsoft.com/office/drawing/2010/main"/>
            </a:ext>
          </a:extLst>
        </p:spPr>
      </p:pic>
      <p:sp>
        <p:nvSpPr>
          <p:cNvPr id="7" name="Cloud 6"/>
          <p:cNvSpPr/>
          <p:nvPr/>
        </p:nvSpPr>
        <p:spPr>
          <a:xfrm>
            <a:off x="3530991" y="2538046"/>
            <a:ext cx="1730326" cy="1063283"/>
          </a:xfrm>
          <a:prstGeom prst="clou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lt-LT" dirty="0">
                <a:latin typeface="Comic Sans MS" panose="030F0702030302020204" pitchFamily="66" charset="0"/>
              </a:rPr>
              <a:t>Esu linksma.</a:t>
            </a:r>
            <a:endParaRPr lang="en-US" dirty="0">
              <a:latin typeface="Comic Sans MS" panose="030F0702030302020204" pitchFamily="66" charset="0"/>
            </a:endParaRPr>
          </a:p>
        </p:txBody>
      </p:sp>
      <p:sp>
        <p:nvSpPr>
          <p:cNvPr id="9" name="Cloud 8"/>
          <p:cNvSpPr/>
          <p:nvPr/>
        </p:nvSpPr>
        <p:spPr>
          <a:xfrm>
            <a:off x="5556739" y="2133600"/>
            <a:ext cx="1871004" cy="14677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Comic Sans MS" panose="030F0702030302020204" pitchFamily="66" charset="0"/>
              </a:rPr>
              <a:t>Vaikštau pakumpus</a:t>
            </a:r>
            <a:endParaRPr lang="en-US" dirty="0">
              <a:latin typeface="Comic Sans MS" panose="030F0702030302020204" pitchFamily="66" charset="0"/>
            </a:endParaRPr>
          </a:p>
        </p:txBody>
      </p:sp>
      <p:sp>
        <p:nvSpPr>
          <p:cNvPr id="10" name="Cloud 9"/>
          <p:cNvSpPr/>
          <p:nvPr/>
        </p:nvSpPr>
        <p:spPr>
          <a:xfrm>
            <a:off x="3207435" y="4164037"/>
            <a:ext cx="3179298" cy="137863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Comic Sans MS" panose="030F0702030302020204" pitchFamily="66" charset="0"/>
              </a:rPr>
              <a:t>Sėdžiu susikuprinusi</a:t>
            </a:r>
            <a:endParaRPr lang="en-US" dirty="0">
              <a:latin typeface="Comic Sans MS" panose="030F0702030302020204" pitchFamily="66" charset="0"/>
            </a:endParaRPr>
          </a:p>
        </p:txBody>
      </p:sp>
      <p:sp>
        <p:nvSpPr>
          <p:cNvPr id="11" name="Cloud 10"/>
          <p:cNvSpPr/>
          <p:nvPr/>
        </p:nvSpPr>
        <p:spPr>
          <a:xfrm>
            <a:off x="6833132" y="4234375"/>
            <a:ext cx="2695846" cy="123795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t-LT" dirty="0">
                <a:latin typeface="Comic Sans MS" panose="030F0702030302020204" pitchFamily="66" charset="0"/>
              </a:rPr>
              <a:t>Gerai matau ir girdžiu.</a:t>
            </a:r>
            <a:endParaRPr lang="en-US" dirty="0">
              <a:latin typeface="Comic Sans MS" panose="030F0702030302020204" pitchFamily="66" charset="0"/>
            </a:endParaRPr>
          </a:p>
        </p:txBody>
      </p:sp>
      <p:sp>
        <p:nvSpPr>
          <p:cNvPr id="12" name="Cloud 11"/>
          <p:cNvSpPr/>
          <p:nvPr/>
        </p:nvSpPr>
        <p:spPr>
          <a:xfrm>
            <a:off x="7723166" y="2011681"/>
            <a:ext cx="2025746" cy="1448971"/>
          </a:xfrm>
          <a:prstGeom prst="cloud">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lt-LT" dirty="0">
                <a:latin typeface="Comic Sans MS" panose="030F0702030302020204" pitchFamily="66" charset="0"/>
              </a:rPr>
              <a:t>Esu liūdna</a:t>
            </a:r>
            <a:r>
              <a:rPr lang="lt-LT" dirty="0"/>
              <a:t>.</a:t>
            </a:r>
            <a:endParaRPr lang="en-US" dirty="0"/>
          </a:p>
        </p:txBody>
      </p:sp>
      <p:sp>
        <p:nvSpPr>
          <p:cNvPr id="13" name="Cloud 12"/>
          <p:cNvSpPr/>
          <p:nvPr/>
        </p:nvSpPr>
        <p:spPr>
          <a:xfrm>
            <a:off x="9748912" y="1568547"/>
            <a:ext cx="2180491" cy="1167619"/>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t-LT" dirty="0">
                <a:latin typeface="Comic Sans MS" panose="030F0702030302020204" pitchFamily="66" charset="0"/>
              </a:rPr>
              <a:t>Vaikštau tiesi.</a:t>
            </a:r>
            <a:endParaRPr lang="en-US" dirty="0">
              <a:latin typeface="Comic Sans MS" panose="030F0702030302020204" pitchFamily="66" charset="0"/>
            </a:endParaRPr>
          </a:p>
        </p:txBody>
      </p:sp>
      <p:sp>
        <p:nvSpPr>
          <p:cNvPr id="14" name="Cloud 13"/>
          <p:cNvSpPr/>
          <p:nvPr/>
        </p:nvSpPr>
        <p:spPr>
          <a:xfrm>
            <a:off x="9528978" y="3601329"/>
            <a:ext cx="2555170" cy="1252024"/>
          </a:xfrm>
          <a:prstGeom prst="cloud">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t-LT" dirty="0">
                <a:latin typeface="Comic Sans MS" panose="030F0702030302020204" pitchFamily="66" charset="0"/>
              </a:rPr>
              <a:t>Nesportuoju</a:t>
            </a:r>
            <a:r>
              <a:rPr lang="lt-LT" dirty="0"/>
              <a:t>.</a:t>
            </a:r>
            <a:endParaRPr lang="en-US" dirty="0"/>
          </a:p>
        </p:txBody>
      </p:sp>
      <p:sp>
        <p:nvSpPr>
          <p:cNvPr id="15" name="Cloud 14"/>
          <p:cNvSpPr/>
          <p:nvPr/>
        </p:nvSpPr>
        <p:spPr>
          <a:xfrm>
            <a:off x="3207435" y="5631766"/>
            <a:ext cx="2475913" cy="122623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t-LT" dirty="0">
                <a:latin typeface="Comic Sans MS" panose="030F0702030302020204" pitchFamily="66" charset="0"/>
              </a:rPr>
              <a:t>Sportuoju.</a:t>
            </a:r>
            <a:endParaRPr lang="en-US" dirty="0">
              <a:latin typeface="Comic Sans MS" panose="030F0702030302020204" pitchFamily="66" charset="0"/>
            </a:endParaRPr>
          </a:p>
        </p:txBody>
      </p:sp>
      <p:sp>
        <p:nvSpPr>
          <p:cNvPr id="16" name="Cloud 15"/>
          <p:cNvSpPr/>
          <p:nvPr/>
        </p:nvSpPr>
        <p:spPr>
          <a:xfrm>
            <a:off x="6133515" y="5631766"/>
            <a:ext cx="2827606" cy="122623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Comic Sans MS" panose="030F0702030302020204" pitchFamily="66" charset="0"/>
              </a:rPr>
              <a:t>Žaidžiu nejudrius žaidimus.</a:t>
            </a:r>
            <a:endParaRPr lang="en-US" dirty="0">
              <a:latin typeface="Comic Sans MS" panose="030F0702030302020204" pitchFamily="66" charset="0"/>
            </a:endParaRPr>
          </a:p>
        </p:txBody>
      </p:sp>
      <p:sp>
        <p:nvSpPr>
          <p:cNvPr id="17" name="Cloud 16"/>
          <p:cNvSpPr/>
          <p:nvPr/>
        </p:nvSpPr>
        <p:spPr>
          <a:xfrm>
            <a:off x="9528978" y="5359791"/>
            <a:ext cx="2400425" cy="128016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t-LT" dirty="0">
                <a:latin typeface="Comic Sans MS" panose="030F0702030302020204" pitchFamily="66" charset="0"/>
              </a:rPr>
              <a:t>Žaidžiu judrius žaidimus.</a:t>
            </a:r>
            <a:endParaRPr lang="en-US" dirty="0">
              <a:latin typeface="Comic Sans MS" panose="030F0702030302020204" pitchFamily="66" charset="0"/>
            </a:endParaRPr>
          </a:p>
        </p:txBody>
      </p:sp>
    </p:spTree>
    <p:extLst>
      <p:ext uri="{BB962C8B-B14F-4D97-AF65-F5344CB8AC3E}">
        <p14:creationId xmlns:p14="http://schemas.microsoft.com/office/powerpoint/2010/main" val="404857204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675" y="624110"/>
            <a:ext cx="9701938" cy="812804"/>
          </a:xfrm>
        </p:spPr>
        <p:txBody>
          <a:bodyPr>
            <a:normAutofit/>
          </a:bodyPr>
          <a:lstStyle/>
          <a:p>
            <a:pPr algn="ctr"/>
            <a:r>
              <a:rPr lang="lt-LT" sz="4000" dirty="0">
                <a:solidFill>
                  <a:schemeClr val="accent3">
                    <a:lumMod val="60000"/>
                    <a:lumOff val="40000"/>
                  </a:schemeClr>
                </a:solidFill>
                <a:latin typeface="Comic Sans MS" panose="030F0702030302020204" pitchFamily="66" charset="0"/>
              </a:rPr>
              <a:t>LAIKYSENAI KENKIA:</a:t>
            </a:r>
            <a:endParaRPr lang="en-US" sz="4000" dirty="0">
              <a:solidFill>
                <a:schemeClr val="accent3">
                  <a:lumMod val="60000"/>
                  <a:lumOff val="40000"/>
                </a:schemeClr>
              </a:solidFill>
              <a:latin typeface="Comic Sans MS" panose="030F0702030302020204" pitchFamily="66" charset="0"/>
            </a:endParaRPr>
          </a:p>
        </p:txBody>
      </p:sp>
      <p:pic>
        <p:nvPicPr>
          <p:cNvPr id="5" name="Content Placeholder 4" descr="SusijÄs vaizdas"/>
          <p:cNvPicPr>
            <a:picLocks noGrp="1"/>
          </p:cNvPicPr>
          <p:nvPr>
            <p:ph idx="1"/>
          </p:nvPr>
        </p:nvPicPr>
        <p:blipFill rotWithShape="1">
          <a:blip r:embed="rId2">
            <a:extLst>
              <a:ext uri="{28A0092B-C50C-407E-A947-70E740481C1C}">
                <a14:useLocalDpi xmlns:a14="http://schemas.microsoft.com/office/drawing/2010/main" val="0"/>
              </a:ext>
            </a:extLst>
          </a:blip>
          <a:srcRect l="75808" r="1"/>
          <a:stretch/>
        </p:blipFill>
        <p:spPr bwMode="auto">
          <a:xfrm>
            <a:off x="252184" y="1227683"/>
            <a:ext cx="2169890" cy="5068887"/>
          </a:xfrm>
          <a:prstGeom prst="rect">
            <a:avLst/>
          </a:prstGeom>
          <a:noFill/>
          <a:ln>
            <a:noFill/>
          </a:ln>
          <a:extLst>
            <a:ext uri="{53640926-AAD7-44D8-BBD7-CCE9431645EC}">
              <a14:shadowObscured xmlns:a14="http://schemas.microsoft.com/office/drawing/2010/main"/>
            </a:ext>
          </a:extLst>
        </p:spPr>
      </p:pic>
      <p:sp>
        <p:nvSpPr>
          <p:cNvPr id="7" name="Wave 6"/>
          <p:cNvSpPr/>
          <p:nvPr/>
        </p:nvSpPr>
        <p:spPr>
          <a:xfrm>
            <a:off x="2531270" y="2521380"/>
            <a:ext cx="2764700" cy="1148987"/>
          </a:xfrm>
          <a:prstGeom prst="wave">
            <a:avLst>
              <a:gd name="adj1" fmla="val 12500"/>
              <a:gd name="adj2" fmla="val 47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dirty="0">
                <a:latin typeface="Comic Sans MS" panose="030F0702030302020204" pitchFamily="66" charset="0"/>
              </a:rPr>
              <a:t>Kuprinės nešimas ant vieno peties.</a:t>
            </a:r>
            <a:endParaRPr lang="en-US" dirty="0">
              <a:latin typeface="Comic Sans MS" panose="030F0702030302020204" pitchFamily="66" charset="0"/>
            </a:endParaRPr>
          </a:p>
        </p:txBody>
      </p:sp>
      <p:sp>
        <p:nvSpPr>
          <p:cNvPr id="8" name="AutoShape 2" descr="Vaizdo rezultatas pagal uÅ¾klausÄ âsedÄjimas prie kompiuterio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Wave 9"/>
          <p:cNvSpPr/>
          <p:nvPr/>
        </p:nvSpPr>
        <p:spPr>
          <a:xfrm>
            <a:off x="2634907" y="4838167"/>
            <a:ext cx="2649175" cy="1510305"/>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dirty="0">
                <a:latin typeface="Comic Sans MS" panose="030F0702030302020204" pitchFamily="66" charset="0"/>
              </a:rPr>
              <a:t>Ilgi žaidimai kompiuteriu.</a:t>
            </a:r>
            <a:endParaRPr lang="en-US" dirty="0">
              <a:latin typeface="Comic Sans MS" panose="030F0702030302020204" pitchFamily="66" charset="0"/>
            </a:endParaRPr>
          </a:p>
        </p:txBody>
      </p:sp>
      <p:sp>
        <p:nvSpPr>
          <p:cNvPr id="3" name="Flowchart: Punched Tape 2"/>
          <p:cNvSpPr/>
          <p:nvPr/>
        </p:nvSpPr>
        <p:spPr>
          <a:xfrm>
            <a:off x="8548690" y="1690159"/>
            <a:ext cx="3239589" cy="1405715"/>
          </a:xfrm>
          <a:prstGeom prst="flowChartPunchedTap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dirty="0">
                <a:latin typeface="Comic Sans MS" panose="030F0702030302020204" pitchFamily="66" charset="0"/>
              </a:rPr>
              <a:t>Ėjimas susikūprinus ir nuleidus galvą.</a:t>
            </a:r>
            <a:endParaRPr lang="en-US" dirty="0">
              <a:latin typeface="Comic Sans MS" panose="030F0702030302020204" pitchFamily="66" charset="0"/>
            </a:endParaRPr>
          </a:p>
        </p:txBody>
      </p:sp>
      <p:sp>
        <p:nvSpPr>
          <p:cNvPr id="4" name="Flowchart: Punched Tape 3"/>
          <p:cNvSpPr/>
          <p:nvPr/>
        </p:nvSpPr>
        <p:spPr>
          <a:xfrm>
            <a:off x="8927514" y="3563252"/>
            <a:ext cx="2860765" cy="1465971"/>
          </a:xfrm>
          <a:prstGeom prst="flowChartPunchedTap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dirty="0">
                <a:latin typeface="Comic Sans MS" panose="030F0702030302020204" pitchFamily="66" charset="0"/>
              </a:rPr>
              <a:t>Tingėjimas žaisti judriuosius žaidimus ir sportuoti.</a:t>
            </a:r>
            <a:endParaRPr lang="en-US" dirty="0">
              <a:latin typeface="Comic Sans MS" panose="030F0702030302020204" pitchFamily="66" charset="0"/>
            </a:endParaRPr>
          </a:p>
        </p:txBody>
      </p:sp>
      <p:pic>
        <p:nvPicPr>
          <p:cNvPr id="11" name="Paveikslėlis 10">
            <a:extLst>
              <a:ext uri="{FF2B5EF4-FFF2-40B4-BE49-F238E27FC236}">
                <a16:creationId xmlns="" xmlns:a16="http://schemas.microsoft.com/office/drawing/2014/main" id="{75B1C575-623A-4375-96CA-25977A448676}"/>
              </a:ext>
            </a:extLst>
          </p:cNvPr>
          <p:cNvPicPr>
            <a:picLocks noChangeAspect="1"/>
          </p:cNvPicPr>
          <p:nvPr/>
        </p:nvPicPr>
        <p:blipFill rotWithShape="1">
          <a:blip r:embed="rId3"/>
          <a:srcRect b="8186"/>
          <a:stretch/>
        </p:blipFill>
        <p:spPr>
          <a:xfrm>
            <a:off x="6050992" y="1870367"/>
            <a:ext cx="1742675" cy="1800000"/>
          </a:xfrm>
          <a:prstGeom prst="rect">
            <a:avLst/>
          </a:prstGeom>
        </p:spPr>
      </p:pic>
      <p:pic>
        <p:nvPicPr>
          <p:cNvPr id="13" name="Paveikslėlis 12">
            <a:extLst>
              <a:ext uri="{FF2B5EF4-FFF2-40B4-BE49-F238E27FC236}">
                <a16:creationId xmlns="" xmlns:a16="http://schemas.microsoft.com/office/drawing/2014/main" id="{21FD96BD-49D2-413B-A31C-656097923666}"/>
              </a:ext>
            </a:extLst>
          </p:cNvPr>
          <p:cNvPicPr>
            <a:picLocks noChangeAspect="1"/>
          </p:cNvPicPr>
          <p:nvPr/>
        </p:nvPicPr>
        <p:blipFill rotWithShape="1">
          <a:blip r:embed="rId4"/>
          <a:srcRect l="5409" t="2338" r="5409" b="7429"/>
          <a:stretch/>
        </p:blipFill>
        <p:spPr>
          <a:xfrm>
            <a:off x="5919557" y="4197775"/>
            <a:ext cx="1976725" cy="2160000"/>
          </a:xfrm>
          <a:prstGeom prst="rect">
            <a:avLst/>
          </a:prstGeom>
        </p:spPr>
      </p:pic>
    </p:spTree>
    <p:extLst>
      <p:ext uri="{BB962C8B-B14F-4D97-AF65-F5344CB8AC3E}">
        <p14:creationId xmlns:p14="http://schemas.microsoft.com/office/powerpoint/2010/main" val="249748482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86679"/>
          </a:xfrm>
        </p:spPr>
        <p:txBody>
          <a:bodyPr/>
          <a:lstStyle/>
          <a:p>
            <a:pPr algn="ctr"/>
            <a:r>
              <a:rPr lang="lt-LT" dirty="0">
                <a:solidFill>
                  <a:schemeClr val="accent3">
                    <a:lumMod val="75000"/>
                  </a:schemeClr>
                </a:solidFill>
                <a:latin typeface="Comic Sans MS" panose="030F0702030302020204" pitchFamily="66" charset="0"/>
              </a:rPr>
              <a:t>LAIKYSENAI PADEDA:</a:t>
            </a:r>
            <a:endParaRPr lang="en-US" dirty="0">
              <a:solidFill>
                <a:schemeClr val="accent3">
                  <a:lumMod val="75000"/>
                </a:schemeClr>
              </a:solidFill>
              <a:latin typeface="Comic Sans MS" panose="030F0702030302020204" pitchFamily="66" charset="0"/>
            </a:endParaRPr>
          </a:p>
        </p:txBody>
      </p:sp>
      <p:pic>
        <p:nvPicPr>
          <p:cNvPr id="4" name="Content Placeholder 3" descr="SusijÄs vaizdas"/>
          <p:cNvPicPr>
            <a:picLocks noGrp="1"/>
          </p:cNvPicPr>
          <p:nvPr>
            <p:ph idx="1"/>
          </p:nvPr>
        </p:nvPicPr>
        <p:blipFill rotWithShape="1">
          <a:blip r:embed="rId2" cstate="print">
            <a:extLst>
              <a:ext uri="{28A0092B-C50C-407E-A947-70E740481C1C}">
                <a14:useLocalDpi xmlns:a14="http://schemas.microsoft.com/office/drawing/2010/main" val="0"/>
              </a:ext>
            </a:extLst>
          </a:blip>
          <a:srcRect l="34136" r="27237"/>
          <a:stretch/>
        </p:blipFill>
        <p:spPr bwMode="auto">
          <a:xfrm>
            <a:off x="642256" y="1523039"/>
            <a:ext cx="2291128" cy="336266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3"/>
          <a:stretch>
            <a:fillRect/>
          </a:stretch>
        </p:blipFill>
        <p:spPr>
          <a:xfrm>
            <a:off x="10444998" y="3708835"/>
            <a:ext cx="1438781" cy="3359187"/>
          </a:xfrm>
          <a:prstGeom prst="rect">
            <a:avLst/>
          </a:prstGeom>
        </p:spPr>
      </p:pic>
      <p:sp>
        <p:nvSpPr>
          <p:cNvPr id="6" name="Cloud Callout 5"/>
          <p:cNvSpPr/>
          <p:nvPr/>
        </p:nvSpPr>
        <p:spPr>
          <a:xfrm>
            <a:off x="2756263" y="1410789"/>
            <a:ext cx="2677886" cy="138364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dirty="0">
                <a:latin typeface="Comic Sans MS" panose="030F0702030302020204" pitchFamily="66" charset="0"/>
              </a:rPr>
              <a:t>Tiesus sedėjimas prie stalo.</a:t>
            </a:r>
            <a:endParaRPr lang="en-US" dirty="0">
              <a:latin typeface="Comic Sans MS" panose="030F0702030302020204" pitchFamily="66" charset="0"/>
            </a:endParaRPr>
          </a:p>
        </p:txBody>
      </p:sp>
      <p:sp>
        <p:nvSpPr>
          <p:cNvPr id="7" name="Cloud Callout 6"/>
          <p:cNvSpPr/>
          <p:nvPr/>
        </p:nvSpPr>
        <p:spPr>
          <a:xfrm>
            <a:off x="3137730" y="2918024"/>
            <a:ext cx="2677885" cy="1581622"/>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dirty="0">
                <a:latin typeface="Comic Sans MS" panose="030F0702030302020204" pitchFamily="66" charset="0"/>
              </a:rPr>
              <a:t>Taisyklingas kuprinės nešimas ant nugaros.</a:t>
            </a:r>
            <a:endParaRPr lang="en-US" dirty="0">
              <a:latin typeface="Comic Sans MS" panose="030F0702030302020204" pitchFamily="66" charset="0"/>
            </a:endParaRPr>
          </a:p>
        </p:txBody>
      </p:sp>
      <p:sp>
        <p:nvSpPr>
          <p:cNvPr id="8" name="Cloud Callout 7"/>
          <p:cNvSpPr/>
          <p:nvPr/>
        </p:nvSpPr>
        <p:spPr>
          <a:xfrm flipH="1">
            <a:off x="8759833" y="1451973"/>
            <a:ext cx="2607396" cy="1606732"/>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dirty="0">
                <a:latin typeface="Comic Sans MS" panose="030F0702030302020204" pitchFamily="66" charset="0"/>
              </a:rPr>
              <a:t>Plaukiojimas baseine.</a:t>
            </a:r>
            <a:endParaRPr lang="en-US" dirty="0">
              <a:latin typeface="Comic Sans MS" panose="030F0702030302020204" pitchFamily="66" charset="0"/>
            </a:endParaRPr>
          </a:p>
        </p:txBody>
      </p:sp>
      <p:sp>
        <p:nvSpPr>
          <p:cNvPr id="9" name="Cloud Callout 8"/>
          <p:cNvSpPr/>
          <p:nvPr/>
        </p:nvSpPr>
        <p:spPr>
          <a:xfrm flipH="1">
            <a:off x="6272737" y="2794435"/>
            <a:ext cx="2952206" cy="1476293"/>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dirty="0">
                <a:latin typeface="Comic Sans MS" panose="030F0702030302020204" pitchFamily="66" charset="0"/>
              </a:rPr>
              <a:t>Aktyvus sportas, judrūs žaidimai kieme.</a:t>
            </a:r>
            <a:endParaRPr lang="en-US" dirty="0">
              <a:latin typeface="Comic Sans MS" panose="030F0702030302020204" pitchFamily="66" charset="0"/>
            </a:endParaRPr>
          </a:p>
        </p:txBody>
      </p:sp>
      <p:sp>
        <p:nvSpPr>
          <p:cNvPr id="10" name="Cloud Callout 9"/>
          <p:cNvSpPr/>
          <p:nvPr/>
        </p:nvSpPr>
        <p:spPr>
          <a:xfrm>
            <a:off x="4626817" y="4772631"/>
            <a:ext cx="3291839" cy="176348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dirty="0">
                <a:latin typeface="Comic Sans MS" panose="030F0702030302020204" pitchFamily="66" charset="0"/>
              </a:rPr>
              <a:t>Žaidimas kompiuteriu ne ilgiau kaip 1 valandą per dieną.</a:t>
            </a:r>
            <a:endParaRPr lang="en-US" dirty="0">
              <a:latin typeface="Comic Sans MS" panose="030F0702030302020204" pitchFamily="66" charset="0"/>
            </a:endParaRPr>
          </a:p>
        </p:txBody>
      </p:sp>
    </p:spTree>
    <p:extLst>
      <p:ext uri="{BB962C8B-B14F-4D97-AF65-F5344CB8AC3E}">
        <p14:creationId xmlns:p14="http://schemas.microsoft.com/office/powerpoint/2010/main" val="3806926615"/>
      </p:ext>
    </p:extLst>
  </p:cSld>
  <p:clrMapOvr>
    <a:masterClrMapping/>
  </p:clrMapOvr>
  <p:transition spd="slow">
    <p:fade/>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756</TotalTime>
  <Words>677</Words>
  <Application>Microsoft Office PowerPoint</Application>
  <PresentationFormat>Pasirinktinai</PresentationFormat>
  <Paragraphs>91</Paragraphs>
  <Slides>38</Slides>
  <Notes>0</Notes>
  <HiddenSlides>0</HiddenSlides>
  <MMClips>0</MMClips>
  <ScaleCrop>false</ScaleCrop>
  <HeadingPairs>
    <vt:vector size="4" baseType="variant">
      <vt:variant>
        <vt:lpstr>Tema</vt:lpstr>
      </vt:variant>
      <vt:variant>
        <vt:i4>1</vt:i4>
      </vt:variant>
      <vt:variant>
        <vt:lpstr>Skaidrių pavadinimai</vt:lpstr>
      </vt:variant>
      <vt:variant>
        <vt:i4>38</vt:i4>
      </vt:variant>
    </vt:vector>
  </HeadingPairs>
  <TitlesOfParts>
    <vt:vector size="39" baseType="lpstr">
      <vt:lpstr>Wisp</vt:lpstr>
      <vt:lpstr>TAISYKLINGA LAIKYSENA</vt:lpstr>
      <vt:lpstr>Taisyklinga laikysena – tai įprasta kūno padėtis, kai žmogus, „ypatingai neįtemdamas raumenų“, sugeba tiesiai laikyti liemenį ir galvą .</vt:lpstr>
      <vt:lpstr>Sveiki, vaikai !</vt:lpstr>
      <vt:lpstr>Aš – Rasytė. Mano laikysena – taisyklinga. Mane giria kiemo draugai bei darželio auklėtoja. Jie sako, kad aš visuomet esu tiesi kaip liepa.</vt:lpstr>
      <vt:lpstr>Susipažinkime ir su manimi. Mano vardas Jokūbas, o pravardė – Klaustukas. Mane taip vadina dėl to, kad visuomet vaikštau ir sėdžiu susikūprinęs.</vt:lpstr>
      <vt:lpstr>Taisyklingą laikyseną lemia:</vt:lpstr>
      <vt:lpstr>Rasytės laikysena taisyklinga. Kokios spalvos debesėliai priklauso Rasytei?</vt:lpstr>
      <vt:lpstr>LAIKYSENAI KENKIA:</vt:lpstr>
      <vt:lpstr>LAIKYSENAI PADEDA:</vt:lpstr>
      <vt:lpstr>STUBURAS.</vt:lpstr>
      <vt:lpstr>KALCIS IR VITAMINAS D</vt:lpstr>
      <vt:lpstr>KALCIS MAISTE</vt:lpstr>
      <vt:lpstr>KOKIUS TU ŽINAI PIENO PRODUKTUS?</vt:lpstr>
      <vt:lpstr>ĮVARDINK PIENO PRODUKTUS</vt:lpstr>
      <vt:lpstr>KALCIS MAISTE</vt:lpstr>
      <vt:lpstr>KOKIAS DARŽOVES IR KOKIUS VAISIUS ŽINAI?</vt:lpstr>
      <vt:lpstr>KOKIE TAI VAISIAI ?</vt:lpstr>
      <vt:lpstr>KALCIS MAISTE</vt:lpstr>
      <vt:lpstr>KOKIAS KOŠES TU VALGAI ?</vt:lpstr>
      <vt:lpstr>KALCIS MAISTE</vt:lpstr>
      <vt:lpstr>O TU AR VALGAI ŽUVĮ ?</vt:lpstr>
      <vt:lpstr>Venk gazuotų gėrimų, nevalgyk daug šokolado, nes jie šalina kalcį iš kaulų ir organizmo.</vt:lpstr>
      <vt:lpstr>VITAMINAS D MAISTE</vt:lpstr>
      <vt:lpstr>Prisimink ir pasakyk kas padeda ir kas kenkia laikysenai.</vt:lpstr>
      <vt:lpstr>Kokius produktus žinai, kurie turi vitamino D?</vt:lpstr>
      <vt:lpstr>Kokius produktus žinai, kurie turi kalcio?</vt:lpstr>
      <vt:lpstr>RAUMENYS</vt:lpstr>
      <vt:lpstr>SPORTAS</vt:lpstr>
      <vt:lpstr>SPORTAS</vt:lpstr>
      <vt:lpstr>PRATIMAI TAISYKLINGAI LAIKYSENAI.</vt:lpstr>
      <vt:lpstr>PowerPoint pristatymas</vt:lpstr>
      <vt:lpstr>Atsigulti ant pilvo, kojas sulenkti per kelius, nuo grindų pakėlus galvą bei pečius ir rankomis suėmus čiurnas daryti „laivelį“. </vt:lpstr>
      <vt:lpstr>Atsisėsti ant kelių ir nuleidus galvą rankomis temptis į priekį. Tuomet pasikelti ant keturių ir iškėlus galvą visu kūnu tiestis į priekį. </vt:lpstr>
      <vt:lpstr>Atsistojus pečių plotyje rankas sukabinti už nugaros. Tuomet kuo aukščiau keliant rankas lenktis į priekį.  </vt:lpstr>
      <vt:lpstr>Šią mankštą patartina kartoti kasdien po 20 min. Pateikti pratimai stiprina vaiko nugaros raumenis ir padeda koreguoti netaisyklingą laikyseną.  </vt:lpstr>
      <vt:lpstr>MANO STALAS IR KĖDĖ.</vt:lpstr>
      <vt:lpstr>Kuri mergaitė sėdi taisyklingai?</vt:lpstr>
      <vt:lpstr>LINKIME VISIEMS AUGTI SVEIKIEMS IR STIPRIEMS.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TAISYKLINGA LAIKYSENA</dc:title>
  <dc:creator>X</dc:creator>
  <cp:lastModifiedBy>Naudotojas</cp:lastModifiedBy>
  <cp:revision>136</cp:revision>
  <dcterms:created xsi:type="dcterms:W3CDTF">2019-06-13T10:21:21Z</dcterms:created>
  <dcterms:modified xsi:type="dcterms:W3CDTF">2020-03-25T08:08:27Z</dcterms:modified>
</cp:coreProperties>
</file>