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3/19/2020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8.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latin typeface="Comic Sans MS" panose="030F0702030302020204" pitchFamily="66" charset="0"/>
              </a:rPr>
              <a:t>Oro tar</a:t>
            </a:r>
            <a:r>
              <a:rPr lang="lt-LT" sz="7200" dirty="0">
                <a:latin typeface="Comic Sans MS" panose="030F0702030302020204" pitchFamily="66" charset="0"/>
              </a:rPr>
              <a:t>ša</a:t>
            </a:r>
            <a:endParaRPr lang="en-US" sz="7200" dirty="0">
              <a:latin typeface="Comic Sans MS" panose="030F0702030302020204" pitchFamily="66" charset="0"/>
            </a:endParaRPr>
          </a:p>
        </p:txBody>
      </p:sp>
      <p:sp>
        <p:nvSpPr>
          <p:cNvPr id="3" name="Text Placeholder 2"/>
          <p:cNvSpPr>
            <a:spLocks noGrp="1"/>
          </p:cNvSpPr>
          <p:nvPr>
            <p:ph type="body" idx="1"/>
          </p:nvPr>
        </p:nvSpPr>
        <p:spPr>
          <a:xfrm>
            <a:off x="913774" y="3657457"/>
            <a:ext cx="10351752" cy="3200543"/>
          </a:xfrm>
        </p:spPr>
        <p:txBody>
          <a:bodyPr>
            <a:normAutofit/>
          </a:bodyPr>
          <a:lstStyle/>
          <a:p>
            <a:r>
              <a:rPr lang="lt-LT">
                <a:latin typeface="Bodoni MT" panose="02070603080606020203" pitchFamily="18" charset="0"/>
              </a:rPr>
              <a:t>Kauno lopšelis - darželis </a:t>
            </a:r>
            <a:r>
              <a:rPr lang="lt-LT" dirty="0">
                <a:latin typeface="Bodoni MT" panose="02070603080606020203" pitchFamily="18" charset="0"/>
              </a:rPr>
              <a:t>„liepaitė“</a:t>
            </a:r>
          </a:p>
          <a:p>
            <a:pPr algn="r"/>
            <a:r>
              <a:rPr lang="en-US" dirty="0" err="1">
                <a:latin typeface="Bodoni MT" panose="02070603080606020203" pitchFamily="18" charset="0"/>
              </a:rPr>
              <a:t>Paren</a:t>
            </a:r>
            <a:r>
              <a:rPr lang="lt-LT" dirty="0">
                <a:latin typeface="Bodoni MT" panose="02070603080606020203" pitchFamily="18" charset="0"/>
              </a:rPr>
              <a:t>gė mokytojos:</a:t>
            </a:r>
          </a:p>
          <a:p>
            <a:pPr algn="r"/>
            <a:r>
              <a:rPr lang="lt-LT" dirty="0">
                <a:latin typeface="Bodoni MT" panose="02070603080606020203" pitchFamily="18" charset="0"/>
              </a:rPr>
              <a:t>monika Grendienė</a:t>
            </a:r>
          </a:p>
          <a:p>
            <a:pPr algn="r"/>
            <a:r>
              <a:rPr lang="lt-LT" dirty="0">
                <a:latin typeface="Bodoni MT" panose="02070603080606020203" pitchFamily="18" charset="0"/>
              </a:rPr>
              <a:t>Giedrė bagdonienė</a:t>
            </a:r>
          </a:p>
          <a:p>
            <a:pPr algn="r"/>
            <a:endParaRPr lang="lt-LT" dirty="0">
              <a:latin typeface="Bodoni MT" panose="02070603080606020203" pitchFamily="18" charset="0"/>
            </a:endParaRPr>
          </a:p>
          <a:p>
            <a:r>
              <a:rPr lang="lt-LT" dirty="0">
                <a:latin typeface="Bodoni MT" panose="02070603080606020203" pitchFamily="18" charset="0"/>
              </a:rPr>
              <a:t>2020</a:t>
            </a:r>
          </a:p>
          <a:p>
            <a:endParaRPr lang="en-US" dirty="0">
              <a:latin typeface="Bodoni MT" panose="02070603080606020203" pitchFamily="18" charset="0"/>
            </a:endParaRPr>
          </a:p>
        </p:txBody>
      </p:sp>
    </p:spTree>
    <p:extLst>
      <p:ext uri="{BB962C8B-B14F-4D97-AF65-F5344CB8AC3E}">
        <p14:creationId xmlns:p14="http://schemas.microsoft.com/office/powerpoint/2010/main" val="4574898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09007"/>
            <a:ext cx="10364451" cy="862147"/>
          </a:xfrm>
        </p:spPr>
        <p:txBody>
          <a:bodyPr>
            <a:normAutofit/>
          </a:bodyPr>
          <a:lstStyle/>
          <a:p>
            <a:r>
              <a:rPr lang="lt-LT" sz="2800" b="1">
                <a:latin typeface="Times New Roman" panose="02020603050405020304" pitchFamily="18" charset="0"/>
                <a:cs typeface="Times New Roman" panose="02020603050405020304" pitchFamily="18" charset="0"/>
              </a:rPr>
              <a:t>Degant miškam,laužam į orą pasklinda karštis, dūmai, įvairūs taršalai. </a:t>
            </a:r>
            <a:endParaRPr lang="en-US" sz="2400" b="1"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endParaRPr lang="en-US"/>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95943" y="1071153"/>
            <a:ext cx="5823857" cy="5564777"/>
          </a:xfrm>
        </p:spPr>
      </p:pic>
      <p:sp>
        <p:nvSpPr>
          <p:cNvPr id="5" name="Text Placeholder 4"/>
          <p:cNvSpPr>
            <a:spLocks noGrp="1"/>
          </p:cNvSpPr>
          <p:nvPr>
            <p:ph type="body" sz="quarter" idx="3"/>
          </p:nvPr>
        </p:nvSpPr>
        <p:spPr/>
        <p:txBody>
          <a:bodyPr/>
          <a:lstStyle/>
          <a:p>
            <a:endParaRPr lang="en-US"/>
          </a:p>
        </p:txBody>
      </p:sp>
      <p:pic>
        <p:nvPicPr>
          <p:cNvPr id="11" name="Content Placeholder 10"/>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196809" y="1071154"/>
            <a:ext cx="5799249" cy="5564776"/>
          </a:xfrm>
        </p:spPr>
      </p:pic>
    </p:spTree>
    <p:extLst>
      <p:ext uri="{BB962C8B-B14F-4D97-AF65-F5344CB8AC3E}">
        <p14:creationId xmlns:p14="http://schemas.microsoft.com/office/powerpoint/2010/main" val="656266873"/>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
            <a:ext cx="10364451" cy="1110342"/>
          </a:xfrm>
        </p:spPr>
        <p:txBody>
          <a:bodyPr>
            <a:normAutofit/>
          </a:bodyPr>
          <a:lstStyle/>
          <a:p>
            <a:r>
              <a:rPr lang="lt-LT" sz="2800" b="1" dirty="0">
                <a:latin typeface="Times New Roman" panose="02020603050405020304" pitchFamily="18" charset="0"/>
                <a:cs typeface="Times New Roman" panose="02020603050405020304" pitchFamily="18" charset="0"/>
              </a:rPr>
              <a:t>Mieste, kur daug automobilių ir gamyklų, oro tarša didesnė negu kaime.</a:t>
            </a:r>
            <a:endParaRPr lang="en-US" sz="2800" b="1"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endParaRPr lang="en-US"/>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48195" y="1227909"/>
            <a:ext cx="5771608" cy="5146765"/>
          </a:xfrm>
        </p:spPr>
      </p:pic>
      <p:sp>
        <p:nvSpPr>
          <p:cNvPr id="5" name="Text Placeholder 4"/>
          <p:cNvSpPr>
            <a:spLocks noGrp="1"/>
          </p:cNvSpPr>
          <p:nvPr>
            <p:ph type="body" sz="quarter" idx="3"/>
          </p:nvPr>
        </p:nvSpPr>
        <p:spPr/>
        <p:txBody>
          <a:bodyPr/>
          <a:lstStyle/>
          <a:p>
            <a:endParaRPr lang="en-US"/>
          </a:p>
        </p:txBody>
      </p:sp>
      <p:pic>
        <p:nvPicPr>
          <p:cNvPr id="8" name="Content Placeholder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252355" y="1227909"/>
            <a:ext cx="5687096" cy="5146765"/>
          </a:xfrm>
        </p:spPr>
      </p:pic>
    </p:spTree>
    <p:extLst>
      <p:ext uri="{BB962C8B-B14F-4D97-AF65-F5344CB8AC3E}">
        <p14:creationId xmlns:p14="http://schemas.microsoft.com/office/powerpoint/2010/main" val="12142139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3" y="143691"/>
            <a:ext cx="10363827" cy="653143"/>
          </a:xfrm>
        </p:spPr>
        <p:txBody>
          <a:bodyPr>
            <a:normAutofit/>
          </a:bodyPr>
          <a:lstStyle/>
          <a:p>
            <a:r>
              <a:rPr lang="lt-LT" sz="2400" b="1" dirty="0">
                <a:latin typeface="Times New Roman" panose="02020603050405020304" pitchFamily="18" charset="0"/>
                <a:cs typeface="Times New Roman" panose="02020603050405020304" pitchFamily="18" charset="0"/>
              </a:rPr>
              <a:t>Vėjas maišo orą ir teršalai pasiskirsto po visą aplinką</a:t>
            </a:r>
            <a:endParaRPr lang="en-US" sz="2400" b="1"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976949" y="796834"/>
            <a:ext cx="6988628" cy="5917475"/>
          </a:xfrm>
        </p:spPr>
      </p:pic>
      <p:sp>
        <p:nvSpPr>
          <p:cNvPr id="4" name="Text Placeholder 3"/>
          <p:cNvSpPr>
            <a:spLocks noGrp="1"/>
          </p:cNvSpPr>
          <p:nvPr>
            <p:ph type="body" sz="half" idx="2"/>
          </p:nvPr>
        </p:nvSpPr>
        <p:spPr>
          <a:xfrm>
            <a:off x="913774" y="1188721"/>
            <a:ext cx="3935689" cy="4602479"/>
          </a:xfrm>
        </p:spPr>
        <p:txBody>
          <a:bodyPr/>
          <a:lstStyle/>
          <a:p>
            <a:endParaRPr lang="lt-LT" b="1" dirty="0">
              <a:latin typeface="Times New Roman" panose="02020603050405020304" pitchFamily="18" charset="0"/>
              <a:cs typeface="Times New Roman" panose="02020603050405020304" pitchFamily="18" charset="0"/>
            </a:endParaRPr>
          </a:p>
          <a:p>
            <a:endParaRPr lang="lt-LT" b="1" dirty="0">
              <a:latin typeface="Times New Roman" panose="02020603050405020304" pitchFamily="18" charset="0"/>
              <a:cs typeface="Times New Roman" panose="02020603050405020304" pitchFamily="18" charset="0"/>
            </a:endParaRPr>
          </a:p>
          <a:p>
            <a:r>
              <a:rPr lang="lt-LT" b="1" dirty="0">
                <a:latin typeface="Times New Roman" panose="02020603050405020304" pitchFamily="18" charset="0"/>
                <a:cs typeface="Times New Roman" panose="02020603050405020304" pitchFamily="18" charset="0"/>
              </a:rPr>
              <a:t>Atmosferoje, kaip ir vandenyje yra daug srovių. Šios srovės nešioja dulkes beveik po visą pasaulį. Tos pačios oro srovės taip pat gali pernešti ir dirbtinius teršalus. Todėl, netgi gyvenimas užmiestyje mūsų neapsaugo nuo pramoninėse zonose atsirandančių toksinų</a:t>
            </a:r>
            <a:r>
              <a:rPr lang="lt-LT"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98931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223" y="156754"/>
            <a:ext cx="9985003" cy="731520"/>
          </a:xfrm>
        </p:spPr>
        <p:txBody>
          <a:bodyPr>
            <a:normAutofit/>
          </a:bodyPr>
          <a:lstStyle/>
          <a:p>
            <a:r>
              <a:rPr lang="lt-LT" b="1" dirty="0">
                <a:latin typeface="Times New Roman" panose="02020603050405020304" pitchFamily="18" charset="0"/>
                <a:cs typeface="Times New Roman" panose="02020603050405020304" pitchFamily="18" charset="0"/>
              </a:rPr>
              <a:t>Žalieji augalai valo orą</a:t>
            </a:r>
            <a:endParaRPr lang="en-US"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07839" y="1005840"/>
            <a:ext cx="10470387" cy="5682343"/>
          </a:xfrm>
        </p:spPr>
      </p:pic>
    </p:spTree>
    <p:extLst>
      <p:ext uri="{BB962C8B-B14F-4D97-AF65-F5344CB8AC3E}">
        <p14:creationId xmlns:p14="http://schemas.microsoft.com/office/powerpoint/2010/main" val="3193436126"/>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17566"/>
            <a:ext cx="10364451" cy="1619793"/>
          </a:xfrm>
        </p:spPr>
        <p:txBody>
          <a:bodyPr>
            <a:normAutofit fontScale="90000"/>
          </a:bodyPr>
          <a:lstStyle/>
          <a:p>
            <a:r>
              <a:rPr lang="lt-LT" sz="2800" b="1" dirty="0">
                <a:latin typeface="Times New Roman" panose="02020603050405020304" pitchFamily="18" charset="0"/>
                <a:cs typeface="Times New Roman" panose="02020603050405020304" pitchFamily="18" charset="0"/>
              </a:rPr>
              <a:t>Oro sudėtis</a:t>
            </a:r>
            <a:br>
              <a:rPr lang="en-US" sz="2800" b="1" dirty="0">
                <a:latin typeface="Times New Roman" panose="02020603050405020304" pitchFamily="18" charset="0"/>
                <a:cs typeface="Times New Roman" panose="02020603050405020304" pitchFamily="18" charset="0"/>
              </a:rPr>
            </a:br>
            <a:br>
              <a:rPr lang="lt-LT" sz="2800" b="1" dirty="0">
                <a:latin typeface="Times New Roman" panose="02020603050405020304" pitchFamily="18" charset="0"/>
                <a:cs typeface="Times New Roman" panose="02020603050405020304" pitchFamily="18" charset="0"/>
              </a:rPr>
            </a:br>
            <a:r>
              <a:rPr lang="lt-LT" sz="2000" b="1" dirty="0">
                <a:latin typeface="Times New Roman" panose="02020603050405020304" pitchFamily="18" charset="0"/>
                <a:cs typeface="Times New Roman" panose="02020603050405020304" pitchFamily="18" charset="0"/>
              </a:rPr>
              <a:t>grynas švarus oras – tai dujų ir įvairių dalelyčių mišinys. Žemės atmosferoje daugiausiai yra azoto dujų- 78</a:t>
            </a:r>
            <a:r>
              <a:rPr lang="en-US" sz="2000" b="1" dirty="0">
                <a:latin typeface="Times New Roman" panose="02020603050405020304" pitchFamily="18" charset="0"/>
                <a:cs typeface="Times New Roman" panose="02020603050405020304" pitchFamily="18" charset="0"/>
              </a:rPr>
              <a:t>%, be </a:t>
            </a:r>
            <a:r>
              <a:rPr lang="en-US" sz="2000" b="1" dirty="0" err="1">
                <a:latin typeface="Times New Roman" panose="02020603050405020304" pitchFamily="18" charset="0"/>
                <a:cs typeface="Times New Roman" panose="02020603050405020304" pitchFamily="18" charset="0"/>
              </a:rPr>
              <a:t>azoto</a:t>
            </a:r>
            <a:r>
              <a:rPr lang="lt-LT" sz="2000" b="1" dirty="0">
                <a:latin typeface="Times New Roman" panose="02020603050405020304" pitchFamily="18" charset="0"/>
                <a:cs typeface="Times New Roman" panose="02020603050405020304" pitchFamily="18" charset="0"/>
              </a:rPr>
              <a:t> dar yra deguonies- 21</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anglies</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dioksido</a:t>
            </a:r>
            <a:r>
              <a:rPr lang="en-US" sz="2000" b="1" dirty="0">
                <a:latin typeface="Times New Roman" panose="02020603050405020304" pitchFamily="18" charset="0"/>
                <a:cs typeface="Times New Roman" panose="02020603050405020304" pitchFamily="18" charset="0"/>
              </a:rPr>
              <a:t>- 0,04% </a:t>
            </a:r>
            <a:r>
              <a:rPr lang="en-US" sz="2000" b="1" dirty="0" err="1">
                <a:latin typeface="Times New Roman" panose="02020603050405020304" pitchFamily="18" charset="0"/>
                <a:cs typeface="Times New Roman" panose="02020603050405020304" pitchFamily="18" charset="0"/>
              </a:rPr>
              <a:t>argono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ir</a:t>
            </a:r>
            <a:r>
              <a:rPr lang="en-US" sz="2000" b="1" dirty="0">
                <a:latin typeface="Times New Roman" panose="02020603050405020304" pitchFamily="18" charset="0"/>
                <a:cs typeface="Times New Roman" panose="02020603050405020304" pitchFamily="18" charset="0"/>
              </a:rPr>
              <a:t> kit</a:t>
            </a:r>
            <a:r>
              <a:rPr lang="lt-LT" sz="2000" b="1" dirty="0">
                <a:latin typeface="Times New Roman" panose="02020603050405020304" pitchFamily="18" charset="0"/>
                <a:cs typeface="Times New Roman" panose="02020603050405020304" pitchFamily="18" charset="0"/>
              </a:rPr>
              <a:t>ų cheminių elementų.</a:t>
            </a:r>
            <a:endParaRPr lang="en-US" sz="2000" b="1"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65760" y="1737359"/>
            <a:ext cx="11469189" cy="4924698"/>
          </a:xfrm>
        </p:spPr>
      </p:pic>
    </p:spTree>
    <p:extLst>
      <p:ext uri="{BB962C8B-B14F-4D97-AF65-F5344CB8AC3E}">
        <p14:creationId xmlns:p14="http://schemas.microsoft.com/office/powerpoint/2010/main" val="2723512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43691"/>
            <a:ext cx="10364451" cy="1227909"/>
          </a:xfrm>
        </p:spPr>
        <p:txBody>
          <a:bodyPr>
            <a:normAutofit/>
          </a:bodyPr>
          <a:lstStyle/>
          <a:p>
            <a:r>
              <a:rPr lang="lt-LT" sz="2800" b="1" dirty="0">
                <a:latin typeface="Times New Roman" panose="02020603050405020304" pitchFamily="18" charset="0"/>
                <a:cs typeface="Times New Roman" panose="02020603050405020304" pitchFamily="18" charset="0"/>
              </a:rPr>
              <a:t>Ar žinote, kad žmogui kvėpavimui parai reikia 2 kg. Deguonies</a:t>
            </a:r>
            <a:r>
              <a:rPr lang="en-US" b="1" dirty="0">
                <a:latin typeface="Times New Roman" panose="02020603050405020304" pitchFamily="18" charset="0"/>
                <a:cs typeface="Times New Roman" panose="02020603050405020304" pitchFamily="18" charset="0"/>
              </a:rPr>
              <a:t>?</a:t>
            </a: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39635" y="1136470"/>
            <a:ext cx="11586754" cy="5590902"/>
          </a:xfrm>
        </p:spPr>
      </p:pic>
    </p:spTree>
    <p:extLst>
      <p:ext uri="{BB962C8B-B14F-4D97-AF65-F5344CB8AC3E}">
        <p14:creationId xmlns:p14="http://schemas.microsoft.com/office/powerpoint/2010/main" val="35309221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04503"/>
            <a:ext cx="10364451" cy="1436915"/>
          </a:xfrm>
        </p:spPr>
        <p:txBody>
          <a:bodyPr>
            <a:noAutofit/>
          </a:bodyPr>
          <a:lstStyle/>
          <a:p>
            <a:r>
              <a:rPr lang="lt-LT" sz="2000" b="1" dirty="0">
                <a:latin typeface="Times New Roman" panose="02020603050405020304" pitchFamily="18" charset="0"/>
                <a:cs typeface="Times New Roman" panose="02020603050405020304" pitchFamily="18" charset="0"/>
              </a:rPr>
              <a:t>Per pastaruosius keletą dešimtmečių oro užterštumas visame pasaulyje labai išaugo. Tam didelę įtaką padarė tec</a:t>
            </a:r>
            <a:r>
              <a:rPr lang="en-US" sz="2000" b="1" dirty="0">
                <a:latin typeface="Times New Roman" panose="02020603050405020304" pitchFamily="18" charset="0"/>
                <a:cs typeface="Times New Roman" panose="02020603050405020304" pitchFamily="18" charset="0"/>
              </a:rPr>
              <a:t>h</a:t>
            </a:r>
            <a:r>
              <a:rPr lang="lt-LT" sz="2000" b="1" dirty="0">
                <a:latin typeface="Times New Roman" panose="02020603050405020304" pitchFamily="18" charset="0"/>
                <a:cs typeface="Times New Roman" panose="02020603050405020304" pitchFamily="18" charset="0"/>
              </a:rPr>
              <a:t>nikos vystymasis ir kiti faktoriai, tokie kaip gamyklų naudojami chemikalai, įvairios neekologiškos elektrinės, didelis automobilių pagausėjimas.</a:t>
            </a:r>
            <a:endParaRPr lang="en-US" sz="20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13776" y="1541419"/>
            <a:ext cx="10699104" cy="5172890"/>
          </a:xfrm>
        </p:spPr>
      </p:pic>
    </p:spTree>
    <p:extLst>
      <p:ext uri="{BB962C8B-B14F-4D97-AF65-F5344CB8AC3E}">
        <p14:creationId xmlns:p14="http://schemas.microsoft.com/office/powerpoint/2010/main" val="38567340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549" y="326572"/>
            <a:ext cx="4036422" cy="783771"/>
          </a:xfrm>
        </p:spPr>
        <p:txBody>
          <a:bodyPr>
            <a:noAutofit/>
          </a:bodyPr>
          <a:lstStyle/>
          <a:p>
            <a:r>
              <a:rPr lang="lt-LT" b="1" dirty="0">
                <a:latin typeface="Times New Roman" panose="02020603050405020304" pitchFamily="18" charset="0"/>
                <a:cs typeface="Times New Roman" panose="02020603050405020304" pitchFamily="18" charset="0"/>
              </a:rPr>
              <a:t>Oro taršos žala</a:t>
            </a:r>
            <a:endParaRPr lang="en-US" b="1"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913774" y="1658983"/>
            <a:ext cx="3935689" cy="4132217"/>
          </a:xfrm>
        </p:spPr>
        <p:txBody>
          <a:bodyPr>
            <a:normAutofit/>
          </a:bodyPr>
          <a:lstStyle/>
          <a:p>
            <a:pPr marL="285750" indent="-285750" algn="l">
              <a:buFont typeface="Wingdings" panose="05000000000000000000" pitchFamily="2" charset="2"/>
              <a:buChar char="ü"/>
            </a:pPr>
            <a:r>
              <a:rPr lang="lt-LT" sz="2000" b="1" dirty="0">
                <a:latin typeface="Times New Roman" panose="02020603050405020304" pitchFamily="18" charset="0"/>
                <a:cs typeface="Times New Roman" panose="02020603050405020304" pitchFamily="18" charset="0"/>
              </a:rPr>
              <a:t>Ozono skylių atsiradimas;</a:t>
            </a:r>
          </a:p>
          <a:p>
            <a:pPr marL="285750" indent="-285750" algn="l">
              <a:buFont typeface="Wingdings" panose="05000000000000000000" pitchFamily="2" charset="2"/>
              <a:buChar char="ü"/>
            </a:pPr>
            <a:r>
              <a:rPr lang="lt-LT" sz="2000" b="1" dirty="0">
                <a:latin typeface="Times New Roman" panose="02020603050405020304" pitchFamily="18" charset="0"/>
                <a:cs typeface="Times New Roman" panose="02020603050405020304" pitchFamily="18" charset="0"/>
              </a:rPr>
              <a:t>Augalų ir gyvūnų nykimas;</a:t>
            </a:r>
          </a:p>
          <a:p>
            <a:pPr marL="285750" indent="-285750" algn="l">
              <a:buFont typeface="Wingdings" panose="05000000000000000000" pitchFamily="2" charset="2"/>
              <a:buChar char="ü"/>
            </a:pPr>
            <a:r>
              <a:rPr lang="lt-LT" sz="2000" b="1" dirty="0">
                <a:latin typeface="Times New Roman" panose="02020603050405020304" pitchFamily="18" charset="0"/>
                <a:cs typeface="Times New Roman" panose="02020603050405020304" pitchFamily="18" charset="0"/>
              </a:rPr>
              <a:t>Kyla žemės temperatūra;</a:t>
            </a:r>
          </a:p>
          <a:p>
            <a:pPr marL="285750" indent="-285750" algn="l">
              <a:buFont typeface="Wingdings" panose="05000000000000000000" pitchFamily="2" charset="2"/>
              <a:buChar char="ü"/>
            </a:pPr>
            <a:r>
              <a:rPr lang="lt-LT" sz="2000" b="1" dirty="0">
                <a:latin typeface="Times New Roman" panose="02020603050405020304" pitchFamily="18" charset="0"/>
                <a:cs typeface="Times New Roman" panose="02020603050405020304" pitchFamily="18" charset="0"/>
              </a:rPr>
              <a:t>Daugėja sveikatos sutrikimų</a:t>
            </a:r>
            <a:r>
              <a:rPr lang="lt-LT" dirty="0"/>
              <a:t>.</a:t>
            </a:r>
            <a:endParaRPr lang="en-US" dirty="0"/>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6753497" y="3592287"/>
            <a:ext cx="4297680" cy="30828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3497" y="169817"/>
            <a:ext cx="4297680" cy="326290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3497" y="169816"/>
            <a:ext cx="4297680" cy="3262901"/>
          </a:xfrm>
          <a:prstGeom prst="rect">
            <a:avLst/>
          </a:prstGeom>
        </p:spPr>
      </p:pic>
    </p:spTree>
    <p:extLst>
      <p:ext uri="{BB962C8B-B14F-4D97-AF65-F5344CB8AC3E}">
        <p14:creationId xmlns:p14="http://schemas.microsoft.com/office/powerpoint/2010/main" val="12540408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Ion Boardroom</Template>
  <TotalTime>303</TotalTime>
  <Words>214</Words>
  <Application>Microsoft Office PowerPoint</Application>
  <PresentationFormat>Plačiaekranė</PresentationFormat>
  <Paragraphs>22</Paragraphs>
  <Slides>9</Slides>
  <Notes>0</Notes>
  <HiddenSlides>0</HiddenSlides>
  <MMClips>0</MMClips>
  <ScaleCrop>false</ScaleCrop>
  <HeadingPairs>
    <vt:vector size="6" baseType="variant">
      <vt:variant>
        <vt:lpstr>Naudojami šriftai</vt:lpstr>
      </vt:variant>
      <vt:variant>
        <vt:i4>6</vt:i4>
      </vt:variant>
      <vt:variant>
        <vt:lpstr>Tema</vt:lpstr>
      </vt:variant>
      <vt:variant>
        <vt:i4>1</vt:i4>
      </vt:variant>
      <vt:variant>
        <vt:lpstr>Skaidrių pavadinimai</vt:lpstr>
      </vt:variant>
      <vt:variant>
        <vt:i4>9</vt:i4>
      </vt:variant>
    </vt:vector>
  </HeadingPairs>
  <TitlesOfParts>
    <vt:vector size="16" baseType="lpstr">
      <vt:lpstr>Arial</vt:lpstr>
      <vt:lpstr>Bodoni MT</vt:lpstr>
      <vt:lpstr>Comic Sans MS</vt:lpstr>
      <vt:lpstr>Times New Roman</vt:lpstr>
      <vt:lpstr>Tw Cen MT</vt:lpstr>
      <vt:lpstr>Wingdings</vt:lpstr>
      <vt:lpstr>Droplet</vt:lpstr>
      <vt:lpstr>Oro tarša</vt:lpstr>
      <vt:lpstr>Degant miškam,laužam į orą pasklinda karštis, dūmai, įvairūs taršalai. </vt:lpstr>
      <vt:lpstr>Mieste, kur daug automobilių ir gamyklų, oro tarša didesnė negu kaime.</vt:lpstr>
      <vt:lpstr>Vėjas maišo orą ir teršalai pasiskirsto po visą aplinką</vt:lpstr>
      <vt:lpstr>Žalieji augalai valo orą</vt:lpstr>
      <vt:lpstr>Oro sudėtis  grynas švarus oras – tai dujų ir įvairių dalelyčių mišinys. Žemės atmosferoje daugiausiai yra azoto dujų- 78%, be azoto dar yra deguonies- 21%, anglies dioksido- 0,04% argono ir kitų cheminių elementų.</vt:lpstr>
      <vt:lpstr>Ar žinote, kad žmogui kvėpavimui parai reikia 2 kg. Deguonies?</vt:lpstr>
      <vt:lpstr>Per pastaruosius keletą dešimtmečių oro užterštumas visame pasaulyje labai išaugo. Tam didelę įtaką padarė technikos vystymasis ir kiti faktoriai, tokie kaip gamyklų naudojami chemikalai, įvairios neekologiškos elektrinės, didelis automobilių pagausėjimas.</vt:lpstr>
      <vt:lpstr>Oro taršos žala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Oro tarša</dc:title>
  <dc:creator>X</dc:creator>
  <cp:lastModifiedBy>Lenovo</cp:lastModifiedBy>
  <cp:revision>22</cp:revision>
  <dcterms:created xsi:type="dcterms:W3CDTF">2018-04-17T10:10:14Z</dcterms:created>
  <dcterms:modified xsi:type="dcterms:W3CDTF">2020-03-19T13:49:23Z</dcterms:modified>
</cp:coreProperties>
</file>