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38" r:id="rId2"/>
    <p:sldId id="267" r:id="rId3"/>
    <p:sldId id="266" r:id="rId4"/>
    <p:sldId id="268" r:id="rId5"/>
    <p:sldId id="269" r:id="rId6"/>
    <p:sldId id="270" r:id="rId7"/>
    <p:sldId id="339" r:id="rId8"/>
    <p:sldId id="259" r:id="rId9"/>
    <p:sldId id="271" r:id="rId10"/>
    <p:sldId id="272" r:id="rId11"/>
    <p:sldId id="273" r:id="rId12"/>
    <p:sldId id="274" r:id="rId13"/>
    <p:sldId id="276" r:id="rId14"/>
    <p:sldId id="265" r:id="rId15"/>
    <p:sldId id="277" r:id="rId16"/>
    <p:sldId id="279" r:id="rId17"/>
    <p:sldId id="278"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261"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260" r:id="rId74"/>
    <p:sldId id="334" r:id="rId75"/>
    <p:sldId id="262" r:id="rId76"/>
    <p:sldId id="264" r:id="rId77"/>
    <p:sldId id="335" r:id="rId78"/>
    <p:sldId id="336" r:id="rId79"/>
    <p:sldId id="263" r:id="rId80"/>
    <p:sldId id="337"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82" autoAdjust="0"/>
    <p:restoredTop sz="94660"/>
  </p:normalViewPr>
  <p:slideViewPr>
    <p:cSldViewPr snapToGrid="0">
      <p:cViewPr varScale="1">
        <p:scale>
          <a:sx n="77" d="100"/>
          <a:sy n="77" d="100"/>
        </p:scale>
        <p:origin x="54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3/9/2018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84000"/>
                <a:shade val="100000"/>
                <a:hueMod val="92000"/>
                <a:satMod val="180000"/>
                <a:lumMod val="114000"/>
              </a:schemeClr>
            </a:gs>
            <a:gs pos="100000">
              <a:schemeClr val="bg2">
                <a:shade val="92000"/>
                <a:satMod val="170000"/>
                <a:lumMod val="96000"/>
              </a:schemeClr>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3/9/2018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lt.wikipedia.org/wiki/Bangininis_ryklys" TargetMode="Externa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dirty="0">
                <a:latin typeface="Times New Roman" panose="02020603050405020304" pitchFamily="18" charset="0"/>
                <a:cs typeface="Times New Roman" panose="02020603050405020304" pitchFamily="18" charset="0"/>
              </a:rPr>
              <a:t>Kauno lopšelis-darželis „liepaitė“</a:t>
            </a:r>
            <a:br>
              <a:rPr lang="lt-LT" sz="3200" dirty="0">
                <a:latin typeface="Times New Roman" panose="02020603050405020304" pitchFamily="18" charset="0"/>
                <a:cs typeface="Times New Roman" panose="02020603050405020304" pitchFamily="18" charset="0"/>
              </a:rPr>
            </a:br>
            <a:r>
              <a:rPr lang="lt-LT" sz="3200" dirty="0">
                <a:latin typeface="Times New Roman" panose="02020603050405020304" pitchFamily="18" charset="0"/>
                <a:cs typeface="Times New Roman" panose="02020603050405020304" pitchFamily="18" charset="0"/>
              </a:rPr>
              <a:t/>
            </a:r>
            <a:br>
              <a:rPr lang="lt-LT" sz="3200" dirty="0">
                <a:latin typeface="Times New Roman" panose="02020603050405020304" pitchFamily="18" charset="0"/>
                <a:cs typeface="Times New Roman" panose="02020603050405020304" pitchFamily="18" charset="0"/>
              </a:rPr>
            </a:br>
            <a:r>
              <a:rPr lang="lt-LT" sz="3200" dirty="0">
                <a:latin typeface="Times New Roman" panose="02020603050405020304" pitchFamily="18" charset="0"/>
                <a:cs typeface="Times New Roman" panose="02020603050405020304" pitchFamily="18" charset="0"/>
              </a:rPr>
              <a:t>Tema:„ žuvys“</a:t>
            </a:r>
          </a:p>
        </p:txBody>
      </p:sp>
      <p:sp>
        <p:nvSpPr>
          <p:cNvPr id="4" name="Content Placeholder 3"/>
          <p:cNvSpPr>
            <a:spLocks noGrp="1"/>
          </p:cNvSpPr>
          <p:nvPr>
            <p:ph sz="quarter" idx="14"/>
          </p:nvPr>
        </p:nvSpPr>
        <p:spPr>
          <a:xfrm>
            <a:off x="6818489" y="2497931"/>
            <a:ext cx="4382911" cy="2728825"/>
          </a:xfrm>
        </p:spPr>
        <p:txBody>
          <a:bodyPr>
            <a:normAutofit fontScale="62500" lnSpcReduction="20000"/>
          </a:bodyPr>
          <a:lstStyle/>
          <a:p>
            <a:pPr marL="0" indent="0" algn="just">
              <a:buNone/>
            </a:pPr>
            <a:r>
              <a:rPr lang="lt-LT" sz="2900" dirty="0">
                <a:latin typeface="Times New Roman" panose="02020603050405020304" pitchFamily="18" charset="0"/>
                <a:cs typeface="Times New Roman" panose="02020603050405020304" pitchFamily="18" charset="0"/>
              </a:rPr>
              <a:t>Priemonės paskirtis: supažindinti vaikus su </a:t>
            </a:r>
            <a:r>
              <a:rPr lang="lt-LT" sz="2900" dirty="0" err="1">
                <a:latin typeface="Times New Roman" panose="02020603050405020304" pitchFamily="18" charset="0"/>
                <a:cs typeface="Times New Roman" panose="02020603050405020304" pitchFamily="18" charset="0"/>
              </a:rPr>
              <a:t>lietuvos</a:t>
            </a:r>
            <a:r>
              <a:rPr lang="lt-LT" sz="2900" dirty="0">
                <a:latin typeface="Times New Roman" panose="02020603050405020304" pitchFamily="18" charset="0"/>
                <a:cs typeface="Times New Roman" panose="02020603050405020304" pitchFamily="18" charset="0"/>
              </a:rPr>
              <a:t> žuvimis.</a:t>
            </a:r>
          </a:p>
          <a:p>
            <a:pPr marL="0" indent="0" algn="just">
              <a:buNone/>
            </a:pPr>
            <a:r>
              <a:rPr lang="lt-LT" sz="2900" dirty="0">
                <a:latin typeface="Times New Roman" panose="02020603050405020304" pitchFamily="18" charset="0"/>
                <a:cs typeface="Times New Roman" panose="02020603050405020304" pitchFamily="18" charset="0"/>
              </a:rPr>
              <a:t>parengė</a:t>
            </a:r>
            <a:r>
              <a:rPr lang="lt-LT" sz="2900" dirty="0" smtClean="0">
                <a:latin typeface="Times New Roman" panose="02020603050405020304" pitchFamily="18" charset="0"/>
                <a:cs typeface="Times New Roman" panose="02020603050405020304" pitchFamily="18" charset="0"/>
              </a:rPr>
              <a:t>:</a:t>
            </a:r>
            <a:r>
              <a:rPr lang="en-US" sz="2900" dirty="0" smtClean="0">
                <a:latin typeface="Times New Roman" panose="02020603050405020304" pitchFamily="18" charset="0"/>
                <a:cs typeface="Times New Roman" panose="02020603050405020304" pitchFamily="18" charset="0"/>
              </a:rPr>
              <a:t> </a:t>
            </a:r>
            <a:r>
              <a:rPr lang="lt-LT" sz="2900" smtClean="0">
                <a:latin typeface="Times New Roman" panose="02020603050405020304" pitchFamily="18" charset="0"/>
                <a:cs typeface="Times New Roman" panose="02020603050405020304" pitchFamily="18" charset="0"/>
              </a:rPr>
              <a:t> auklėtoja </a:t>
            </a:r>
            <a:endParaRPr lang="lt-LT" sz="2900" dirty="0" smtClean="0">
              <a:latin typeface="Times New Roman" panose="02020603050405020304" pitchFamily="18" charset="0"/>
              <a:cs typeface="Times New Roman" panose="02020603050405020304" pitchFamily="18" charset="0"/>
            </a:endParaRPr>
          </a:p>
          <a:p>
            <a:pPr marL="0" indent="0" algn="just">
              <a:buNone/>
            </a:pPr>
            <a:r>
              <a:rPr lang="lt-LT" sz="2900" dirty="0" smtClean="0">
                <a:latin typeface="Times New Roman" panose="02020603050405020304" pitchFamily="18" charset="0"/>
                <a:cs typeface="Times New Roman" panose="02020603050405020304" pitchFamily="18" charset="0"/>
              </a:rPr>
              <a:t>laima </a:t>
            </a:r>
            <a:r>
              <a:rPr lang="lt-LT" sz="2900" dirty="0">
                <a:latin typeface="Times New Roman" panose="02020603050405020304" pitchFamily="18" charset="0"/>
                <a:cs typeface="Times New Roman" panose="02020603050405020304" pitchFamily="18" charset="0"/>
              </a:rPr>
              <a:t>bernotaitytė</a:t>
            </a:r>
          </a:p>
          <a:p>
            <a:pPr algn="just"/>
            <a:endParaRPr lang="lt-LT" sz="2900" dirty="0" smtClean="0">
              <a:latin typeface="Times New Roman" panose="02020603050405020304" pitchFamily="18" charset="0"/>
              <a:cs typeface="Times New Roman" panose="02020603050405020304" pitchFamily="18" charset="0"/>
            </a:endParaRPr>
          </a:p>
          <a:p>
            <a:pPr marL="0" indent="0" algn="just">
              <a:buNone/>
            </a:pPr>
            <a:r>
              <a:rPr lang="lt-LT" sz="2900" dirty="0" smtClean="0">
                <a:latin typeface="Times New Roman" panose="02020603050405020304" pitchFamily="18" charset="0"/>
                <a:cs typeface="Times New Roman" panose="02020603050405020304" pitchFamily="18" charset="0"/>
              </a:rPr>
              <a:t>2017 m.</a:t>
            </a:r>
            <a:endParaRPr lang="lt-LT" sz="2900" dirty="0">
              <a:latin typeface="Times New Roman" panose="02020603050405020304" pitchFamily="18" charset="0"/>
              <a:cs typeface="Times New Roman" panose="02020603050405020304" pitchFamily="18" charset="0"/>
            </a:endParaRPr>
          </a:p>
          <a:p>
            <a:pPr marL="0" indent="0">
              <a:buNone/>
            </a:pPr>
            <a:endParaRPr lang="lt-LT" sz="2600" dirty="0">
              <a:latin typeface="Times New Roman" panose="02020603050405020304" pitchFamily="18" charset="0"/>
              <a:cs typeface="Times New Roman" panose="02020603050405020304" pitchFamily="18" charset="0"/>
            </a:endParaRPr>
          </a:p>
        </p:txBody>
      </p:sp>
      <p:pic>
        <p:nvPicPr>
          <p:cNvPr id="2050" name="Picture 2" descr="Image result for fish gif"/>
          <p:cNvPicPr>
            <a:picLocks noGrp="1" noChangeAspect="1" noChangeArrowheads="1" noCro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085850" y="2497931"/>
            <a:ext cx="47625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521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2800" b="1" dirty="0" smtClean="0">
                <a:latin typeface="Times New Roman" panose="02020603050405020304" pitchFamily="18" charset="0"/>
                <a:cs typeface="Times New Roman" panose="02020603050405020304" pitchFamily="18" charset="0"/>
              </a:rPr>
              <a:t>Kuo panašūs šie paveikslėliai?</a:t>
            </a:r>
            <a:endParaRPr lang="lt-LT" sz="28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quarter" idx="13"/>
          </p:nvPr>
        </p:nvPicPr>
        <p:blipFill>
          <a:blip r:embed="rId2"/>
          <a:stretch>
            <a:fillRect/>
          </a:stretch>
        </p:blipFill>
        <p:spPr>
          <a:xfrm>
            <a:off x="362256" y="2214694"/>
            <a:ext cx="5035642" cy="3424237"/>
          </a:xfrm>
          <a:prstGeom prst="rect">
            <a:avLst/>
          </a:prstGeom>
        </p:spPr>
      </p:pic>
      <p:pic>
        <p:nvPicPr>
          <p:cNvPr id="6" name="Content Placeholder 5"/>
          <p:cNvPicPr>
            <a:picLocks noGrp="1" noChangeAspect="1"/>
          </p:cNvPicPr>
          <p:nvPr>
            <p:ph sz="quarter" idx="14"/>
          </p:nvPr>
        </p:nvPicPr>
        <p:blipFill>
          <a:blip r:embed="rId3"/>
          <a:stretch>
            <a:fillRect/>
          </a:stretch>
        </p:blipFill>
        <p:spPr>
          <a:xfrm>
            <a:off x="6409266" y="2214694"/>
            <a:ext cx="5105400" cy="2295593"/>
          </a:xfrm>
          <a:prstGeom prst="rect">
            <a:avLst/>
          </a:prstGeom>
        </p:spPr>
      </p:pic>
    </p:spTree>
    <p:extLst>
      <p:ext uri="{BB962C8B-B14F-4D97-AF65-F5344CB8AC3E}">
        <p14:creationId xmlns:p14="http://schemas.microsoft.com/office/powerpoint/2010/main" val="1656672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111" y="372533"/>
            <a:ext cx="11695289" cy="2630311"/>
          </a:xfrm>
        </p:spPr>
        <p:txBody>
          <a:bodyPr>
            <a:noAutofit/>
          </a:bodyPr>
          <a:lstStyle/>
          <a:p>
            <a:pPr algn="l"/>
            <a:r>
              <a:rPr lang="lt-LT" sz="2800" b="1" dirty="0" smtClean="0">
                <a:solidFill>
                  <a:schemeClr val="tx1"/>
                </a:solidFill>
                <a:latin typeface="Times New Roman" panose="02020603050405020304" pitchFamily="18" charset="0"/>
                <a:cs typeface="Times New Roman" panose="02020603050405020304" pitchFamily="18" charset="0"/>
              </a:rPr>
              <a:t>Sturys – </a:t>
            </a:r>
            <a:r>
              <a:rPr lang="lt-LT" sz="2800" dirty="0" smtClean="0">
                <a:solidFill>
                  <a:schemeClr val="tx1"/>
                </a:solidFill>
                <a:latin typeface="Times New Roman" panose="02020603050405020304" pitchFamily="18" charset="0"/>
                <a:cs typeface="Times New Roman" panose="02020603050405020304" pitchFamily="18" charset="0"/>
              </a:rPr>
              <a:t>stambi ir įrašyta į raudonąją knygą žuvis. Kūnas ilgas, pilvinė dalis tiesi, nugarinė iškili. Šnipas ilgas, su lygiais be spurgelių ūseliais prieš žiotis. Nugara pilkšvai rusva. Pilvas šviesus. išilgai kūno 5 eilės stambių </a:t>
            </a:r>
            <a:r>
              <a:rPr lang="lt-LT" sz="2800" dirty="0" err="1" smtClean="0">
                <a:solidFill>
                  <a:schemeClr val="tx1"/>
                </a:solidFill>
                <a:latin typeface="Times New Roman" panose="02020603050405020304" pitchFamily="18" charset="0"/>
                <a:cs typeface="Times New Roman" panose="02020603050405020304" pitchFamily="18" charset="0"/>
              </a:rPr>
              <a:t>rombiškų</a:t>
            </a:r>
            <a:r>
              <a:rPr lang="lt-LT" sz="2800" dirty="0" smtClean="0">
                <a:solidFill>
                  <a:schemeClr val="tx1"/>
                </a:solidFill>
                <a:latin typeface="Times New Roman" panose="02020603050405020304" pitchFamily="18" charset="0"/>
                <a:cs typeface="Times New Roman" panose="02020603050405020304" pitchFamily="18" charset="0"/>
              </a:rPr>
              <a:t> kaulinių plokštelių. Akys mažos.</a:t>
            </a:r>
            <a:endParaRPr lang="lt-LT" sz="2800"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872" t="1027" r="-3242" b="-8976"/>
          <a:stretch/>
        </p:blipFill>
        <p:spPr>
          <a:xfrm>
            <a:off x="2133007" y="3115733"/>
            <a:ext cx="7631882" cy="3822623"/>
          </a:xfrm>
          <a:prstGeom prst="rect">
            <a:avLst/>
          </a:prstGeom>
        </p:spPr>
      </p:pic>
    </p:spTree>
    <p:extLst>
      <p:ext uri="{BB962C8B-B14F-4D97-AF65-F5344CB8AC3E}">
        <p14:creationId xmlns:p14="http://schemas.microsoft.com/office/powerpoint/2010/main" val="151356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4167972"/>
          </a:xfrm>
        </p:spPr>
        <p:txBody>
          <a:bodyPr>
            <a:normAutofit fontScale="90000"/>
          </a:bodyPr>
          <a:lstStyle/>
          <a:p>
            <a:r>
              <a:rPr lang="lt-LT" sz="2800" b="1" dirty="0" smtClean="0">
                <a:latin typeface="Times New Roman" panose="02020603050405020304" pitchFamily="18" charset="0"/>
                <a:cs typeface="Times New Roman" panose="02020603050405020304" pitchFamily="18" charset="0"/>
              </a:rPr>
              <a:t/>
            </a:r>
            <a:br>
              <a:rPr lang="lt-LT" sz="2800" b="1" dirty="0" smtClean="0">
                <a:latin typeface="Times New Roman" panose="02020603050405020304" pitchFamily="18" charset="0"/>
                <a:cs typeface="Times New Roman" panose="02020603050405020304" pitchFamily="18" charset="0"/>
              </a:rPr>
            </a:br>
            <a:r>
              <a:rPr lang="lt-LT" sz="2800" b="1" dirty="0">
                <a:latin typeface="Times New Roman" panose="02020603050405020304" pitchFamily="18" charset="0"/>
                <a:cs typeface="Times New Roman" panose="02020603050405020304" pitchFamily="18" charset="0"/>
              </a:rPr>
              <a:t/>
            </a:r>
            <a:br>
              <a:rPr lang="lt-LT" sz="2800" b="1" dirty="0">
                <a:latin typeface="Times New Roman" panose="02020603050405020304" pitchFamily="18" charset="0"/>
                <a:cs typeface="Times New Roman" panose="02020603050405020304" pitchFamily="18" charset="0"/>
              </a:rPr>
            </a:br>
            <a:r>
              <a:rPr lang="lt-LT" sz="2800" b="1" dirty="0" smtClean="0">
                <a:latin typeface="Times New Roman" panose="02020603050405020304" pitchFamily="18" charset="0"/>
                <a:cs typeface="Times New Roman" panose="02020603050405020304" pitchFamily="18" charset="0"/>
              </a:rPr>
              <a:t/>
            </a:r>
            <a:br>
              <a:rPr lang="lt-LT" sz="2800" b="1" dirty="0" smtClean="0">
                <a:latin typeface="Times New Roman" panose="02020603050405020304" pitchFamily="18" charset="0"/>
                <a:cs typeface="Times New Roman" panose="02020603050405020304" pitchFamily="18" charset="0"/>
              </a:rPr>
            </a:br>
            <a:r>
              <a:rPr lang="lt-LT" sz="2800" b="1" dirty="0">
                <a:latin typeface="Times New Roman" panose="02020603050405020304" pitchFamily="18" charset="0"/>
                <a:cs typeface="Times New Roman" panose="02020603050405020304" pitchFamily="18" charset="0"/>
              </a:rPr>
              <a:t/>
            </a:r>
            <a:br>
              <a:rPr lang="lt-LT" sz="2800" b="1" dirty="0">
                <a:latin typeface="Times New Roman" panose="02020603050405020304" pitchFamily="18" charset="0"/>
                <a:cs typeface="Times New Roman" panose="02020603050405020304" pitchFamily="18" charset="0"/>
              </a:rPr>
            </a:br>
            <a:r>
              <a:rPr lang="lt-LT" sz="2800" b="1" dirty="0" smtClean="0">
                <a:latin typeface="Times New Roman" panose="02020603050405020304" pitchFamily="18" charset="0"/>
                <a:cs typeface="Times New Roman" panose="02020603050405020304" pitchFamily="18" charset="0"/>
              </a:rPr>
              <a:t/>
            </a:r>
            <a:br>
              <a:rPr lang="lt-LT" sz="2800" b="1" dirty="0" smtClean="0">
                <a:latin typeface="Times New Roman" panose="02020603050405020304" pitchFamily="18" charset="0"/>
                <a:cs typeface="Times New Roman" panose="02020603050405020304" pitchFamily="18" charset="0"/>
              </a:rPr>
            </a:br>
            <a:r>
              <a:rPr lang="lt-LT" sz="2800" b="1" dirty="0">
                <a:latin typeface="Times New Roman" panose="02020603050405020304" pitchFamily="18" charset="0"/>
                <a:cs typeface="Times New Roman" panose="02020603050405020304" pitchFamily="18" charset="0"/>
              </a:rPr>
              <a:t/>
            </a:r>
            <a:br>
              <a:rPr lang="lt-LT" sz="2800" b="1" dirty="0">
                <a:latin typeface="Times New Roman" panose="02020603050405020304" pitchFamily="18" charset="0"/>
                <a:cs typeface="Times New Roman" panose="02020603050405020304" pitchFamily="18" charset="0"/>
              </a:rPr>
            </a:br>
            <a:r>
              <a:rPr lang="lt-LT" b="1" dirty="0" smtClean="0">
                <a:latin typeface="Times New Roman" panose="02020603050405020304" pitchFamily="18" charset="0"/>
                <a:cs typeface="Times New Roman" panose="02020603050405020304" pitchFamily="18" charset="0"/>
              </a:rPr>
              <a:t>Kiek eilių išilgai kūno turi sturys?</a:t>
            </a:r>
            <a:br>
              <a:rPr lang="lt-LT" b="1" dirty="0" smtClean="0">
                <a:latin typeface="Times New Roman" panose="02020603050405020304" pitchFamily="18" charset="0"/>
                <a:cs typeface="Times New Roman" panose="02020603050405020304" pitchFamily="18" charset="0"/>
              </a:rPr>
            </a:br>
            <a:r>
              <a:rPr lang="lt-LT" b="1" dirty="0">
                <a:latin typeface="Times New Roman" panose="02020603050405020304" pitchFamily="18" charset="0"/>
                <a:cs typeface="Times New Roman" panose="02020603050405020304" pitchFamily="18" charset="0"/>
              </a:rPr>
              <a:t/>
            </a:r>
            <a:br>
              <a:rPr lang="lt-LT" b="1" dirty="0">
                <a:latin typeface="Times New Roman" panose="02020603050405020304" pitchFamily="18" charset="0"/>
                <a:cs typeface="Times New Roman" panose="02020603050405020304" pitchFamily="18" charset="0"/>
              </a:rPr>
            </a:br>
            <a:r>
              <a:rPr lang="lt-LT" sz="2800" b="1" dirty="0" smtClean="0">
                <a:latin typeface="Times New Roman" panose="02020603050405020304" pitchFamily="18" charset="0"/>
                <a:cs typeface="Times New Roman" panose="02020603050405020304" pitchFamily="18" charset="0"/>
              </a:rPr>
              <a:t/>
            </a:r>
            <a:br>
              <a:rPr lang="lt-LT" sz="2800" b="1" dirty="0" smtClean="0">
                <a:latin typeface="Times New Roman" panose="02020603050405020304" pitchFamily="18" charset="0"/>
                <a:cs typeface="Times New Roman" panose="02020603050405020304" pitchFamily="18" charset="0"/>
              </a:rPr>
            </a:br>
            <a:r>
              <a:rPr lang="lt-LT" sz="2800" b="1" dirty="0" smtClean="0">
                <a:latin typeface="Times New Roman" panose="02020603050405020304" pitchFamily="18" charset="0"/>
                <a:cs typeface="Times New Roman" panose="02020603050405020304" pitchFamily="18" charset="0"/>
              </a:rPr>
              <a:t/>
            </a:r>
            <a:br>
              <a:rPr lang="lt-LT" sz="2800" b="1" dirty="0" smtClean="0">
                <a:latin typeface="Times New Roman" panose="02020603050405020304" pitchFamily="18" charset="0"/>
                <a:cs typeface="Times New Roman" panose="02020603050405020304" pitchFamily="18" charset="0"/>
              </a:rPr>
            </a:br>
            <a:r>
              <a:rPr lang="lt-LT" sz="2800" b="1" dirty="0">
                <a:latin typeface="Times New Roman" panose="02020603050405020304" pitchFamily="18" charset="0"/>
                <a:cs typeface="Times New Roman" panose="02020603050405020304" pitchFamily="18" charset="0"/>
              </a:rPr>
              <a:t/>
            </a:r>
            <a:br>
              <a:rPr lang="lt-LT" sz="2800" b="1" dirty="0">
                <a:latin typeface="Times New Roman" panose="02020603050405020304" pitchFamily="18" charset="0"/>
                <a:cs typeface="Times New Roman" panose="02020603050405020304" pitchFamily="18" charset="0"/>
              </a:rPr>
            </a:br>
            <a:r>
              <a:rPr lang="lt-LT" sz="2800" b="1" dirty="0" smtClean="0">
                <a:latin typeface="Times New Roman" panose="02020603050405020304" pitchFamily="18" charset="0"/>
                <a:cs typeface="Times New Roman" panose="02020603050405020304" pitchFamily="18" charset="0"/>
              </a:rPr>
              <a:t/>
            </a:r>
            <a:br>
              <a:rPr lang="lt-LT" sz="2800" b="1" dirty="0" smtClean="0">
                <a:latin typeface="Times New Roman" panose="02020603050405020304" pitchFamily="18" charset="0"/>
                <a:cs typeface="Times New Roman" panose="02020603050405020304" pitchFamily="18" charset="0"/>
              </a:rPr>
            </a:br>
            <a:r>
              <a:rPr lang="lt-LT" sz="2800" b="1" dirty="0">
                <a:latin typeface="Times New Roman" panose="02020603050405020304" pitchFamily="18" charset="0"/>
                <a:cs typeface="Times New Roman" panose="02020603050405020304" pitchFamily="18" charset="0"/>
              </a:rPr>
              <a:t/>
            </a:r>
            <a:br>
              <a:rPr lang="lt-LT" sz="2800" b="1" dirty="0">
                <a:latin typeface="Times New Roman" panose="02020603050405020304" pitchFamily="18" charset="0"/>
                <a:cs typeface="Times New Roman" panose="02020603050405020304" pitchFamily="18" charset="0"/>
              </a:rPr>
            </a:br>
            <a:r>
              <a:rPr lang="lt-LT" sz="2800" b="1" dirty="0">
                <a:latin typeface="Times New Roman" panose="02020603050405020304" pitchFamily="18" charset="0"/>
                <a:cs typeface="Times New Roman" panose="02020603050405020304" pitchFamily="18" charset="0"/>
              </a:rPr>
              <a:t/>
            </a:r>
            <a:br>
              <a:rPr lang="lt-LT" sz="2800" b="1" dirty="0">
                <a:latin typeface="Times New Roman" panose="02020603050405020304" pitchFamily="18" charset="0"/>
                <a:cs typeface="Times New Roman" panose="02020603050405020304" pitchFamily="18" charset="0"/>
              </a:rPr>
            </a:br>
            <a:r>
              <a:rPr lang="lt-LT" sz="2800" b="1" dirty="0" smtClean="0">
                <a:latin typeface="Times New Roman" panose="02020603050405020304" pitchFamily="18" charset="0"/>
                <a:cs typeface="Times New Roman" panose="02020603050405020304" pitchFamily="18" charset="0"/>
              </a:rPr>
              <a:t/>
            </a:r>
            <a:br>
              <a:rPr lang="lt-LT" sz="2800" b="1" dirty="0" smtClean="0">
                <a:latin typeface="Times New Roman" panose="02020603050405020304" pitchFamily="18" charset="0"/>
                <a:cs typeface="Times New Roman" panose="02020603050405020304" pitchFamily="18" charset="0"/>
              </a:rPr>
            </a:br>
            <a:r>
              <a:rPr lang="lt-LT" sz="2800" b="1" dirty="0">
                <a:latin typeface="Times New Roman" panose="02020603050405020304" pitchFamily="18" charset="0"/>
                <a:cs typeface="Times New Roman" panose="02020603050405020304" pitchFamily="18" charset="0"/>
              </a:rPr>
              <a:t/>
            </a:r>
            <a:br>
              <a:rPr lang="lt-LT" sz="2800" b="1" dirty="0">
                <a:latin typeface="Times New Roman" panose="02020603050405020304" pitchFamily="18" charset="0"/>
                <a:cs typeface="Times New Roman" panose="02020603050405020304" pitchFamily="18" charset="0"/>
              </a:rPr>
            </a:br>
            <a:endParaRPr lang="lt-LT"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21760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742" t="25336" r="888" b="26806"/>
          <a:stretch/>
        </p:blipFill>
        <p:spPr>
          <a:xfrm>
            <a:off x="564444" y="3217334"/>
            <a:ext cx="10109727" cy="2698044"/>
          </a:xfrm>
          <a:prstGeom prst="rect">
            <a:avLst/>
          </a:prstGeom>
        </p:spPr>
      </p:pic>
      <p:sp>
        <p:nvSpPr>
          <p:cNvPr id="2" name="Title 1"/>
          <p:cNvSpPr>
            <a:spLocks noGrp="1"/>
          </p:cNvSpPr>
          <p:nvPr>
            <p:ph type="ctrTitle"/>
          </p:nvPr>
        </p:nvSpPr>
        <p:spPr>
          <a:xfrm>
            <a:off x="564444" y="346969"/>
            <a:ext cx="11130845" cy="2147875"/>
          </a:xfrm>
        </p:spPr>
        <p:txBody>
          <a:bodyPr>
            <a:normAutofit/>
          </a:bodyPr>
          <a:lstStyle/>
          <a:p>
            <a:r>
              <a:rPr lang="lt-LT" sz="2400" dirty="0" smtClean="0">
                <a:latin typeface="Times New Roman" panose="02020603050405020304" pitchFamily="18" charset="0"/>
                <a:cs typeface="Times New Roman" panose="02020603050405020304" pitchFamily="18" charset="0"/>
              </a:rPr>
              <a:t> </a:t>
            </a:r>
            <a:r>
              <a:rPr lang="lt-LT" sz="2800" b="1" dirty="0" err="1" smtClean="0">
                <a:latin typeface="Times New Roman" panose="02020603050405020304" pitchFamily="18" charset="0"/>
                <a:cs typeface="Times New Roman" panose="02020603050405020304" pitchFamily="18" charset="0"/>
              </a:rPr>
              <a:t>aštriašnipinis</a:t>
            </a:r>
            <a:r>
              <a:rPr lang="lt-LT" sz="2800" b="1" dirty="0" smtClean="0">
                <a:latin typeface="Times New Roman" panose="02020603050405020304" pitchFamily="18" charset="0"/>
                <a:cs typeface="Times New Roman" panose="02020603050405020304" pitchFamily="18" charset="0"/>
              </a:rPr>
              <a:t> eršketas</a:t>
            </a:r>
            <a:r>
              <a:rPr lang="lt-LT" sz="2800" dirty="0" smtClean="0">
                <a:latin typeface="Times New Roman" panose="02020603050405020304" pitchFamily="18" charset="0"/>
                <a:cs typeface="Times New Roman" panose="02020603050405020304" pitchFamily="18" charset="0"/>
              </a:rPr>
              <a:t>. Didelė </a:t>
            </a:r>
            <a:r>
              <a:rPr lang="lt-LT" sz="2800" dirty="0">
                <a:latin typeface="Times New Roman" panose="02020603050405020304" pitchFamily="18" charset="0"/>
                <a:cs typeface="Times New Roman" panose="02020603050405020304" pitchFamily="18" charset="0"/>
              </a:rPr>
              <a:t>žuvis. Didžiausias žinomas kūno ilgis iki 403 cm (patinėlių), 430 cm (patelių). Svoris iki 370 kg, nors įprastai suaugusios šios žuvys mažesnės. Migruojantys, subrendę patinai sveria apie 30-45 kg, patelės apie 50-110 kg.</a:t>
            </a:r>
          </a:p>
        </p:txBody>
      </p:sp>
    </p:spTree>
    <p:extLst>
      <p:ext uri="{BB962C8B-B14F-4D97-AF65-F5344CB8AC3E}">
        <p14:creationId xmlns:p14="http://schemas.microsoft.com/office/powerpoint/2010/main" val="19516442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73020" y="2098059"/>
            <a:ext cx="8958211" cy="3701189"/>
          </a:xfrm>
          <a:prstGeom prst="rect">
            <a:avLst/>
          </a:prstGeom>
        </p:spPr>
      </p:pic>
      <p:sp>
        <p:nvSpPr>
          <p:cNvPr id="9" name="Rectangle 8"/>
          <p:cNvSpPr/>
          <p:nvPr/>
        </p:nvSpPr>
        <p:spPr>
          <a:xfrm>
            <a:off x="4854221" y="349956"/>
            <a:ext cx="1619125" cy="584775"/>
          </a:xfrm>
          <a:prstGeom prst="rect">
            <a:avLst/>
          </a:prstGeom>
        </p:spPr>
        <p:txBody>
          <a:bodyPr wrap="square">
            <a:spAutoFit/>
          </a:bodyPr>
          <a:lstStyle/>
          <a:p>
            <a:r>
              <a:rPr lang="lt-LT" sz="3200" dirty="0">
                <a:latin typeface="Times New Roman" panose="02020603050405020304" pitchFamily="18" charset="0"/>
                <a:cs typeface="Times New Roman" panose="02020603050405020304" pitchFamily="18" charset="0"/>
              </a:rPr>
              <a:t>Lynas </a:t>
            </a:r>
          </a:p>
        </p:txBody>
      </p:sp>
      <p:cxnSp>
        <p:nvCxnSpPr>
          <p:cNvPr id="11" name="Straight Arrow Connector 10"/>
          <p:cNvCxnSpPr/>
          <p:nvPr/>
        </p:nvCxnSpPr>
        <p:spPr>
          <a:xfrm flipH="1" flipV="1">
            <a:off x="2777067" y="2054578"/>
            <a:ext cx="1095022" cy="1907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682499" y="1691223"/>
            <a:ext cx="4054002" cy="457710"/>
          </a:xfrm>
          <a:prstGeom prst="rect">
            <a:avLst/>
          </a:prstGeom>
        </p:spPr>
      </p:pic>
      <p:cxnSp>
        <p:nvCxnSpPr>
          <p:cNvPr id="14" name="Straight Arrow Connector 13"/>
          <p:cNvCxnSpPr/>
          <p:nvPr/>
        </p:nvCxnSpPr>
        <p:spPr>
          <a:xfrm flipV="1">
            <a:off x="9640711" y="2573867"/>
            <a:ext cx="801511" cy="1072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9010591" y="2319084"/>
            <a:ext cx="2949987" cy="387792"/>
          </a:xfrm>
          <a:prstGeom prst="rect">
            <a:avLst/>
          </a:prstGeom>
        </p:spPr>
      </p:pic>
      <p:cxnSp>
        <p:nvCxnSpPr>
          <p:cNvPr id="17" name="Straight Arrow Connector 16"/>
          <p:cNvCxnSpPr/>
          <p:nvPr/>
        </p:nvCxnSpPr>
        <p:spPr>
          <a:xfrm flipV="1">
            <a:off x="6931378" y="1920078"/>
            <a:ext cx="801511" cy="1545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195605" y="1550746"/>
            <a:ext cx="3845861" cy="369332"/>
          </a:xfrm>
          <a:prstGeom prst="rect">
            <a:avLst/>
          </a:prstGeom>
        </p:spPr>
        <p:txBody>
          <a:bodyPr wrap="none">
            <a:spAutoFit/>
          </a:bodyPr>
          <a:lstStyle/>
          <a:p>
            <a:r>
              <a:rPr lang="lt-LT" dirty="0"/>
              <a:t>Nugara tamsiai žalsvai auksinės spalvos</a:t>
            </a:r>
          </a:p>
        </p:txBody>
      </p:sp>
      <p:cxnSp>
        <p:nvCxnSpPr>
          <p:cNvPr id="22" name="Straight Arrow Connector 21"/>
          <p:cNvCxnSpPr/>
          <p:nvPr/>
        </p:nvCxnSpPr>
        <p:spPr>
          <a:xfrm flipH="1">
            <a:off x="3872089" y="5204178"/>
            <a:ext cx="982132" cy="880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rot="10800000" flipH="1" flipV="1">
            <a:off x="3127022" y="5915378"/>
            <a:ext cx="2381956" cy="369332"/>
          </a:xfrm>
          <a:prstGeom prst="rect">
            <a:avLst/>
          </a:prstGeom>
        </p:spPr>
        <p:txBody>
          <a:bodyPr wrap="square">
            <a:spAutoFit/>
          </a:bodyPr>
          <a:lstStyle/>
          <a:p>
            <a:r>
              <a:rPr lang="lt-LT" dirty="0" smtClean="0"/>
              <a:t>Papilvė </a:t>
            </a:r>
            <a:r>
              <a:rPr lang="lt-LT" dirty="0"/>
              <a:t>gelsvai balta</a:t>
            </a:r>
          </a:p>
        </p:txBody>
      </p:sp>
      <p:cxnSp>
        <p:nvCxnSpPr>
          <p:cNvPr id="25" name="Straight Arrow Connector 24"/>
          <p:cNvCxnSpPr/>
          <p:nvPr/>
        </p:nvCxnSpPr>
        <p:spPr>
          <a:xfrm flipH="1" flipV="1">
            <a:off x="1422400" y="3115733"/>
            <a:ext cx="609600" cy="993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48357" y="2706877"/>
            <a:ext cx="2246488" cy="369332"/>
          </a:xfrm>
          <a:prstGeom prst="rect">
            <a:avLst/>
          </a:prstGeom>
        </p:spPr>
        <p:txBody>
          <a:bodyPr wrap="square">
            <a:spAutoFit/>
          </a:bodyPr>
          <a:lstStyle/>
          <a:p>
            <a:r>
              <a:rPr lang="lt-LT" dirty="0"/>
              <a:t>Akys mažos, raudonos</a:t>
            </a:r>
          </a:p>
        </p:txBody>
      </p:sp>
      <p:cxnSp>
        <p:nvCxnSpPr>
          <p:cNvPr id="28" name="Straight Arrow Connector 27"/>
          <p:cNvCxnSpPr/>
          <p:nvPr/>
        </p:nvCxnSpPr>
        <p:spPr>
          <a:xfrm flipH="1">
            <a:off x="553156" y="4413956"/>
            <a:ext cx="699911" cy="428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0" y="4732428"/>
            <a:ext cx="1359668" cy="369332"/>
          </a:xfrm>
          <a:prstGeom prst="rect">
            <a:avLst/>
          </a:prstGeom>
        </p:spPr>
        <p:txBody>
          <a:bodyPr wrap="none">
            <a:spAutoFit/>
          </a:bodyPr>
          <a:lstStyle/>
          <a:p>
            <a:r>
              <a:rPr lang="lt-LT" dirty="0"/>
              <a:t>Žiotys mažos</a:t>
            </a:r>
          </a:p>
        </p:txBody>
      </p:sp>
      <p:cxnSp>
        <p:nvCxnSpPr>
          <p:cNvPr id="31" name="Straight Arrow Connector 30"/>
          <p:cNvCxnSpPr/>
          <p:nvPr/>
        </p:nvCxnSpPr>
        <p:spPr>
          <a:xfrm flipH="1">
            <a:off x="903111" y="4732428"/>
            <a:ext cx="609600" cy="118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12888" y="5869452"/>
            <a:ext cx="2472267" cy="669198"/>
          </a:xfrm>
          <a:prstGeom prst="rect">
            <a:avLst/>
          </a:prstGeom>
        </p:spPr>
        <p:txBody>
          <a:bodyPr wrap="square">
            <a:spAutoFit/>
          </a:bodyPr>
          <a:lstStyle/>
          <a:p>
            <a:r>
              <a:rPr lang="lt-LT" dirty="0" smtClean="0"/>
              <a:t> Kampuose </a:t>
            </a:r>
            <a:r>
              <a:rPr lang="lt-LT" dirty="0"/>
              <a:t>yra po trumpą ūselį</a:t>
            </a:r>
          </a:p>
        </p:txBody>
      </p:sp>
      <p:cxnSp>
        <p:nvCxnSpPr>
          <p:cNvPr id="34" name="Straight Arrow Connector 33"/>
          <p:cNvCxnSpPr/>
          <p:nvPr/>
        </p:nvCxnSpPr>
        <p:spPr>
          <a:xfrm flipV="1">
            <a:off x="5080000" y="1038578"/>
            <a:ext cx="1614311" cy="2607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694311" y="745067"/>
            <a:ext cx="3747911" cy="369332"/>
          </a:xfrm>
          <a:prstGeom prst="rect">
            <a:avLst/>
          </a:prstGeom>
        </p:spPr>
        <p:txBody>
          <a:bodyPr wrap="square">
            <a:spAutoFit/>
          </a:bodyPr>
          <a:lstStyle/>
          <a:p>
            <a:r>
              <a:rPr lang="lt-LT" dirty="0" smtClean="0"/>
              <a:t>Žvynai </a:t>
            </a:r>
            <a:r>
              <a:rPr lang="lt-LT" dirty="0"/>
              <a:t>pailgi, ploni, giliai įaugę į odą</a:t>
            </a:r>
          </a:p>
        </p:txBody>
      </p:sp>
      <p:cxnSp>
        <p:nvCxnSpPr>
          <p:cNvPr id="37" name="Straight Arrow Connector 36"/>
          <p:cNvCxnSpPr/>
          <p:nvPr/>
        </p:nvCxnSpPr>
        <p:spPr>
          <a:xfrm flipH="1" flipV="1">
            <a:off x="4854221" y="1377244"/>
            <a:ext cx="1478846" cy="1329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272846" y="1114399"/>
            <a:ext cx="2259332" cy="369332"/>
          </a:xfrm>
          <a:prstGeom prst="rect">
            <a:avLst/>
          </a:prstGeom>
        </p:spPr>
        <p:txBody>
          <a:bodyPr wrap="square">
            <a:spAutoFit/>
          </a:bodyPr>
          <a:lstStyle/>
          <a:p>
            <a:r>
              <a:rPr lang="lt-LT" dirty="0" smtClean="0"/>
              <a:t>Pelekai</a:t>
            </a:r>
            <a:endParaRPr lang="lt-LT" dirty="0"/>
          </a:p>
        </p:txBody>
      </p:sp>
      <p:cxnSp>
        <p:nvCxnSpPr>
          <p:cNvPr id="40" name="Straight Arrow Connector 39"/>
          <p:cNvCxnSpPr/>
          <p:nvPr/>
        </p:nvCxnSpPr>
        <p:spPr>
          <a:xfrm>
            <a:off x="7823200" y="5599289"/>
            <a:ext cx="1016000" cy="575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rot="10800000" flipH="1" flipV="1">
            <a:off x="8477957" y="6038458"/>
            <a:ext cx="3658078" cy="369332"/>
          </a:xfrm>
          <a:prstGeom prst="rect">
            <a:avLst/>
          </a:prstGeom>
        </p:spPr>
        <p:txBody>
          <a:bodyPr wrap="square">
            <a:spAutoFit/>
          </a:bodyPr>
          <a:lstStyle/>
          <a:p>
            <a:r>
              <a:rPr lang="lt-LT" dirty="0"/>
              <a:t>pelekai apvaliais pakraščiais, tamsūs</a:t>
            </a:r>
          </a:p>
        </p:txBody>
      </p:sp>
      <p:cxnSp>
        <p:nvCxnSpPr>
          <p:cNvPr id="43" name="Straight Arrow Connector 42"/>
          <p:cNvCxnSpPr/>
          <p:nvPr/>
        </p:nvCxnSpPr>
        <p:spPr>
          <a:xfrm>
            <a:off x="5983111" y="5829928"/>
            <a:ext cx="2494846" cy="454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363155" y="5441244"/>
            <a:ext cx="4284134" cy="843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8999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a:latin typeface="Times New Roman" panose="02020603050405020304" pitchFamily="18" charset="0"/>
                <a:cs typeface="Times New Roman" panose="02020603050405020304" pitchFamily="18" charset="0"/>
              </a:rPr>
              <a:t>Lietuvoje gana dažna žuvis. 2015 m. gegužės mėnesį lynas išrinktas </a:t>
            </a:r>
            <a:r>
              <a:rPr lang="lt-LT" sz="3200" b="1" dirty="0" smtClean="0">
                <a:latin typeface="Times New Roman" panose="02020603050405020304" pitchFamily="18" charset="0"/>
                <a:cs typeface="Times New Roman" panose="02020603050405020304" pitchFamily="18" charset="0"/>
              </a:rPr>
              <a:t>tautine </a:t>
            </a:r>
            <a:r>
              <a:rPr lang="lt-LT" sz="3200" b="1" dirty="0">
                <a:latin typeface="Times New Roman" panose="02020603050405020304" pitchFamily="18" charset="0"/>
                <a:cs typeface="Times New Roman" panose="02020603050405020304" pitchFamily="18" charset="0"/>
              </a:rPr>
              <a:t>Lietuvos </a:t>
            </a:r>
            <a:r>
              <a:rPr lang="lt-LT" sz="3200" b="1" dirty="0" smtClean="0">
                <a:latin typeface="Times New Roman" panose="02020603050405020304" pitchFamily="18" charset="0"/>
                <a:cs typeface="Times New Roman" panose="02020603050405020304" pitchFamily="18" charset="0"/>
              </a:rPr>
              <a:t>žuvimi.</a:t>
            </a:r>
            <a:endParaRPr lang="lt-LT" sz="32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quarter" idx="13"/>
          </p:nvPr>
        </p:nvPicPr>
        <p:blipFill>
          <a:blip r:embed="rId2"/>
          <a:stretch>
            <a:fillRect/>
          </a:stretch>
        </p:blipFill>
        <p:spPr>
          <a:xfrm>
            <a:off x="3883377" y="2581597"/>
            <a:ext cx="4007556" cy="2981621"/>
          </a:xfrm>
          <a:prstGeom prst="rect">
            <a:avLst/>
          </a:prstGeom>
        </p:spPr>
      </p:pic>
    </p:spTree>
    <p:extLst>
      <p:ext uri="{BB962C8B-B14F-4D97-AF65-F5344CB8AC3E}">
        <p14:creationId xmlns:p14="http://schemas.microsoft.com/office/powerpoint/2010/main" val="3131966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599" y="1148976"/>
            <a:ext cx="7511870" cy="4809230"/>
          </a:xfrm>
          <a:prstGeom prst="rect">
            <a:avLst/>
          </a:prstGeom>
        </p:spPr>
      </p:pic>
      <p:sp>
        <p:nvSpPr>
          <p:cNvPr id="3" name="Rectangle 2"/>
          <p:cNvSpPr/>
          <p:nvPr/>
        </p:nvSpPr>
        <p:spPr>
          <a:xfrm>
            <a:off x="4097866" y="440267"/>
            <a:ext cx="3244160" cy="584775"/>
          </a:xfrm>
          <a:prstGeom prst="rect">
            <a:avLst/>
          </a:prstGeom>
        </p:spPr>
        <p:txBody>
          <a:bodyPr wrap="square">
            <a:spAutoFit/>
          </a:bodyPr>
          <a:lstStyle/>
          <a:p>
            <a:r>
              <a:rPr lang="lt-LT" sz="3200" dirty="0">
                <a:latin typeface="Times New Roman" panose="02020603050405020304" pitchFamily="18" charset="0"/>
                <a:cs typeface="Times New Roman" panose="02020603050405020304" pitchFamily="18" charset="0"/>
              </a:rPr>
              <a:t>Paprastasis šamas</a:t>
            </a:r>
          </a:p>
        </p:txBody>
      </p:sp>
    </p:spTree>
    <p:extLst>
      <p:ext uri="{BB962C8B-B14F-4D97-AF65-F5344CB8AC3E}">
        <p14:creationId xmlns:p14="http://schemas.microsoft.com/office/powerpoint/2010/main" val="2013262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4132" y="801511"/>
            <a:ext cx="11266311" cy="4504266"/>
          </a:xfrm>
        </p:spPr>
        <p:txBody>
          <a:bodyPr>
            <a:noAutofit/>
          </a:bodyPr>
          <a:lstStyle/>
          <a:p>
            <a:r>
              <a:rPr lang="lt-LT" sz="2800" dirty="0">
                <a:solidFill>
                  <a:schemeClr val="tx1"/>
                </a:solidFill>
                <a:latin typeface="Times New Roman" panose="02020603050405020304" pitchFamily="18" charset="0"/>
                <a:cs typeface="Times New Roman" panose="02020603050405020304" pitchFamily="18" charset="0"/>
              </a:rPr>
              <a:t>Galva didelė, iš viršaus plokščia. </a:t>
            </a:r>
            <a:r>
              <a:rPr lang="lt-LT" sz="2800" dirty="0" smtClean="0">
                <a:solidFill>
                  <a:schemeClr val="tx1"/>
                </a:solidFill>
                <a:latin typeface="Times New Roman" panose="02020603050405020304" pitchFamily="18" charset="0"/>
                <a:cs typeface="Times New Roman" panose="02020603050405020304" pitchFamily="18" charset="0"/>
              </a:rPr>
              <a:t>Nugara </a:t>
            </a:r>
            <a:r>
              <a:rPr lang="lt-LT" sz="2800" dirty="0">
                <a:solidFill>
                  <a:schemeClr val="tx1"/>
                </a:solidFill>
                <a:latin typeface="Times New Roman" panose="02020603050405020304" pitchFamily="18" charset="0"/>
                <a:cs typeface="Times New Roman" panose="02020603050405020304" pitchFamily="18" charset="0"/>
              </a:rPr>
              <a:t>tamsiai žalsva, šonai žalsvai gelsvi, </a:t>
            </a:r>
            <a:r>
              <a:rPr lang="lt-LT" sz="2800" dirty="0" smtClean="0">
                <a:solidFill>
                  <a:schemeClr val="tx1"/>
                </a:solidFill>
                <a:latin typeface="Times New Roman" panose="02020603050405020304" pitchFamily="18" charset="0"/>
                <a:cs typeface="Times New Roman" panose="02020603050405020304" pitchFamily="18" charset="0"/>
              </a:rPr>
              <a:t>dėmėti. </a:t>
            </a:r>
            <a:r>
              <a:rPr lang="lt-LT" sz="2800" dirty="0">
                <a:solidFill>
                  <a:schemeClr val="tx1"/>
                </a:solidFill>
                <a:latin typeface="Times New Roman" panose="02020603050405020304" pitchFamily="18" charset="0"/>
                <a:cs typeface="Times New Roman" panose="02020603050405020304" pitchFamily="18" charset="0"/>
              </a:rPr>
              <a:t>Oda be žvynų, minkšta, gleivėta. Ties burna 3 poros ūsų: ant viršutinio žando 1 pora ilgų, ant apatinio – 2 poros trumpų. </a:t>
            </a:r>
            <a:r>
              <a:rPr lang="lt-LT" sz="2800" dirty="0" smtClean="0">
                <a:solidFill>
                  <a:schemeClr val="tx1"/>
                </a:solidFill>
                <a:latin typeface="Times New Roman" panose="02020603050405020304" pitchFamily="18" charset="0"/>
                <a:cs typeface="Times New Roman" panose="02020603050405020304" pitchFamily="18" charset="0"/>
              </a:rPr>
              <a:t>Žiotys </a:t>
            </a:r>
            <a:r>
              <a:rPr lang="lt-LT" sz="2800" dirty="0">
                <a:solidFill>
                  <a:schemeClr val="tx1"/>
                </a:solidFill>
                <a:latin typeface="Times New Roman" panose="02020603050405020304" pitchFamily="18" charset="0"/>
                <a:cs typeface="Times New Roman" panose="02020603050405020304" pitchFamily="18" charset="0"/>
              </a:rPr>
              <a:t>plačios. Burnoje daugybė smulkių aštrių dantų. Pelekai tamsūs. Pasitaiko iki 3 m ilgio ir 300 kg šamų (</a:t>
            </a:r>
            <a:r>
              <a:rPr lang="lt-LT" sz="2800" dirty="0" smtClean="0">
                <a:solidFill>
                  <a:schemeClr val="tx1"/>
                </a:solidFill>
                <a:latin typeface="Times New Roman" panose="02020603050405020304" pitchFamily="18" charset="0"/>
                <a:cs typeface="Times New Roman" panose="02020603050405020304" pitchFamily="18" charset="0"/>
              </a:rPr>
              <a:t>įprastas. </a:t>
            </a:r>
            <a:r>
              <a:rPr lang="lt-LT" sz="2800" dirty="0">
                <a:solidFill>
                  <a:schemeClr val="tx1"/>
                </a:solidFill>
                <a:latin typeface="Times New Roman" panose="02020603050405020304" pitchFamily="18" charset="0"/>
                <a:cs typeface="Times New Roman" panose="02020603050405020304" pitchFamily="18" charset="0"/>
              </a:rPr>
              <a:t>ilgis 50–60 cm, svoris 1–1,5 kg</a:t>
            </a:r>
            <a:r>
              <a:rPr lang="lt-LT" sz="2800" dirty="0" smtClean="0">
                <a:solidFill>
                  <a:schemeClr val="tx1"/>
                </a:solidFill>
                <a:latin typeface="Times New Roman" panose="02020603050405020304" pitchFamily="18" charset="0"/>
                <a:cs typeface="Times New Roman" panose="02020603050405020304" pitchFamily="18" charset="0"/>
              </a:rPr>
              <a:t>).</a:t>
            </a:r>
          </a:p>
          <a:p>
            <a:r>
              <a:rPr lang="lt-LT" sz="2800" dirty="0" smtClean="0">
                <a:solidFill>
                  <a:schemeClr val="tx1"/>
                </a:solidFill>
                <a:latin typeface="Times New Roman" panose="02020603050405020304" pitchFamily="18" charset="0"/>
                <a:cs typeface="Times New Roman" panose="02020603050405020304" pitchFamily="18" charset="0"/>
              </a:rPr>
              <a:t>Tai stambi ir plėšri žuvis. </a:t>
            </a:r>
            <a:endParaRPr lang="lt-LT"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6947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0444" y="519289"/>
            <a:ext cx="8860544" cy="948267"/>
          </a:xfrm>
        </p:spPr>
        <p:txBody>
          <a:bodyPr>
            <a:normAutofit/>
          </a:bodyPr>
          <a:lstStyle/>
          <a:p>
            <a:r>
              <a:rPr lang="lt-LT" sz="3200" dirty="0" smtClean="0">
                <a:latin typeface="Times New Roman" panose="02020603050405020304" pitchFamily="18" charset="0"/>
                <a:cs typeface="Times New Roman" panose="02020603050405020304" pitchFamily="18" charset="0"/>
              </a:rPr>
              <a:t>Jūrinis ungurys</a:t>
            </a:r>
            <a:endParaRPr lang="lt-LT"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17334" t="6671" r="13482" b="9721"/>
          <a:stretch/>
        </p:blipFill>
        <p:spPr>
          <a:xfrm>
            <a:off x="3059289" y="1806221"/>
            <a:ext cx="5271911" cy="4244623"/>
          </a:xfrm>
          <a:prstGeom prst="rect">
            <a:avLst/>
          </a:prstGeom>
        </p:spPr>
      </p:pic>
    </p:spTree>
    <p:extLst>
      <p:ext uri="{BB962C8B-B14F-4D97-AF65-F5344CB8AC3E}">
        <p14:creationId xmlns:p14="http://schemas.microsoft.com/office/powerpoint/2010/main" val="26946245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3253572"/>
          </a:xfrm>
        </p:spPr>
        <p:txBody>
          <a:bodyPr>
            <a:normAutofit/>
          </a:bodyPr>
          <a:lstStyle/>
          <a:p>
            <a:r>
              <a:rPr lang="lt-LT" sz="2800" b="1" dirty="0" smtClean="0">
                <a:latin typeface="Times New Roman" panose="02020603050405020304" pitchFamily="18" charset="0"/>
                <a:cs typeface="Times New Roman" panose="02020603050405020304" pitchFamily="18" charset="0"/>
              </a:rPr>
              <a:t>Jūrinis ungurys. </a:t>
            </a:r>
            <a:r>
              <a:rPr lang="lt-LT" sz="2800" dirty="0" smtClean="0">
                <a:latin typeface="Times New Roman" panose="02020603050405020304" pitchFamily="18" charset="0"/>
                <a:cs typeface="Times New Roman" panose="02020603050405020304" pitchFamily="18" charset="0"/>
              </a:rPr>
              <a:t>Tai plėšri žuvis. Kūnas panašus į gyvatės, labai ilgas. Užauga iki 3m ir 65 kg. Dantys stambūs, aštrūs. Akys mažos virš žiočių. Labai reta žuvis. oda stora, be žvynų.</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5413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089" y="1084687"/>
            <a:ext cx="10972799" cy="2985433"/>
          </a:xfrm>
          <a:prstGeom prst="rect">
            <a:avLst/>
          </a:prstGeom>
        </p:spPr>
        <p:txBody>
          <a:bodyPr wrap="square" anchor="ctr" anchorCtr="0">
            <a:spAutoFit/>
          </a:bodyPr>
          <a:lstStyle/>
          <a:p>
            <a:pPr algn="ctr"/>
            <a:r>
              <a:rPr lang="lt-LT" sz="4800" b="1" dirty="0" smtClean="0">
                <a:latin typeface="Times New Roman" panose="02020603050405020304" pitchFamily="18" charset="0"/>
                <a:cs typeface="Times New Roman" panose="02020603050405020304" pitchFamily="18" charset="0"/>
              </a:rPr>
              <a:t>Žuvys – kas tai?</a:t>
            </a:r>
          </a:p>
          <a:p>
            <a:pPr algn="ctr"/>
            <a:endParaRPr lang="lt-LT" sz="2800" b="1" dirty="0">
              <a:latin typeface="Times New Roman" panose="02020603050405020304" pitchFamily="18" charset="0"/>
              <a:cs typeface="Times New Roman" panose="02020603050405020304" pitchFamily="18" charset="0"/>
            </a:endParaRPr>
          </a:p>
          <a:p>
            <a:r>
              <a:rPr lang="lt-LT" sz="2800" b="1" dirty="0" smtClean="0">
                <a:latin typeface="Times New Roman" panose="02020603050405020304" pitchFamily="18" charset="0"/>
                <a:cs typeface="Times New Roman" panose="02020603050405020304" pitchFamily="18" charset="0"/>
              </a:rPr>
              <a:t>Žuvys </a:t>
            </a:r>
            <a:r>
              <a:rPr lang="lt-LT" sz="2800" dirty="0">
                <a:latin typeface="Times New Roman" panose="02020603050405020304" pitchFamily="18" charset="0"/>
                <a:cs typeface="Times New Roman" panose="02020603050405020304" pitchFamily="18" charset="0"/>
              </a:rPr>
              <a:t>– šaltakraujai gėlame ir jūros vandenyje gyvenantys stuburiniai gyvūnai, turintys </a:t>
            </a:r>
            <a:r>
              <a:rPr lang="lt-LT" sz="2800" i="1" dirty="0">
                <a:latin typeface="Times New Roman" panose="02020603050405020304" pitchFamily="18" charset="0"/>
                <a:cs typeface="Times New Roman" panose="02020603050405020304" pitchFamily="18" charset="0"/>
              </a:rPr>
              <a:t>žiaunas,</a:t>
            </a:r>
            <a:r>
              <a:rPr lang="lt-LT" sz="2800" dirty="0">
                <a:latin typeface="Times New Roman" panose="02020603050405020304" pitchFamily="18" charset="0"/>
                <a:cs typeface="Times New Roman" panose="02020603050405020304" pitchFamily="18" charset="0"/>
              </a:rPr>
              <a:t> </a:t>
            </a:r>
            <a:r>
              <a:rPr lang="lt-LT" sz="2800" i="1" dirty="0">
                <a:latin typeface="Times New Roman" panose="02020603050405020304" pitchFamily="18" charset="0"/>
                <a:cs typeface="Times New Roman" panose="02020603050405020304" pitchFamily="18" charset="0"/>
              </a:rPr>
              <a:t>neporinius</a:t>
            </a:r>
            <a:r>
              <a:rPr lang="lt-LT" sz="2800" dirty="0">
                <a:latin typeface="Times New Roman" panose="02020603050405020304" pitchFamily="18" charset="0"/>
                <a:cs typeface="Times New Roman" panose="02020603050405020304" pitchFamily="18" charset="0"/>
              </a:rPr>
              <a:t> (nugaros, </a:t>
            </a:r>
            <a:r>
              <a:rPr lang="lt-LT" sz="2800" dirty="0" err="1">
                <a:latin typeface="Times New Roman" panose="02020603050405020304" pitchFamily="18" charset="0"/>
                <a:cs typeface="Times New Roman" panose="02020603050405020304" pitchFamily="18" charset="0"/>
              </a:rPr>
              <a:t>pauodegio</a:t>
            </a:r>
            <a:r>
              <a:rPr lang="lt-LT" sz="2800" dirty="0">
                <a:latin typeface="Times New Roman" panose="02020603050405020304" pitchFamily="18" charset="0"/>
                <a:cs typeface="Times New Roman" panose="02020603050405020304" pitchFamily="18" charset="0"/>
              </a:rPr>
              <a:t> ir uodegos) ir </a:t>
            </a:r>
            <a:r>
              <a:rPr lang="lt-LT" sz="2800" i="1" dirty="0">
                <a:latin typeface="Times New Roman" panose="02020603050405020304" pitchFamily="18" charset="0"/>
                <a:cs typeface="Times New Roman" panose="02020603050405020304" pitchFamily="18" charset="0"/>
              </a:rPr>
              <a:t>porinius</a:t>
            </a:r>
            <a:r>
              <a:rPr lang="lt-LT" sz="2800" dirty="0">
                <a:latin typeface="Times New Roman" panose="02020603050405020304" pitchFamily="18" charset="0"/>
                <a:cs typeface="Times New Roman" panose="02020603050405020304" pitchFamily="18" charset="0"/>
              </a:rPr>
              <a:t> (krūtinės ir pilvo) </a:t>
            </a:r>
            <a:r>
              <a:rPr lang="lt-LT" sz="2800" i="1" dirty="0">
                <a:latin typeface="Times New Roman" panose="02020603050405020304" pitchFamily="18" charset="0"/>
                <a:cs typeface="Times New Roman" panose="02020603050405020304" pitchFamily="18" charset="0"/>
              </a:rPr>
              <a:t>pelekus</a:t>
            </a:r>
            <a:r>
              <a:rPr lang="lt-LT" sz="2800" dirty="0">
                <a:latin typeface="Times New Roman" panose="02020603050405020304" pitchFamily="18" charset="0"/>
                <a:cs typeface="Times New Roman" panose="02020603050405020304" pitchFamily="18" charset="0"/>
              </a:rPr>
              <a:t>. Žemės gėluose ir sūriuose vandenyse mokslui žinoma nuo 28 100 iki 32 500 žuvų </a:t>
            </a:r>
            <a:r>
              <a:rPr lang="lt-LT" sz="2800" dirty="0" smtClean="0">
                <a:latin typeface="Times New Roman" panose="02020603050405020304" pitchFamily="18" charset="0"/>
                <a:cs typeface="Times New Roman" panose="02020603050405020304" pitchFamily="18" charset="0"/>
              </a:rPr>
              <a:t>rūšių</a:t>
            </a:r>
            <a:r>
              <a:rPr lang="en-US" sz="2800" dirty="0" smtClean="0">
                <a:latin typeface="Times New Roman" panose="02020603050405020304" pitchFamily="18" charset="0"/>
                <a:cs typeface="Times New Roman" panose="02020603050405020304" pitchFamily="18" charset="0"/>
              </a:rPr>
              <a:t>.</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8975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2800" dirty="0" smtClean="0">
                <a:latin typeface="Times New Roman" panose="02020603050405020304" pitchFamily="18" charset="0"/>
                <a:cs typeface="Times New Roman" panose="02020603050405020304" pitchFamily="18" charset="0"/>
              </a:rPr>
              <a:t>Kuriame paveikslėlyje yra gyvatė?  </a:t>
            </a:r>
            <a:endParaRPr lang="lt-LT"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83578" y="3018064"/>
            <a:ext cx="5657578" cy="2145978"/>
          </a:xfrm>
          <a:prstGeom prst="rect">
            <a:avLst/>
          </a:prstGeom>
        </p:spPr>
      </p:pic>
      <p:pic>
        <p:nvPicPr>
          <p:cNvPr id="4" name="Picture 3"/>
          <p:cNvPicPr>
            <a:picLocks noChangeAspect="1"/>
          </p:cNvPicPr>
          <p:nvPr/>
        </p:nvPicPr>
        <p:blipFill rotWithShape="1">
          <a:blip r:embed="rId3"/>
          <a:srcRect l="8855" t="7626" r="4973" b="15260"/>
          <a:stretch/>
        </p:blipFill>
        <p:spPr>
          <a:xfrm>
            <a:off x="7315200" y="3018064"/>
            <a:ext cx="3759200" cy="3364089"/>
          </a:xfrm>
          <a:prstGeom prst="rect">
            <a:avLst/>
          </a:prstGeom>
        </p:spPr>
      </p:pic>
      <p:sp>
        <p:nvSpPr>
          <p:cNvPr id="5" name="Rectangle 4"/>
          <p:cNvSpPr/>
          <p:nvPr/>
        </p:nvSpPr>
        <p:spPr>
          <a:xfrm>
            <a:off x="2212622" y="2494844"/>
            <a:ext cx="609600" cy="523220"/>
          </a:xfrm>
          <a:prstGeom prst="rect">
            <a:avLst/>
          </a:prstGeom>
        </p:spPr>
        <p:txBody>
          <a:bodyPr wrap="square">
            <a:spAutoFit/>
          </a:bodyPr>
          <a:lstStyle/>
          <a:p>
            <a:r>
              <a:rPr lang="lt-LT" dirty="0"/>
              <a:t> </a:t>
            </a:r>
            <a:r>
              <a:rPr lang="lt-LT" sz="2800" b="1" dirty="0">
                <a:latin typeface="Times New Roman" panose="02020603050405020304" pitchFamily="18" charset="0"/>
                <a:cs typeface="Times New Roman" panose="02020603050405020304" pitchFamily="18" charset="0"/>
              </a:rPr>
              <a:t>1 </a:t>
            </a:r>
          </a:p>
        </p:txBody>
      </p:sp>
      <p:sp>
        <p:nvSpPr>
          <p:cNvPr id="6" name="Rectangle 5"/>
          <p:cNvSpPr/>
          <p:nvPr/>
        </p:nvSpPr>
        <p:spPr>
          <a:xfrm>
            <a:off x="8726311" y="2214694"/>
            <a:ext cx="701630" cy="523220"/>
          </a:xfrm>
          <a:prstGeom prst="rect">
            <a:avLst/>
          </a:prstGeom>
        </p:spPr>
        <p:txBody>
          <a:bodyPr wrap="square">
            <a:spAutoFit/>
          </a:bodyPr>
          <a:lstStyle/>
          <a:p>
            <a:r>
              <a:rPr lang="lt-LT" sz="2800" b="1"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3901682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7956" y="485422"/>
            <a:ext cx="5102577" cy="1411112"/>
          </a:xfrm>
        </p:spPr>
        <p:txBody>
          <a:bodyPr>
            <a:normAutofit/>
          </a:bodyPr>
          <a:lstStyle/>
          <a:p>
            <a:r>
              <a:rPr lang="lt-LT" sz="3200" b="1" dirty="0" smtClean="0">
                <a:latin typeface="Times New Roman" panose="02020603050405020304" pitchFamily="18" charset="0"/>
                <a:cs typeface="Times New Roman" panose="02020603050405020304" pitchFamily="18" charset="0"/>
              </a:rPr>
              <a:t>Atlantinė menkė</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806222" y="1723455"/>
            <a:ext cx="7755467" cy="4300758"/>
          </a:xfrm>
          <a:prstGeom prst="rect">
            <a:avLst/>
          </a:prstGeom>
        </p:spPr>
      </p:pic>
    </p:spTree>
    <p:extLst>
      <p:ext uri="{BB962C8B-B14F-4D97-AF65-F5344CB8AC3E}">
        <p14:creationId xmlns:p14="http://schemas.microsoft.com/office/powerpoint/2010/main" val="33962530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18517"/>
            <a:ext cx="10363826" cy="4596950"/>
          </a:xfrm>
        </p:spPr>
        <p:txBody>
          <a:bodyPr>
            <a:normAutofit/>
          </a:bodyPr>
          <a:lstStyle/>
          <a:p>
            <a:r>
              <a:rPr lang="lt-LT" sz="3200" dirty="0">
                <a:latin typeface="Times New Roman" panose="02020603050405020304" pitchFamily="18" charset="0"/>
                <a:cs typeface="Times New Roman" panose="02020603050405020304" pitchFamily="18" charset="0"/>
              </a:rPr>
              <a:t>Kūnas verpstiškas. Galva didelė. Žiotys gilios, galinės. Ant apatinio žando ilgas ūsas. Kūnas žalsvai pilkas ar žalsvai rudas, išmargintas rudomis dėmėmis. Žvynai </a:t>
            </a:r>
            <a:r>
              <a:rPr lang="lt-LT" sz="3200" dirty="0" smtClean="0">
                <a:latin typeface="Times New Roman" panose="02020603050405020304" pitchFamily="18" charset="0"/>
                <a:cs typeface="Times New Roman" panose="02020603050405020304" pitchFamily="18" charset="0"/>
              </a:rPr>
              <a:t>maži. akys didelės </a:t>
            </a:r>
            <a:r>
              <a:rPr lang="lt-LT" sz="3200" dirty="0">
                <a:latin typeface="Times New Roman" panose="02020603050405020304" pitchFamily="18" charset="0"/>
                <a:cs typeface="Times New Roman" panose="02020603050405020304" pitchFamily="18" charset="0"/>
              </a:rPr>
              <a:t>Gali užaugti iki 2 m ilgio ir sverti iki 96 kg.</a:t>
            </a:r>
          </a:p>
        </p:txBody>
      </p:sp>
    </p:spTree>
    <p:extLst>
      <p:ext uri="{BB962C8B-B14F-4D97-AF65-F5344CB8AC3E}">
        <p14:creationId xmlns:p14="http://schemas.microsoft.com/office/powerpoint/2010/main" val="30137925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dirty="0" smtClean="0">
                <a:latin typeface="Times New Roman" panose="02020603050405020304" pitchFamily="18" charset="0"/>
                <a:cs typeface="Times New Roman" panose="02020603050405020304" pitchFamily="18" charset="0"/>
              </a:rPr>
              <a:t>Europinė lydeka</a:t>
            </a:r>
            <a:endParaRPr lang="lt-LT"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6424" t="28587" r="7813" b="18173"/>
          <a:stretch/>
        </p:blipFill>
        <p:spPr>
          <a:xfrm>
            <a:off x="1783644" y="2133600"/>
            <a:ext cx="8365068" cy="3894666"/>
          </a:xfrm>
          <a:prstGeom prst="rect">
            <a:avLst/>
          </a:prstGeom>
        </p:spPr>
      </p:pic>
    </p:spTree>
    <p:extLst>
      <p:ext uri="{BB962C8B-B14F-4D97-AF65-F5344CB8AC3E}">
        <p14:creationId xmlns:p14="http://schemas.microsoft.com/office/powerpoint/2010/main" val="1610288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857956"/>
            <a:ext cx="11007293" cy="3488266"/>
          </a:xfrm>
        </p:spPr>
        <p:txBody>
          <a:bodyPr>
            <a:noAutofit/>
          </a:bodyPr>
          <a:lstStyle/>
          <a:p>
            <a:r>
              <a:rPr lang="lt-LT" sz="2800" dirty="0">
                <a:latin typeface="Times New Roman" panose="02020603050405020304" pitchFamily="18" charset="0"/>
                <a:cs typeface="Times New Roman" panose="02020603050405020304" pitchFamily="18" charset="0"/>
              </a:rPr>
              <a:t>Nugara žalsvai pilka, šonai pilkšvai žalsvi. Pilvas šviesus. Šonai dėmėti, neretai ant kūno esančios dėmės sudaro skersines juostas. Ši slepiamoji spalva padeda užsimaskuoti. Lydeka gali būti pilkai žalsva, pilkšvai ruda, pilkai gelsva – tai lemia gyvenamoji aplinka</a:t>
            </a:r>
            <a:r>
              <a:rPr lang="lt-LT" sz="2800" dirty="0" smtClean="0">
                <a:latin typeface="Times New Roman" panose="02020603050405020304" pitchFamily="18" charset="0"/>
                <a:cs typeface="Times New Roman" panose="02020603050405020304" pitchFamily="18" charset="0"/>
              </a:rPr>
              <a:t>.</a:t>
            </a: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428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3111" y="349956"/>
            <a:ext cx="10747022" cy="2246769"/>
          </a:xfrm>
          <a:prstGeom prst="rect">
            <a:avLst/>
          </a:prstGeom>
        </p:spPr>
        <p:txBody>
          <a:bodyPr wrap="square">
            <a:spAutoFit/>
          </a:bodyPr>
          <a:lstStyle/>
          <a:p>
            <a:pPr algn="ctr"/>
            <a:r>
              <a:rPr lang="lt-LT" sz="2800" dirty="0" smtClean="0">
                <a:latin typeface="Times New Roman" panose="02020603050405020304" pitchFamily="18" charset="0"/>
                <a:cs typeface="Times New Roman" panose="02020603050405020304" pitchFamily="18" charset="0"/>
              </a:rPr>
              <a:t>GALVA ILGA IR PLOŠČIA IŠ VIRŠAUS.ŽVYNAI PAILGI.ŠONINĖ LINIJA BEVEIK TIESI, IŠTISINĖ ARBA PUNKTYRINĖ.IŠTĮSĘS KŪNAS IR TAM TIKROSE VIETOSE ESANTYS PELEKAI LEIDŽIA LYDEKAI STAIGA UŽPULTI GROBĮ. EUROPINĖ LYDEKA TURI IKI 700 LABAI AŠTRIŲ DANTŲ. </a:t>
            </a:r>
            <a:endParaRPr lang="lt-LT"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964870" y="2747960"/>
            <a:ext cx="4171950" cy="3190875"/>
          </a:xfrm>
          <a:prstGeom prst="rect">
            <a:avLst/>
          </a:prstGeom>
        </p:spPr>
      </p:pic>
    </p:spTree>
    <p:extLst>
      <p:ext uri="{BB962C8B-B14F-4D97-AF65-F5344CB8AC3E}">
        <p14:creationId xmlns:p14="http://schemas.microsoft.com/office/powerpoint/2010/main" val="19818924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dirty="0" smtClean="0">
                <a:latin typeface="Times New Roman" panose="02020603050405020304" pitchFamily="18" charset="0"/>
                <a:cs typeface="Times New Roman" panose="02020603050405020304" pitchFamily="18" charset="0"/>
              </a:rPr>
              <a:t>Kokią žinai pasaką su šia žuvimi?</a:t>
            </a:r>
            <a:endParaRPr lang="lt-LT"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138311" y="2000205"/>
            <a:ext cx="5404778" cy="3689395"/>
          </a:xfrm>
          <a:prstGeom prst="rect">
            <a:avLst/>
          </a:prstGeom>
        </p:spPr>
      </p:pic>
    </p:spTree>
    <p:extLst>
      <p:ext uri="{BB962C8B-B14F-4D97-AF65-F5344CB8AC3E}">
        <p14:creationId xmlns:p14="http://schemas.microsoft.com/office/powerpoint/2010/main" val="14271335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4619527"/>
          </a:xfrm>
        </p:spPr>
        <p:txBody>
          <a:bodyPr>
            <a:normAutofit/>
          </a:bodyPr>
          <a:lstStyle/>
          <a:p>
            <a:r>
              <a:rPr lang="lt-LT" sz="3200" dirty="0" smtClean="0">
                <a:latin typeface="Times New Roman" panose="02020603050405020304" pitchFamily="18" charset="0"/>
                <a:cs typeface="Times New Roman" panose="02020603050405020304" pitchFamily="18" charset="0"/>
              </a:rPr>
              <a:t>Teisingas atsakymas:</a:t>
            </a:r>
            <a:br>
              <a:rPr lang="lt-LT" sz="3200" dirty="0" smtClean="0">
                <a:latin typeface="Times New Roman" panose="02020603050405020304" pitchFamily="18" charset="0"/>
                <a:cs typeface="Times New Roman" panose="02020603050405020304" pitchFamily="18" charset="0"/>
              </a:rPr>
            </a:br>
            <a:r>
              <a:rPr lang="lt-LT" sz="3200" dirty="0" smtClean="0">
                <a:latin typeface="Times New Roman" panose="02020603050405020304" pitchFamily="18" charset="0"/>
                <a:cs typeface="Times New Roman" panose="02020603050405020304" pitchFamily="18" charset="0"/>
              </a:rPr>
              <a:t>„lydekai paliepus, man panorėjus“</a:t>
            </a:r>
            <a:endParaRPr lang="lt-LT"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814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dirty="0" smtClean="0">
                <a:latin typeface="Times New Roman" panose="02020603050405020304" pitchFamily="18" charset="0"/>
                <a:cs typeface="Times New Roman" panose="02020603050405020304" pitchFamily="18" charset="0"/>
              </a:rPr>
              <a:t>Paprastasis </a:t>
            </a:r>
            <a:r>
              <a:rPr lang="lt-LT" sz="3200" dirty="0" err="1" smtClean="0">
                <a:latin typeface="Times New Roman" panose="02020603050405020304" pitchFamily="18" charset="0"/>
                <a:cs typeface="Times New Roman" panose="02020603050405020304" pitchFamily="18" charset="0"/>
              </a:rPr>
              <a:t>otas</a:t>
            </a:r>
            <a:endParaRPr lang="lt-LT"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081866" y="1935627"/>
            <a:ext cx="5791553" cy="4305893"/>
          </a:xfrm>
          <a:prstGeom prst="rect">
            <a:avLst/>
          </a:prstGeom>
        </p:spPr>
      </p:pic>
    </p:spTree>
    <p:extLst>
      <p:ext uri="{BB962C8B-B14F-4D97-AF65-F5344CB8AC3E}">
        <p14:creationId xmlns:p14="http://schemas.microsoft.com/office/powerpoint/2010/main" val="253717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823" y="618517"/>
            <a:ext cx="10894404" cy="5014639"/>
          </a:xfrm>
        </p:spPr>
        <p:txBody>
          <a:bodyPr>
            <a:normAutofit/>
          </a:bodyPr>
          <a:lstStyle/>
          <a:p>
            <a:r>
              <a:rPr lang="lt-LT" sz="2800" b="1" dirty="0">
                <a:latin typeface="Times New Roman" panose="02020603050405020304" pitchFamily="18" charset="0"/>
                <a:cs typeface="Times New Roman" panose="02020603050405020304" pitchFamily="18" charset="0"/>
              </a:rPr>
              <a:t>Paprastasis </a:t>
            </a:r>
            <a:r>
              <a:rPr lang="lt-LT" sz="2800" b="1" dirty="0" err="1" smtClean="0">
                <a:latin typeface="Times New Roman" panose="02020603050405020304" pitchFamily="18" charset="0"/>
                <a:cs typeface="Times New Roman" panose="02020603050405020304" pitchFamily="18" charset="0"/>
              </a:rPr>
              <a:t>otas</a:t>
            </a:r>
            <a:r>
              <a:rPr lang="lt-LT" sz="2800" b="1"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arba </a:t>
            </a:r>
            <a:r>
              <a:rPr lang="lt-LT" sz="2800" dirty="0" smtClean="0">
                <a:latin typeface="Times New Roman" panose="02020603050405020304" pitchFamily="18" charset="0"/>
                <a:cs typeface="Times New Roman" panose="02020603050405020304" pitchFamily="18" charset="0"/>
              </a:rPr>
              <a:t>didysis rombas</a:t>
            </a:r>
            <a:r>
              <a:rPr lang="en-US" sz="2800" dirty="0" smtClean="0">
                <a:latin typeface="Times New Roman" panose="02020603050405020304" pitchFamily="18" charset="0"/>
                <a:cs typeface="Times New Roman" panose="02020603050405020304" pitchFamily="18" charset="0"/>
              </a:rPr>
              <a:t>.</a:t>
            </a:r>
            <a:r>
              <a:rPr lang="lt-LT" sz="2800" dirty="0" smtClean="0">
                <a:latin typeface="Times New Roman" panose="02020603050405020304" pitchFamily="18" charset="0"/>
                <a:cs typeface="Times New Roman" panose="02020603050405020304" pitchFamily="18" charset="0"/>
              </a:rPr>
              <a:t> </a:t>
            </a:r>
            <a:br>
              <a:rPr lang="lt-LT" sz="2800" dirty="0" smtClean="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 kūnas </a:t>
            </a:r>
            <a:r>
              <a:rPr lang="lt-LT" sz="2800" dirty="0">
                <a:latin typeface="Times New Roman" panose="02020603050405020304" pitchFamily="18" charset="0"/>
                <a:cs typeface="Times New Roman" panose="02020603050405020304" pitchFamily="18" charset="0"/>
              </a:rPr>
              <a:t>suplotas, akys vienoje pusėje. Subrendusios žuvies nugarinė pusė tampa </a:t>
            </a:r>
            <a:r>
              <a:rPr lang="lt-LT" sz="2800" dirty="0" err="1">
                <a:latin typeface="Times New Roman" panose="02020603050405020304" pitchFamily="18" charset="0"/>
                <a:cs typeface="Times New Roman" panose="02020603050405020304" pitchFamily="18" charset="0"/>
              </a:rPr>
              <a:t>pigmentuota</a:t>
            </a:r>
            <a:r>
              <a:rPr lang="lt-LT" sz="2800" dirty="0">
                <a:latin typeface="Times New Roman" panose="02020603050405020304" pitchFamily="18" charset="0"/>
                <a:cs typeface="Times New Roman" panose="02020603050405020304" pitchFamily="18" charset="0"/>
              </a:rPr>
              <a:t>, ruda. Pilvo pusė lieka šviesi</a:t>
            </a:r>
            <a:r>
              <a:rPr lang="lt-LT" sz="2800"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Da</a:t>
            </a:r>
            <a:r>
              <a:rPr lang="lt-LT" sz="2800" dirty="0" err="1" smtClean="0">
                <a:latin typeface="Times New Roman" panose="02020603050405020304" pitchFamily="18" charset="0"/>
                <a:cs typeface="Times New Roman" panose="02020603050405020304" pitchFamily="18" charset="0"/>
              </a:rPr>
              <a:t>žniausiai</a:t>
            </a:r>
            <a:r>
              <a:rPr lang="lt-LT" sz="2800" dirty="0" smtClean="0">
                <a:latin typeface="Times New Roman" panose="02020603050405020304" pitchFamily="18" charset="0"/>
                <a:cs typeface="Times New Roman" panose="02020603050405020304" pitchFamily="18" charset="0"/>
              </a:rPr>
              <a:t> gyvena dugne. paprastasis</a:t>
            </a:r>
            <a:r>
              <a:rPr lang="it-IT" sz="2800" dirty="0" smtClean="0">
                <a:latin typeface="Times New Roman" panose="02020603050405020304" pitchFamily="18" charset="0"/>
                <a:cs typeface="Times New Roman" panose="02020603050405020304" pitchFamily="18" charset="0"/>
              </a:rPr>
              <a:t> </a:t>
            </a:r>
            <a:r>
              <a:rPr lang="it-IT" sz="2800" dirty="0">
                <a:latin typeface="Times New Roman" panose="02020603050405020304" pitchFamily="18" charset="0"/>
                <a:cs typeface="Times New Roman" panose="02020603050405020304" pitchFamily="18" charset="0"/>
              </a:rPr>
              <a:t>gali pasiekti 30-60 cm ilgio ir iki 10 kg svorio.</a:t>
            </a: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72231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1356" y="2371900"/>
            <a:ext cx="5715000" cy="2486025"/>
          </a:xfrm>
          <a:prstGeom prst="rect">
            <a:avLst/>
          </a:prstGeom>
        </p:spPr>
      </p:pic>
      <p:cxnSp>
        <p:nvCxnSpPr>
          <p:cNvPr id="5" name="Straight Arrow Connector 4"/>
          <p:cNvCxnSpPr>
            <a:stCxn id="3" idx="1"/>
          </p:cNvCxnSpPr>
          <p:nvPr/>
        </p:nvCxnSpPr>
        <p:spPr>
          <a:xfrm flipH="1" flipV="1">
            <a:off x="1825979" y="2676700"/>
            <a:ext cx="835377" cy="938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98223" y="2479512"/>
            <a:ext cx="1219200" cy="369332"/>
          </a:xfrm>
          <a:prstGeom prst="rect">
            <a:avLst/>
          </a:prstGeom>
          <a:noFill/>
        </p:spPr>
        <p:txBody>
          <a:bodyPr wrap="square" rtlCol="0">
            <a:spAutoFit/>
          </a:bodyPr>
          <a:lstStyle/>
          <a:p>
            <a:r>
              <a:rPr lang="lt-LT" dirty="0" smtClean="0"/>
              <a:t>žiotys</a:t>
            </a:r>
            <a:endParaRPr lang="lt-LT" dirty="0"/>
          </a:p>
        </p:txBody>
      </p:sp>
      <p:cxnSp>
        <p:nvCxnSpPr>
          <p:cNvPr id="10" name="Straight Arrow Connector 9"/>
          <p:cNvCxnSpPr/>
          <p:nvPr/>
        </p:nvCxnSpPr>
        <p:spPr>
          <a:xfrm flipH="1" flipV="1">
            <a:off x="2968977" y="2359378"/>
            <a:ext cx="474135" cy="1243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43201" y="1941689"/>
            <a:ext cx="699911" cy="369332"/>
          </a:xfrm>
          <a:prstGeom prst="rect">
            <a:avLst/>
          </a:prstGeom>
          <a:noFill/>
        </p:spPr>
        <p:txBody>
          <a:bodyPr wrap="square" rtlCol="0">
            <a:spAutoFit/>
          </a:bodyPr>
          <a:lstStyle/>
          <a:p>
            <a:r>
              <a:rPr lang="lt-LT" dirty="0" smtClean="0"/>
              <a:t>akys</a:t>
            </a:r>
            <a:endParaRPr lang="lt-LT" dirty="0"/>
          </a:p>
        </p:txBody>
      </p:sp>
      <p:cxnSp>
        <p:nvCxnSpPr>
          <p:cNvPr id="14" name="Straight Arrow Connector 13"/>
          <p:cNvCxnSpPr/>
          <p:nvPr/>
        </p:nvCxnSpPr>
        <p:spPr>
          <a:xfrm flipH="1" flipV="1">
            <a:off x="3714044" y="1727200"/>
            <a:ext cx="327378" cy="1772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43112" y="1357868"/>
            <a:ext cx="891821" cy="369332"/>
          </a:xfrm>
          <a:prstGeom prst="rect">
            <a:avLst/>
          </a:prstGeom>
          <a:noFill/>
        </p:spPr>
        <p:txBody>
          <a:bodyPr wrap="square" rtlCol="0">
            <a:spAutoFit/>
          </a:bodyPr>
          <a:lstStyle/>
          <a:p>
            <a:r>
              <a:rPr lang="lt-LT" dirty="0" smtClean="0"/>
              <a:t>žiaunos</a:t>
            </a:r>
            <a:endParaRPr lang="lt-LT" dirty="0"/>
          </a:p>
        </p:txBody>
      </p:sp>
      <p:cxnSp>
        <p:nvCxnSpPr>
          <p:cNvPr id="17" name="Straight Arrow Connector 16"/>
          <p:cNvCxnSpPr>
            <a:stCxn id="3" idx="0"/>
          </p:cNvCxnSpPr>
          <p:nvPr/>
        </p:nvCxnSpPr>
        <p:spPr>
          <a:xfrm flipV="1">
            <a:off x="5518856" y="1370390"/>
            <a:ext cx="258232" cy="1001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70309" y="812800"/>
            <a:ext cx="1298223" cy="646331"/>
          </a:xfrm>
          <a:prstGeom prst="rect">
            <a:avLst/>
          </a:prstGeom>
          <a:noFill/>
        </p:spPr>
        <p:txBody>
          <a:bodyPr wrap="square" rtlCol="0">
            <a:spAutoFit/>
          </a:bodyPr>
          <a:lstStyle/>
          <a:p>
            <a:r>
              <a:rPr lang="lt-LT" dirty="0" smtClean="0"/>
              <a:t>Nugaros pelekai</a:t>
            </a:r>
            <a:endParaRPr lang="lt-LT" dirty="0"/>
          </a:p>
        </p:txBody>
      </p:sp>
      <p:cxnSp>
        <p:nvCxnSpPr>
          <p:cNvPr id="20" name="Straight Arrow Connector 19"/>
          <p:cNvCxnSpPr/>
          <p:nvPr/>
        </p:nvCxnSpPr>
        <p:spPr>
          <a:xfrm flipH="1" flipV="1">
            <a:off x="5858933" y="1357868"/>
            <a:ext cx="1095023" cy="1757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8128000" y="2652889"/>
            <a:ext cx="1286933" cy="1061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381067" y="2479512"/>
            <a:ext cx="1603022" cy="369332"/>
          </a:xfrm>
          <a:prstGeom prst="rect">
            <a:avLst/>
          </a:prstGeom>
          <a:noFill/>
        </p:spPr>
        <p:txBody>
          <a:bodyPr wrap="square" rtlCol="0">
            <a:spAutoFit/>
          </a:bodyPr>
          <a:lstStyle/>
          <a:p>
            <a:r>
              <a:rPr lang="lt-LT" dirty="0" smtClean="0"/>
              <a:t>uodega</a:t>
            </a:r>
            <a:endParaRPr lang="lt-LT" dirty="0"/>
          </a:p>
        </p:txBody>
      </p:sp>
      <p:cxnSp>
        <p:nvCxnSpPr>
          <p:cNvPr id="25" name="Straight Arrow Connector 24"/>
          <p:cNvCxnSpPr>
            <a:stCxn id="3" idx="2"/>
          </p:cNvCxnSpPr>
          <p:nvPr/>
        </p:nvCxnSpPr>
        <p:spPr>
          <a:xfrm>
            <a:off x="5518856" y="4857925"/>
            <a:ext cx="1150055" cy="101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759226" y="4654109"/>
            <a:ext cx="53618" cy="1255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225821" y="5786424"/>
            <a:ext cx="1707445" cy="369332"/>
          </a:xfrm>
          <a:prstGeom prst="rect">
            <a:avLst/>
          </a:prstGeom>
          <a:noFill/>
        </p:spPr>
        <p:txBody>
          <a:bodyPr wrap="square" rtlCol="0">
            <a:spAutoFit/>
          </a:bodyPr>
          <a:lstStyle/>
          <a:p>
            <a:r>
              <a:rPr lang="lt-LT" dirty="0" smtClean="0"/>
              <a:t>Pilvo pelekai</a:t>
            </a:r>
            <a:endParaRPr lang="lt-LT" dirty="0"/>
          </a:p>
        </p:txBody>
      </p:sp>
      <p:cxnSp>
        <p:nvCxnSpPr>
          <p:cNvPr id="30" name="Straight Arrow Connector 29"/>
          <p:cNvCxnSpPr/>
          <p:nvPr/>
        </p:nvCxnSpPr>
        <p:spPr>
          <a:xfrm flipH="1">
            <a:off x="3877733" y="4809067"/>
            <a:ext cx="1021645" cy="977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386668" y="5775867"/>
            <a:ext cx="1704621" cy="369332"/>
          </a:xfrm>
          <a:prstGeom prst="rect">
            <a:avLst/>
          </a:prstGeom>
          <a:noFill/>
        </p:spPr>
        <p:txBody>
          <a:bodyPr wrap="square" rtlCol="0">
            <a:spAutoFit/>
          </a:bodyPr>
          <a:lstStyle/>
          <a:p>
            <a:r>
              <a:rPr lang="lt-LT" dirty="0" smtClean="0"/>
              <a:t>papilvė</a:t>
            </a:r>
            <a:endParaRPr lang="lt-LT" dirty="0"/>
          </a:p>
        </p:txBody>
      </p:sp>
      <p:cxnSp>
        <p:nvCxnSpPr>
          <p:cNvPr id="33" name="Straight Arrow Connector 32"/>
          <p:cNvCxnSpPr/>
          <p:nvPr/>
        </p:nvCxnSpPr>
        <p:spPr>
          <a:xfrm flipH="1">
            <a:off x="2743201" y="4368800"/>
            <a:ext cx="1591732" cy="846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825979" y="5192889"/>
            <a:ext cx="1334910" cy="646331"/>
          </a:xfrm>
          <a:prstGeom prst="rect">
            <a:avLst/>
          </a:prstGeom>
          <a:noFill/>
        </p:spPr>
        <p:txBody>
          <a:bodyPr wrap="square" rtlCol="0">
            <a:spAutoFit/>
          </a:bodyPr>
          <a:lstStyle/>
          <a:p>
            <a:r>
              <a:rPr lang="lt-LT" dirty="0" smtClean="0"/>
              <a:t>Krūtinės pelekas</a:t>
            </a:r>
            <a:endParaRPr lang="lt-LT" dirty="0"/>
          </a:p>
        </p:txBody>
      </p:sp>
      <p:sp>
        <p:nvSpPr>
          <p:cNvPr id="2" name="TextBox 1"/>
          <p:cNvSpPr txBox="1"/>
          <p:nvPr/>
        </p:nvSpPr>
        <p:spPr>
          <a:xfrm>
            <a:off x="7303908" y="551190"/>
            <a:ext cx="3928534" cy="523220"/>
          </a:xfrm>
          <a:prstGeom prst="rect">
            <a:avLst/>
          </a:prstGeom>
          <a:noFill/>
        </p:spPr>
        <p:txBody>
          <a:bodyPr wrap="square" rtlCol="0">
            <a:spAutoFit/>
          </a:bodyPr>
          <a:lstStyle/>
          <a:p>
            <a:endParaRPr lang="lt-LT"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036483" y="138805"/>
            <a:ext cx="3222977" cy="646332"/>
          </a:xfrm>
          <a:prstGeom prst="rect">
            <a:avLst/>
          </a:prstGeom>
          <a:noFill/>
        </p:spPr>
        <p:txBody>
          <a:bodyPr wrap="square" rtlCol="0">
            <a:spAutoFit/>
          </a:bodyPr>
          <a:lstStyle/>
          <a:p>
            <a:r>
              <a:rPr lang="lt-LT" sz="3600" b="1" dirty="0" smtClean="0">
                <a:latin typeface="Times New Roman" panose="02020603050405020304" pitchFamily="18" charset="0"/>
                <a:cs typeface="Times New Roman" panose="02020603050405020304" pitchFamily="18" charset="0"/>
              </a:rPr>
              <a:t>Žuvies sandara</a:t>
            </a:r>
            <a:endParaRPr lang="lt-LT"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60018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2800" dirty="0" smtClean="0">
                <a:latin typeface="Times New Roman" panose="02020603050405020304" pitchFamily="18" charset="0"/>
                <a:cs typeface="Times New Roman" panose="02020603050405020304" pitchFamily="18" charset="0"/>
              </a:rPr>
              <a:t>kuo panašūs šie paveikslėliai?</a:t>
            </a:r>
            <a:endParaRPr lang="lt-LT" sz="2800" dirty="0">
              <a:latin typeface="Times New Roman" panose="02020603050405020304" pitchFamily="18" charset="0"/>
              <a:cs typeface="Times New Roman" panose="02020603050405020304" pitchFamily="18" charset="0"/>
            </a:endParaRPr>
          </a:p>
        </p:txBody>
      </p:sp>
      <p:sp>
        <p:nvSpPr>
          <p:cNvPr id="3" name="Diamond 2"/>
          <p:cNvSpPr/>
          <p:nvPr/>
        </p:nvSpPr>
        <p:spPr>
          <a:xfrm>
            <a:off x="767644" y="2873022"/>
            <a:ext cx="4007556" cy="3505200"/>
          </a:xfrm>
          <a:prstGeom prst="diamond">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4" name="Picture 3"/>
          <p:cNvPicPr>
            <a:picLocks noChangeAspect="1"/>
          </p:cNvPicPr>
          <p:nvPr/>
        </p:nvPicPr>
        <p:blipFill rotWithShape="1">
          <a:blip r:embed="rId2"/>
          <a:srcRect l="1757" t="3355" r="1757" b="4061"/>
          <a:stretch/>
        </p:blipFill>
        <p:spPr>
          <a:xfrm>
            <a:off x="5960533" y="2720622"/>
            <a:ext cx="4605868" cy="3115734"/>
          </a:xfrm>
          <a:prstGeom prst="rect">
            <a:avLst/>
          </a:prstGeom>
        </p:spPr>
      </p:pic>
    </p:spTree>
    <p:extLst>
      <p:ext uri="{BB962C8B-B14F-4D97-AF65-F5344CB8AC3E}">
        <p14:creationId xmlns:p14="http://schemas.microsoft.com/office/powerpoint/2010/main" val="3058472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973216"/>
          </a:xfrm>
        </p:spPr>
        <p:txBody>
          <a:bodyPr>
            <a:normAutofit/>
          </a:bodyPr>
          <a:lstStyle/>
          <a:p>
            <a:r>
              <a:rPr lang="lt-LT" sz="3200" dirty="0" smtClean="0">
                <a:latin typeface="Times New Roman" panose="02020603050405020304" pitchFamily="18" charset="0"/>
                <a:cs typeface="Times New Roman" panose="02020603050405020304" pitchFamily="18" charset="0"/>
              </a:rPr>
              <a:t>Atlantinė lašiša</a:t>
            </a:r>
            <a:endParaRPr lang="lt-LT"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23926" t="1889" r="21951" b="15860"/>
          <a:stretch/>
        </p:blipFill>
        <p:spPr>
          <a:xfrm>
            <a:off x="3776133" y="1698976"/>
            <a:ext cx="4639733" cy="4684890"/>
          </a:xfrm>
          <a:prstGeom prst="rect">
            <a:avLst/>
          </a:prstGeom>
        </p:spPr>
      </p:pic>
    </p:spTree>
    <p:extLst>
      <p:ext uri="{BB962C8B-B14F-4D97-AF65-F5344CB8AC3E}">
        <p14:creationId xmlns:p14="http://schemas.microsoft.com/office/powerpoint/2010/main" val="26504440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353" y="1465184"/>
            <a:ext cx="10364451" cy="2892327"/>
          </a:xfrm>
        </p:spPr>
        <p:txBody>
          <a:bodyPr>
            <a:normAutofit/>
          </a:bodyPr>
          <a:lstStyle/>
          <a:p>
            <a:r>
              <a:rPr lang="lt-LT" sz="2800" b="1" dirty="0">
                <a:latin typeface="Times New Roman" panose="02020603050405020304" pitchFamily="18" charset="0"/>
                <a:cs typeface="Times New Roman" panose="02020603050405020304" pitchFamily="18" charset="0"/>
              </a:rPr>
              <a:t>Atlantinė lašiša, arba lašiša </a:t>
            </a:r>
            <a:r>
              <a:rPr lang="lt-LT" sz="2800" dirty="0" smtClean="0">
                <a:latin typeface="Times New Roman" panose="02020603050405020304" pitchFamily="18" charset="0"/>
                <a:cs typeface="Times New Roman" panose="02020603050405020304" pitchFamily="18" charset="0"/>
              </a:rPr>
              <a:t>.Kūnas </a:t>
            </a:r>
            <a:r>
              <a:rPr lang="lt-LT" sz="2800" dirty="0">
                <a:latin typeface="Times New Roman" panose="02020603050405020304" pitchFamily="18" charset="0"/>
                <a:cs typeface="Times New Roman" panose="02020603050405020304" pitchFamily="18" charset="0"/>
              </a:rPr>
              <a:t>verpstės formos, iš šonų kiek suplotas. Galva nedidelė. Nugara melsva, šonai sidabriški, pilvas baltas. Kūno šonai su </a:t>
            </a:r>
            <a:r>
              <a:rPr lang="lt-LT" sz="2800" dirty="0" err="1">
                <a:latin typeface="Times New Roman" panose="02020603050405020304" pitchFamily="18" charset="0"/>
                <a:cs typeface="Times New Roman" panose="02020603050405020304" pitchFamily="18" charset="0"/>
              </a:rPr>
              <a:t>pusmėnulio</a:t>
            </a:r>
            <a:r>
              <a:rPr lang="lt-LT" sz="2800" dirty="0">
                <a:latin typeface="Times New Roman" panose="02020603050405020304" pitchFamily="18" charset="0"/>
                <a:cs typeface="Times New Roman" panose="02020603050405020304" pitchFamily="18" charset="0"/>
              </a:rPr>
              <a:t> formos dėmelėmis</a:t>
            </a:r>
            <a:r>
              <a:rPr lang="lt-LT" sz="2800" dirty="0" smtClean="0">
                <a:latin typeface="Times New Roman" panose="02020603050405020304" pitchFamily="18" charset="0"/>
                <a:cs typeface="Times New Roman" panose="02020603050405020304" pitchFamily="18" charset="0"/>
              </a:rPr>
              <a:t>. Žvynai stambūs, pelekai </a:t>
            </a:r>
            <a:r>
              <a:rPr lang="lt-LT" sz="2800" dirty="0">
                <a:latin typeface="Times New Roman" panose="02020603050405020304" pitchFamily="18" charset="0"/>
                <a:cs typeface="Times New Roman" panose="02020603050405020304" pitchFamily="18" charset="0"/>
              </a:rPr>
              <a:t>pilki. Užauga iki 1,5 m ir 40 kg</a:t>
            </a:r>
            <a:r>
              <a:rPr lang="lt-LT" sz="2800" dirty="0" smtClean="0">
                <a:latin typeface="Times New Roman" panose="02020603050405020304" pitchFamily="18" charset="0"/>
                <a:cs typeface="Times New Roman" panose="02020603050405020304" pitchFamily="18" charset="0"/>
              </a:rPr>
              <a:t>. Ši žuvis įrašyta į raudonąją knygą.</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6538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dirty="0" smtClean="0">
                <a:latin typeface="Times New Roman" panose="02020603050405020304" pitchFamily="18" charset="0"/>
                <a:cs typeface="Times New Roman" panose="02020603050405020304" pitchFamily="18" charset="0"/>
              </a:rPr>
              <a:t>vėgėlė</a:t>
            </a:r>
            <a:endParaRPr lang="lt-LT"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10296" t="13575" r="420" b="19759"/>
          <a:stretch/>
        </p:blipFill>
        <p:spPr>
          <a:xfrm>
            <a:off x="2810933" y="2214694"/>
            <a:ext cx="6570133" cy="3270530"/>
          </a:xfrm>
          <a:prstGeom prst="rect">
            <a:avLst/>
          </a:prstGeom>
        </p:spPr>
      </p:pic>
    </p:spTree>
    <p:extLst>
      <p:ext uri="{BB962C8B-B14F-4D97-AF65-F5344CB8AC3E}">
        <p14:creationId xmlns:p14="http://schemas.microsoft.com/office/powerpoint/2010/main" val="34157818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45" y="564445"/>
            <a:ext cx="11537244" cy="4775200"/>
          </a:xfrm>
        </p:spPr>
        <p:txBody>
          <a:bodyPr>
            <a:normAutofit/>
          </a:bodyPr>
          <a:lstStyle/>
          <a:p>
            <a:r>
              <a:rPr lang="lt-LT" sz="2800" b="1" dirty="0" smtClean="0">
                <a:latin typeface="Times New Roman" panose="02020603050405020304" pitchFamily="18" charset="0"/>
                <a:cs typeface="Times New Roman" panose="02020603050405020304" pitchFamily="18" charset="0"/>
              </a:rPr>
              <a:t>Vėgėlė</a:t>
            </a:r>
            <a:r>
              <a:rPr lang="lt-LT" sz="2800"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Galva didelė, plokščia iš viršaus. Kūnas </a:t>
            </a:r>
            <a:r>
              <a:rPr lang="lt-LT" sz="2800" dirty="0" smtClean="0">
                <a:latin typeface="Times New Roman" panose="02020603050405020304" pitchFamily="18" charset="0"/>
                <a:cs typeface="Times New Roman" panose="02020603050405020304" pitchFamily="18" charset="0"/>
              </a:rPr>
              <a:t>ilgas į uodegą žemėjantis. </a:t>
            </a:r>
            <a:r>
              <a:rPr lang="lt-LT" sz="2800" dirty="0">
                <a:latin typeface="Times New Roman" panose="02020603050405020304" pitchFamily="18" charset="0"/>
                <a:cs typeface="Times New Roman" panose="02020603050405020304" pitchFamily="18" charset="0"/>
              </a:rPr>
              <a:t>Nugara tamsi, juodai ar rudai pilka. Šonai gelsvai žalsvi, išmarginti netaisyklingomis šviesiomis dėmėmis. Pilvas šviesiai pilkas. Oda gleivėta, stora su giliai įaugusiais labai smulkiais redukuotais žvynais. Pelekai minkšti, tamsūs, išmarginti šviesiomis dėmėmis. Ant apatinio žando 1 ilgas ūsas, ant viršutinio ties šnervėmis – 2 trumpi.</a:t>
            </a:r>
            <a:br>
              <a:rPr lang="lt-LT" sz="2800" dirty="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Vėgėlė </a:t>
            </a:r>
            <a:r>
              <a:rPr lang="lt-LT" sz="2800" dirty="0">
                <a:latin typeface="Times New Roman" panose="02020603050405020304" pitchFamily="18" charset="0"/>
                <a:cs typeface="Times New Roman" panose="02020603050405020304" pitchFamily="18" charset="0"/>
              </a:rPr>
              <a:t>– plėšri žuvis. </a:t>
            </a:r>
            <a:r>
              <a:rPr lang="lt-LT" sz="2800" dirty="0" smtClean="0">
                <a:latin typeface="Times New Roman" panose="02020603050405020304" pitchFamily="18" charset="0"/>
                <a:cs typeface="Times New Roman" panose="02020603050405020304" pitchFamily="18" charset="0"/>
              </a:rPr>
              <a:t>Medžioja </a:t>
            </a:r>
            <a:r>
              <a:rPr lang="lt-LT" sz="2800" dirty="0">
                <a:latin typeface="Times New Roman" panose="02020603050405020304" pitchFamily="18" charset="0"/>
                <a:cs typeface="Times New Roman" panose="02020603050405020304" pitchFamily="18" charset="0"/>
              </a:rPr>
              <a:t>tamsiu paros </a:t>
            </a:r>
            <a:r>
              <a:rPr lang="lt-LT" sz="2800" dirty="0" smtClean="0">
                <a:latin typeface="Times New Roman" panose="02020603050405020304" pitchFamily="18" charset="0"/>
                <a:cs typeface="Times New Roman" panose="02020603050405020304" pitchFamily="18" charset="0"/>
              </a:rPr>
              <a:t>metu</a:t>
            </a:r>
            <a:r>
              <a:rPr lang="lt-LT"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07014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smtClean="0">
                <a:latin typeface="Times New Roman" panose="02020603050405020304" pitchFamily="18" charset="0"/>
                <a:cs typeface="Times New Roman" panose="02020603050405020304" pitchFamily="18" charset="0"/>
              </a:rPr>
              <a:t>starkis</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1358" t="26077" r="-494"/>
          <a:stretch/>
        </p:blipFill>
        <p:spPr>
          <a:xfrm>
            <a:off x="169333" y="2257777"/>
            <a:ext cx="11641667" cy="3619147"/>
          </a:xfrm>
          <a:prstGeom prst="rect">
            <a:avLst/>
          </a:prstGeom>
        </p:spPr>
      </p:pic>
    </p:spTree>
    <p:extLst>
      <p:ext uri="{BB962C8B-B14F-4D97-AF65-F5344CB8AC3E}">
        <p14:creationId xmlns:p14="http://schemas.microsoft.com/office/powerpoint/2010/main" val="27175486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23" y="338667"/>
            <a:ext cx="11842044" cy="6050844"/>
          </a:xfrm>
        </p:spPr>
        <p:txBody>
          <a:bodyPr>
            <a:normAutofit/>
          </a:bodyPr>
          <a:lstStyle/>
          <a:p>
            <a:r>
              <a:rPr lang="lt-LT" sz="2800" b="1" dirty="0" err="1" smtClean="0">
                <a:latin typeface="Times New Roman" panose="02020603050405020304" pitchFamily="18" charset="0"/>
                <a:cs typeface="Times New Roman" panose="02020603050405020304" pitchFamily="18" charset="0"/>
              </a:rPr>
              <a:t>Starkis</a:t>
            </a:r>
            <a:r>
              <a:rPr lang="lt-LT" sz="2800" dirty="0" err="1" smtClean="0">
                <a:latin typeface="Times New Roman" panose="02020603050405020304" pitchFamily="18" charset="0"/>
                <a:cs typeface="Times New Roman" panose="02020603050405020304" pitchFamily="18" charset="0"/>
              </a:rPr>
              <a:t>.Kūno</a:t>
            </a:r>
            <a:r>
              <a:rPr lang="lt-LT" sz="2800"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ilgis iki 1,5 m (paprastai 35–55 cm), sveria iki 20 kg (paprastai 0,5–2,5 kg). </a:t>
            </a:r>
            <a:r>
              <a:rPr lang="lt-LT" sz="2800" dirty="0" err="1">
                <a:latin typeface="Times New Roman" panose="02020603050405020304" pitchFamily="18" charset="0"/>
                <a:cs typeface="Times New Roman" panose="02020603050405020304" pitchFamily="18" charset="0"/>
              </a:rPr>
              <a:t>Smailiagalvė</a:t>
            </a:r>
            <a:r>
              <a:rPr lang="lt-LT" sz="2800" dirty="0">
                <a:latin typeface="Times New Roman" panose="02020603050405020304" pitchFamily="18" charset="0"/>
                <a:cs typeface="Times New Roman" panose="02020603050405020304" pitchFamily="18" charset="0"/>
              </a:rPr>
              <a:t>, verpstės formos žuvis. Nugara žalsvai pilka. Šonai gelsvi su 8-12 pailgų skersinių dėmių. Pilvas baltas. Akys šviesios. Žvynai vidutinio dydžio. Pelekai pilkšvi</a:t>
            </a:r>
            <a:r>
              <a:rPr lang="lt-LT" sz="2800" dirty="0" smtClean="0">
                <a:latin typeface="Times New Roman" panose="02020603050405020304" pitchFamily="18" charset="0"/>
                <a:cs typeface="Times New Roman" panose="02020603050405020304" pitchFamily="18" charset="0"/>
              </a:rPr>
              <a:t>. Žiotys nedidelės, su daug smulkių ir su 2 </a:t>
            </a:r>
            <a:r>
              <a:rPr lang="lt-LT" sz="2800" dirty="0" err="1" smtClean="0">
                <a:latin typeface="Times New Roman" panose="02020603050405020304" pitchFamily="18" charset="0"/>
                <a:cs typeface="Times New Roman" panose="02020603050405020304" pitchFamily="18" charset="0"/>
              </a:rPr>
              <a:t>porom</a:t>
            </a:r>
            <a:r>
              <a:rPr lang="lt-LT" sz="2800" dirty="0" smtClean="0">
                <a:latin typeface="Times New Roman" panose="02020603050405020304" pitchFamily="18" charset="0"/>
                <a:cs typeface="Times New Roman" panose="02020603050405020304" pitchFamily="18" charset="0"/>
              </a:rPr>
              <a:t> didesnių, ilčių formos dantų.</a:t>
            </a: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1111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err="1" smtClean="0">
                <a:latin typeface="Times New Roman" panose="02020603050405020304" pitchFamily="18" charset="0"/>
                <a:cs typeface="Times New Roman" panose="02020603050405020304" pitchFamily="18" charset="0"/>
              </a:rPr>
              <a:t>šlakis</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219222" y="1940631"/>
            <a:ext cx="3505200" cy="4286250"/>
          </a:xfrm>
          <a:prstGeom prst="rect">
            <a:avLst/>
          </a:prstGeom>
        </p:spPr>
      </p:pic>
    </p:spTree>
    <p:extLst>
      <p:ext uri="{BB962C8B-B14F-4D97-AF65-F5344CB8AC3E}">
        <p14:creationId xmlns:p14="http://schemas.microsoft.com/office/powerpoint/2010/main" val="24959300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511" y="618518"/>
            <a:ext cx="10984715" cy="4450194"/>
          </a:xfrm>
        </p:spPr>
        <p:txBody>
          <a:bodyPr>
            <a:normAutofit/>
          </a:bodyPr>
          <a:lstStyle/>
          <a:p>
            <a:r>
              <a:rPr lang="lt-LT" sz="2800" b="1" dirty="0" err="1">
                <a:latin typeface="Times New Roman" panose="02020603050405020304" pitchFamily="18" charset="0"/>
                <a:cs typeface="Times New Roman" panose="02020603050405020304" pitchFamily="18" charset="0"/>
              </a:rPr>
              <a:t>Šlakis</a:t>
            </a:r>
            <a:r>
              <a:rPr lang="lt-LT" sz="2800" b="1" dirty="0">
                <a:latin typeface="Times New Roman" panose="02020603050405020304" pitchFamily="18" charset="0"/>
                <a:cs typeface="Times New Roman" panose="02020603050405020304" pitchFamily="18" charset="0"/>
              </a:rPr>
              <a:t>, </a:t>
            </a:r>
            <a:r>
              <a:rPr lang="lt-LT" sz="2800" b="1" dirty="0" smtClean="0">
                <a:latin typeface="Times New Roman" panose="02020603050405020304" pitchFamily="18" charset="0"/>
                <a:cs typeface="Times New Roman" panose="02020603050405020304" pitchFamily="18" charset="0"/>
              </a:rPr>
              <a:t>šlakys.</a:t>
            </a:r>
            <a:r>
              <a:rPr lang="lt-LT" sz="2800" b="1" dirty="0">
                <a:latin typeface="Times New Roman" panose="02020603050405020304" pitchFamily="18" charset="0"/>
                <a:cs typeface="Times New Roman" panose="02020603050405020304" pitchFamily="18" charset="0"/>
              </a:rPr>
              <a:t/>
            </a:r>
            <a:br>
              <a:rPr lang="lt-LT" sz="2800" b="1" dirty="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Labai </a:t>
            </a:r>
            <a:r>
              <a:rPr lang="lt-LT" sz="2800" dirty="0">
                <a:latin typeface="Times New Roman" panose="02020603050405020304" pitchFamily="18" charset="0"/>
                <a:cs typeface="Times New Roman" panose="02020603050405020304" pitchFamily="18" charset="0"/>
              </a:rPr>
              <a:t>panaši į lašišą, nuo kurios skiriasi kiek aukštesniu uodegos stiebeliu, arčiau snukio galo esančiomis akimis. Kūno šonuose, virš ir žemiau šoninės linijos yra apvalios ar </a:t>
            </a:r>
            <a:r>
              <a:rPr lang="lt-LT" sz="2800" dirty="0" err="1">
                <a:latin typeface="Times New Roman" panose="02020603050405020304" pitchFamily="18" charset="0"/>
                <a:cs typeface="Times New Roman" panose="02020603050405020304" pitchFamily="18" charset="0"/>
              </a:rPr>
              <a:t>pusmėnulio</a:t>
            </a:r>
            <a:r>
              <a:rPr lang="lt-LT" sz="2800" dirty="0">
                <a:latin typeface="Times New Roman" panose="02020603050405020304" pitchFamily="18" charset="0"/>
                <a:cs typeface="Times New Roman" panose="02020603050405020304" pitchFamily="18" charset="0"/>
              </a:rPr>
              <a:t> formos tamsių </a:t>
            </a:r>
            <a:r>
              <a:rPr lang="lt-LT" sz="2800" dirty="0" smtClean="0">
                <a:latin typeface="Times New Roman" panose="02020603050405020304" pitchFamily="18" charset="0"/>
                <a:cs typeface="Times New Roman" panose="02020603050405020304" pitchFamily="18" charset="0"/>
              </a:rPr>
              <a:t>dėmių. </a:t>
            </a:r>
            <a:r>
              <a:rPr lang="lt-LT" sz="2800" dirty="0">
                <a:latin typeface="Times New Roman" panose="02020603050405020304" pitchFamily="18" charset="0"/>
                <a:cs typeface="Times New Roman" panose="02020603050405020304" pitchFamily="18" charset="0"/>
              </a:rPr>
              <a:t>Žvynai smulkūs. Pelekai pilki.</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29586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56" y="270934"/>
            <a:ext cx="10826671" cy="1388534"/>
          </a:xfrm>
        </p:spPr>
        <p:txBody>
          <a:bodyPr>
            <a:normAutofit/>
          </a:bodyPr>
          <a:lstStyle/>
          <a:p>
            <a:r>
              <a:rPr lang="lt-LT" sz="3200" dirty="0" smtClean="0">
                <a:latin typeface="Times New Roman" panose="02020603050405020304" pitchFamily="18" charset="0"/>
                <a:cs typeface="Times New Roman" panose="02020603050405020304" pitchFamily="18" charset="0"/>
              </a:rPr>
              <a:t>Kuri žuvis yra šlakys? Ar ta kuri žemai plaukia, ar kuri iš vandens išnirus?</a:t>
            </a:r>
            <a:endParaRPr lang="lt-LT"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13775" y="2214694"/>
            <a:ext cx="3505504" cy="4285859"/>
          </a:xfrm>
          <a:prstGeom prst="rect">
            <a:avLst/>
          </a:prstGeom>
        </p:spPr>
      </p:pic>
      <p:pic>
        <p:nvPicPr>
          <p:cNvPr id="4" name="Picture 3"/>
          <p:cNvPicPr>
            <a:picLocks noChangeAspect="1"/>
          </p:cNvPicPr>
          <p:nvPr/>
        </p:nvPicPr>
        <p:blipFill rotWithShape="1">
          <a:blip r:embed="rId3"/>
          <a:srcRect b="9871"/>
          <a:stretch/>
        </p:blipFill>
        <p:spPr>
          <a:xfrm>
            <a:off x="6550288" y="2214694"/>
            <a:ext cx="4645555" cy="4219973"/>
          </a:xfrm>
          <a:prstGeom prst="rect">
            <a:avLst/>
          </a:prstGeom>
        </p:spPr>
      </p:pic>
    </p:spTree>
    <p:extLst>
      <p:ext uri="{BB962C8B-B14F-4D97-AF65-F5344CB8AC3E}">
        <p14:creationId xmlns:p14="http://schemas.microsoft.com/office/powerpoint/2010/main" val="3060356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0755" y="203201"/>
            <a:ext cx="8442855" cy="1783644"/>
          </a:xfrm>
        </p:spPr>
        <p:txBody>
          <a:bodyPr>
            <a:normAutofit/>
          </a:bodyPr>
          <a:lstStyle/>
          <a:p>
            <a:r>
              <a:rPr lang="lt-LT" sz="8000" cap="none" dirty="0">
                <a:solidFill>
                  <a:srgbClr val="04617B"/>
                </a:solidFill>
                <a:latin typeface="Calibri"/>
              </a:rPr>
              <a:t> </a:t>
            </a:r>
            <a:r>
              <a:rPr lang="lt-LT" sz="6000" b="1" cap="none" dirty="0">
                <a:solidFill>
                  <a:srgbClr val="04617B"/>
                </a:solidFill>
                <a:latin typeface="Times New Roman" panose="02020603050405020304" pitchFamily="18" charset="0"/>
                <a:cs typeface="Times New Roman" panose="02020603050405020304" pitchFamily="18" charset="0"/>
              </a:rPr>
              <a:t>Kvėpavimas</a:t>
            </a:r>
            <a:endParaRPr lang="lt-LT" sz="60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88533" y="2156178"/>
            <a:ext cx="9052455" cy="3285066"/>
          </a:xfrm>
        </p:spPr>
        <p:txBody>
          <a:bodyPr>
            <a:normAutofit/>
          </a:bodyPr>
          <a:lstStyle/>
          <a:p>
            <a:pPr lvl="0" algn="l">
              <a:lnSpc>
                <a:spcPct val="100000"/>
              </a:lnSpc>
              <a:spcBef>
                <a:spcPct val="20000"/>
              </a:spcBef>
              <a:buClr>
                <a:srgbClr val="0BD0D9"/>
              </a:buClr>
              <a:buSzPct val="95000"/>
            </a:pPr>
            <a:r>
              <a:rPr lang="lt-LT" sz="3700" cap="none" dirty="0">
                <a:solidFill>
                  <a:prstClr val="black"/>
                </a:solidFill>
                <a:latin typeface="Constantia"/>
              </a:rPr>
              <a:t>Žuvys neturi plaučių</a:t>
            </a:r>
            <a:r>
              <a:rPr lang="lt-LT" sz="3700" cap="none" dirty="0" smtClean="0">
                <a:solidFill>
                  <a:prstClr val="black"/>
                </a:solidFill>
                <a:latin typeface="Constantia"/>
              </a:rPr>
              <a:t>. Jos </a:t>
            </a:r>
            <a:r>
              <a:rPr lang="lt-LT" sz="3700" cap="none" dirty="0">
                <a:solidFill>
                  <a:prstClr val="black"/>
                </a:solidFill>
                <a:latin typeface="Constantia"/>
              </a:rPr>
              <a:t>kvėpuoja vandenyje ištirpusiu deguonimi</a:t>
            </a:r>
            <a:r>
              <a:rPr lang="lt-LT" sz="3700" cap="none" dirty="0" smtClean="0">
                <a:solidFill>
                  <a:prstClr val="black"/>
                </a:solidFill>
                <a:latin typeface="Constantia"/>
              </a:rPr>
              <a:t>. Kartu </a:t>
            </a:r>
            <a:r>
              <a:rPr lang="lt-LT" sz="3700" cap="none" dirty="0">
                <a:solidFill>
                  <a:prstClr val="black"/>
                </a:solidFill>
                <a:latin typeface="Constantia"/>
              </a:rPr>
              <a:t>su vandeniu jis patenka pro burną ir juda žiaunų link</a:t>
            </a:r>
            <a:r>
              <a:rPr lang="lt-LT" sz="3700" cap="none" dirty="0" smtClean="0">
                <a:solidFill>
                  <a:prstClr val="black"/>
                </a:solidFill>
                <a:latin typeface="Constantia"/>
              </a:rPr>
              <a:t>. Ten </a:t>
            </a:r>
            <a:r>
              <a:rPr lang="lt-LT" sz="3700" cap="none" dirty="0">
                <a:solidFill>
                  <a:prstClr val="black"/>
                </a:solidFill>
                <a:latin typeface="Constantia"/>
              </a:rPr>
              <a:t>skverbiasi į kraują ir išnešiojamas po visą organizmą</a:t>
            </a:r>
            <a:r>
              <a:rPr lang="lt-LT" sz="3700" cap="none" dirty="0" smtClean="0">
                <a:solidFill>
                  <a:prstClr val="black"/>
                </a:solidFill>
                <a:latin typeface="Constantia"/>
              </a:rPr>
              <a:t>. </a:t>
            </a:r>
            <a:endParaRPr lang="lt-LT" dirty="0"/>
          </a:p>
        </p:txBody>
      </p:sp>
    </p:spTree>
    <p:extLst>
      <p:ext uri="{BB962C8B-B14F-4D97-AF65-F5344CB8AC3E}">
        <p14:creationId xmlns:p14="http://schemas.microsoft.com/office/powerpoint/2010/main" val="26063568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dirty="0" smtClean="0">
                <a:latin typeface="Times New Roman" panose="02020603050405020304" pitchFamily="18" charset="0"/>
                <a:cs typeface="Times New Roman" panose="02020603050405020304" pitchFamily="18" charset="0"/>
              </a:rPr>
              <a:t>Teisingas atsakymas: ta, kuri pasiliko vandenyje.</a:t>
            </a:r>
            <a:endParaRPr lang="lt-LT"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343248" y="2324648"/>
            <a:ext cx="3505504" cy="4285859"/>
          </a:xfrm>
          <a:prstGeom prst="rect">
            <a:avLst/>
          </a:prstGeom>
        </p:spPr>
      </p:pic>
    </p:spTree>
    <p:extLst>
      <p:ext uri="{BB962C8B-B14F-4D97-AF65-F5344CB8AC3E}">
        <p14:creationId xmlns:p14="http://schemas.microsoft.com/office/powerpoint/2010/main" val="26720873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1300594"/>
          </a:xfrm>
        </p:spPr>
        <p:txBody>
          <a:bodyPr>
            <a:normAutofit/>
          </a:bodyPr>
          <a:lstStyle/>
          <a:p>
            <a:r>
              <a:rPr lang="lt-LT" sz="3200" dirty="0" smtClean="0">
                <a:latin typeface="Times New Roman" panose="02020603050405020304" pitchFamily="18" charset="0"/>
                <a:cs typeface="Times New Roman" panose="02020603050405020304" pitchFamily="18" charset="0"/>
              </a:rPr>
              <a:t>Margasis upėtakis</a:t>
            </a:r>
            <a:endParaRPr lang="lt-LT"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t="8882" b="16758"/>
          <a:stretch/>
        </p:blipFill>
        <p:spPr>
          <a:xfrm>
            <a:off x="2502604" y="1919112"/>
            <a:ext cx="6667500" cy="3307645"/>
          </a:xfrm>
          <a:prstGeom prst="rect">
            <a:avLst/>
          </a:prstGeom>
        </p:spPr>
      </p:pic>
    </p:spTree>
    <p:extLst>
      <p:ext uri="{BB962C8B-B14F-4D97-AF65-F5344CB8AC3E}">
        <p14:creationId xmlns:p14="http://schemas.microsoft.com/office/powerpoint/2010/main" val="21591249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5296861"/>
          </a:xfrm>
        </p:spPr>
        <p:txBody>
          <a:bodyPr>
            <a:normAutofit/>
          </a:bodyPr>
          <a:lstStyle/>
          <a:p>
            <a:r>
              <a:rPr lang="lt-LT" sz="2800" b="1" dirty="0">
                <a:latin typeface="Times New Roman" panose="02020603050405020304" pitchFamily="18" charset="0"/>
                <a:cs typeface="Times New Roman" panose="02020603050405020304" pitchFamily="18" charset="0"/>
              </a:rPr>
              <a:t>Margasis </a:t>
            </a:r>
            <a:r>
              <a:rPr lang="lt-LT" sz="2800" b="1" dirty="0" smtClean="0">
                <a:latin typeface="Times New Roman" panose="02020603050405020304" pitchFamily="18" charset="0"/>
                <a:cs typeface="Times New Roman" panose="02020603050405020304" pitchFamily="18" charset="0"/>
              </a:rPr>
              <a:t>upėtakis</a:t>
            </a:r>
            <a:r>
              <a:rPr lang="lt-LT" sz="2800" dirty="0" smtClean="0">
                <a:latin typeface="Times New Roman" panose="02020603050405020304" pitchFamily="18" charset="0"/>
                <a:cs typeface="Times New Roman" panose="02020603050405020304" pitchFamily="18" charset="0"/>
              </a:rPr>
              <a:t>.</a:t>
            </a: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Kūnas </a:t>
            </a:r>
            <a:r>
              <a:rPr lang="lt-LT" sz="2800" dirty="0" smtClean="0">
                <a:latin typeface="Times New Roman" panose="02020603050405020304" pitchFamily="18" charset="0"/>
                <a:cs typeface="Times New Roman" panose="02020603050405020304" pitchFamily="18" charset="0"/>
              </a:rPr>
              <a:t>beveik apvalus, verpsto formos. </a:t>
            </a:r>
            <a:r>
              <a:rPr lang="lt-LT" sz="2800" dirty="0">
                <a:latin typeface="Times New Roman" panose="02020603050405020304" pitchFamily="18" charset="0"/>
                <a:cs typeface="Times New Roman" panose="02020603050405020304" pitchFamily="18" charset="0"/>
              </a:rPr>
              <a:t>Nugara alyvinės spalvos su tamsiais ruožais. Šonai žalsvai gelsvi, išmarginti juodomis, raudonomis, oranžinėmis, žalsvomis dėmėmis. Pilvas pilkšvas. Žvynai smulkūs</a:t>
            </a:r>
            <a:r>
              <a:rPr lang="lt-LT" sz="2800" dirty="0" smtClean="0">
                <a:latin typeface="Times New Roman" panose="02020603050405020304" pitchFamily="18" charset="0"/>
                <a:cs typeface="Times New Roman" panose="02020603050405020304" pitchFamily="18" charset="0"/>
              </a:rPr>
              <a:t>.</a:t>
            </a: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Gyvena Lietuvos švariuose šaltiniuotuose upeliuose ir upėse. Dažniausiai sugaunama 25-35 cm dydžio ir 0,2-0,8 kg svorio. </a:t>
            </a:r>
          </a:p>
        </p:txBody>
      </p:sp>
    </p:spTree>
    <p:extLst>
      <p:ext uri="{BB962C8B-B14F-4D97-AF65-F5344CB8AC3E}">
        <p14:creationId xmlns:p14="http://schemas.microsoft.com/office/powerpoint/2010/main" val="2836716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1198994"/>
          </a:xfrm>
        </p:spPr>
        <p:txBody>
          <a:bodyPr>
            <a:normAutofit/>
          </a:bodyPr>
          <a:lstStyle/>
          <a:p>
            <a:r>
              <a:rPr lang="lt-LT" sz="3200" dirty="0" smtClean="0">
                <a:latin typeface="Times New Roman" panose="02020603050405020304" pitchFamily="18" charset="0"/>
                <a:cs typeface="Times New Roman" panose="02020603050405020304" pitchFamily="18" charset="0"/>
              </a:rPr>
              <a:t>Vaivorykštinis upėtakis</a:t>
            </a:r>
            <a:endParaRPr lang="lt-LT"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4645" t="4451" r="10" b="18622"/>
          <a:stretch/>
        </p:blipFill>
        <p:spPr>
          <a:xfrm>
            <a:off x="2844800" y="2077155"/>
            <a:ext cx="6502400" cy="2359378"/>
          </a:xfrm>
          <a:prstGeom prst="rect">
            <a:avLst/>
          </a:prstGeom>
        </p:spPr>
      </p:pic>
    </p:spTree>
    <p:extLst>
      <p:ext uri="{BB962C8B-B14F-4D97-AF65-F5344CB8AC3E}">
        <p14:creationId xmlns:p14="http://schemas.microsoft.com/office/powerpoint/2010/main" val="26101472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645" y="1715911"/>
            <a:ext cx="10510582" cy="3228622"/>
          </a:xfrm>
        </p:spPr>
        <p:txBody>
          <a:bodyPr>
            <a:normAutofit fontScale="90000"/>
          </a:bodyPr>
          <a:lstStyle/>
          <a:p>
            <a:r>
              <a:rPr lang="lt-LT" sz="3100" b="1" dirty="0">
                <a:latin typeface="Times New Roman" panose="02020603050405020304" pitchFamily="18" charset="0"/>
                <a:cs typeface="Times New Roman" panose="02020603050405020304" pitchFamily="18" charset="0"/>
              </a:rPr>
              <a:t>Vaivorykštinis </a:t>
            </a:r>
            <a:r>
              <a:rPr lang="lt-LT" sz="3100" b="1" dirty="0" smtClean="0">
                <a:latin typeface="Times New Roman" panose="02020603050405020304" pitchFamily="18" charset="0"/>
                <a:cs typeface="Times New Roman" panose="02020603050405020304" pitchFamily="18" charset="0"/>
              </a:rPr>
              <a:t>upėtakis</a:t>
            </a:r>
            <a:r>
              <a:rPr lang="lt-LT" sz="2800" dirty="0" smtClean="0">
                <a:latin typeface="Times New Roman" panose="02020603050405020304" pitchFamily="18" charset="0"/>
                <a:cs typeface="Times New Roman" panose="02020603050405020304" pitchFamily="18" charset="0"/>
              </a:rPr>
              <a:t/>
            </a:r>
            <a:br>
              <a:rPr lang="lt-LT" sz="2800" dirty="0" smtClean="0">
                <a:latin typeface="Times New Roman" panose="02020603050405020304" pitchFamily="18" charset="0"/>
                <a:cs typeface="Times New Roman" panose="02020603050405020304" pitchFamily="18" charset="0"/>
              </a:rPr>
            </a:br>
            <a:r>
              <a:rPr lang="lt-LT" sz="3100" dirty="0" smtClean="0">
                <a:latin typeface="Times New Roman" panose="02020603050405020304" pitchFamily="18" charset="0"/>
                <a:cs typeface="Times New Roman" panose="02020603050405020304" pitchFamily="18" charset="0"/>
              </a:rPr>
              <a:t>Kūnas </a:t>
            </a:r>
            <a:r>
              <a:rPr lang="lt-LT" sz="3100" dirty="0">
                <a:latin typeface="Times New Roman" panose="02020603050405020304" pitchFamily="18" charset="0"/>
                <a:cs typeface="Times New Roman" panose="02020603050405020304" pitchFamily="18" charset="0"/>
              </a:rPr>
              <a:t>verpstės formos, iš šonų kiek plokščias, išmargintas apvaliomis tamsiomis dėmėmis. Galva ir nugara plieno spalvos. Šonai sidabriški, dėmėti. Pilvas pilkšvai </a:t>
            </a:r>
            <a:r>
              <a:rPr lang="lt-LT" sz="3100" dirty="0" smtClean="0">
                <a:latin typeface="Times New Roman" panose="02020603050405020304" pitchFamily="18" charset="0"/>
                <a:cs typeface="Times New Roman" panose="02020603050405020304" pitchFamily="18" charset="0"/>
              </a:rPr>
              <a:t>baltas. ypač </a:t>
            </a:r>
            <a:r>
              <a:rPr lang="lt-LT" sz="3100" dirty="0">
                <a:latin typeface="Times New Roman" panose="02020603050405020304" pitchFamily="18" charset="0"/>
                <a:cs typeface="Times New Roman" panose="02020603050405020304" pitchFamily="18" charset="0"/>
              </a:rPr>
              <a:t>patinų, kūno šonuose išryškėja rožinė juosta, kuri pakraščiuose yra blyškesnė. Žvynai nedideli.</a:t>
            </a:r>
            <a:br>
              <a:rPr lang="lt-LT" sz="31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6648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dirty="0" smtClean="0">
                <a:latin typeface="Times New Roman" panose="02020603050405020304" pitchFamily="18" charset="0"/>
                <a:cs typeface="Times New Roman" panose="02020603050405020304" pitchFamily="18" charset="0"/>
              </a:rPr>
              <a:t>Kuriame paveikslėlyje yra  margasis upėtakis pirmame ar antrame?</a:t>
            </a:r>
            <a:endParaRPr lang="lt-LT"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28876" y="3127021"/>
            <a:ext cx="5667124" cy="2057389"/>
          </a:xfrm>
          <a:prstGeom prst="rect">
            <a:avLst/>
          </a:prstGeom>
        </p:spPr>
      </p:pic>
      <p:pic>
        <p:nvPicPr>
          <p:cNvPr id="4" name="Picture 3"/>
          <p:cNvPicPr>
            <a:picLocks noChangeAspect="1"/>
          </p:cNvPicPr>
          <p:nvPr/>
        </p:nvPicPr>
        <p:blipFill>
          <a:blip r:embed="rId3"/>
          <a:stretch>
            <a:fillRect/>
          </a:stretch>
        </p:blipFill>
        <p:spPr>
          <a:xfrm>
            <a:off x="6455102" y="3127021"/>
            <a:ext cx="5648117" cy="2800804"/>
          </a:xfrm>
          <a:prstGeom prst="rect">
            <a:avLst/>
          </a:prstGeom>
        </p:spPr>
      </p:pic>
      <p:sp>
        <p:nvSpPr>
          <p:cNvPr id="5" name="TextBox 4"/>
          <p:cNvSpPr txBox="1"/>
          <p:nvPr/>
        </p:nvSpPr>
        <p:spPr>
          <a:xfrm>
            <a:off x="2935060" y="2681111"/>
            <a:ext cx="654755" cy="523220"/>
          </a:xfrm>
          <a:prstGeom prst="rect">
            <a:avLst/>
          </a:prstGeom>
          <a:noFill/>
        </p:spPr>
        <p:txBody>
          <a:bodyPr wrap="square" rtlCol="0">
            <a:spAutoFit/>
          </a:bodyPr>
          <a:lstStyle/>
          <a:p>
            <a:r>
              <a:rPr lang="lt-LT" sz="2800" dirty="0" smtClean="0">
                <a:latin typeface="Times New Roman" panose="02020603050405020304" pitchFamily="18" charset="0"/>
                <a:cs typeface="Times New Roman" panose="02020603050405020304" pitchFamily="18" charset="0"/>
              </a:rPr>
              <a:t>1</a:t>
            </a:r>
            <a:endParaRPr lang="lt-LT"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602133" y="2664178"/>
            <a:ext cx="677027" cy="523220"/>
          </a:xfrm>
          <a:prstGeom prst="rect">
            <a:avLst/>
          </a:prstGeom>
          <a:noFill/>
        </p:spPr>
        <p:txBody>
          <a:bodyPr wrap="square" rtlCol="0">
            <a:spAutoFit/>
          </a:bodyPr>
          <a:lstStyle/>
          <a:p>
            <a:r>
              <a:rPr lang="lt-LT" sz="2800" dirty="0" smtClean="0">
                <a:latin typeface="Times New Roman" panose="02020603050405020304" pitchFamily="18" charset="0"/>
                <a:cs typeface="Times New Roman" panose="02020603050405020304" pitchFamily="18" charset="0"/>
              </a:rPr>
              <a:t>2</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1517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3129394"/>
          </a:xfrm>
        </p:spPr>
        <p:txBody>
          <a:bodyPr>
            <a:normAutofit/>
          </a:bodyPr>
          <a:lstStyle/>
          <a:p>
            <a:r>
              <a:rPr lang="lt-LT" sz="2800" dirty="0" smtClean="0">
                <a:latin typeface="Times New Roman" panose="02020603050405020304" pitchFamily="18" charset="0"/>
                <a:cs typeface="Times New Roman" panose="02020603050405020304" pitchFamily="18" charset="0"/>
              </a:rPr>
              <a:t>Teisingas atsakymas: </a:t>
            </a:r>
            <a:br>
              <a:rPr lang="lt-LT" sz="2800" dirty="0" smtClean="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
            </a:r>
            <a:br>
              <a:rPr lang="lt-LT" sz="2800" dirty="0" smtClean="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2</a:t>
            </a:r>
            <a:endParaRPr lang="lt-LT"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273307" y="3079713"/>
            <a:ext cx="5645385" cy="2798307"/>
          </a:xfrm>
          <a:prstGeom prst="rect">
            <a:avLst/>
          </a:prstGeom>
        </p:spPr>
      </p:pic>
    </p:spTree>
    <p:extLst>
      <p:ext uri="{BB962C8B-B14F-4D97-AF65-F5344CB8AC3E}">
        <p14:creationId xmlns:p14="http://schemas.microsoft.com/office/powerpoint/2010/main" val="1857781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dirty="0" smtClean="0">
                <a:latin typeface="Times New Roman" panose="02020603050405020304" pitchFamily="18" charset="0"/>
                <a:cs typeface="Times New Roman" panose="02020603050405020304" pitchFamily="18" charset="0"/>
              </a:rPr>
              <a:t>salatis</a:t>
            </a:r>
            <a:endParaRPr lang="lt-LT"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35111" y="2346148"/>
            <a:ext cx="6096000" cy="3362325"/>
          </a:xfrm>
          <a:prstGeom prst="rect">
            <a:avLst/>
          </a:prstGeom>
        </p:spPr>
      </p:pic>
    </p:spTree>
    <p:extLst>
      <p:ext uri="{BB962C8B-B14F-4D97-AF65-F5344CB8AC3E}">
        <p14:creationId xmlns:p14="http://schemas.microsoft.com/office/powerpoint/2010/main" val="14431404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4664683"/>
          </a:xfrm>
        </p:spPr>
        <p:txBody>
          <a:bodyPr>
            <a:normAutofit/>
          </a:bodyPr>
          <a:lstStyle/>
          <a:p>
            <a:r>
              <a:rPr lang="lt-LT" sz="2800" b="1" dirty="0">
                <a:latin typeface="Times New Roman" panose="02020603050405020304" pitchFamily="18" charset="0"/>
                <a:cs typeface="Times New Roman" panose="02020603050405020304" pitchFamily="18" charset="0"/>
              </a:rPr>
              <a:t>Salatis, dar vadinamas </a:t>
            </a:r>
            <a:r>
              <a:rPr lang="lt-LT" sz="2800" b="1" dirty="0" smtClean="0">
                <a:latin typeface="Times New Roman" panose="02020603050405020304" pitchFamily="18" charset="0"/>
                <a:cs typeface="Times New Roman" panose="02020603050405020304" pitchFamily="18" charset="0"/>
              </a:rPr>
              <a:t>šalviu</a:t>
            </a:r>
            <a:r>
              <a:rPr lang="lt-LT" sz="2800" b="1" dirty="0">
                <a:latin typeface="Times New Roman" panose="02020603050405020304" pitchFamily="18" charset="0"/>
                <a:cs typeface="Times New Roman" panose="02020603050405020304" pitchFamily="18" charset="0"/>
              </a:rPr>
              <a:t/>
            </a:r>
            <a:br>
              <a:rPr lang="lt-LT" sz="2800" b="1" dirty="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Kūnas </a:t>
            </a:r>
            <a:r>
              <a:rPr lang="lt-LT" sz="2800" dirty="0">
                <a:latin typeface="Times New Roman" panose="02020603050405020304" pitchFamily="18" charset="0"/>
                <a:cs typeface="Times New Roman" panose="02020603050405020304" pitchFamily="18" charset="0"/>
              </a:rPr>
              <a:t>verpstiškas, iki 80 cm ilgio (vidutiniškai 25–60 cm). Nugara melsvai pilka, šonai pilkšvai sidabriški, pilvas baltas. Pelekai pilki: uodeginis ir nugarinis pelekai tamsiais galais, </a:t>
            </a:r>
            <a:r>
              <a:rPr lang="lt-LT" sz="2800" dirty="0" err="1">
                <a:latin typeface="Times New Roman" panose="02020603050405020304" pitchFamily="18" charset="0"/>
                <a:cs typeface="Times New Roman" panose="02020603050405020304" pitchFamily="18" charset="0"/>
              </a:rPr>
              <a:t>pauodeginis</a:t>
            </a:r>
            <a:r>
              <a:rPr lang="lt-LT" sz="2800" dirty="0">
                <a:latin typeface="Times New Roman" panose="02020603050405020304" pitchFamily="18" charset="0"/>
                <a:cs typeface="Times New Roman" panose="02020603050405020304" pitchFamily="18" charset="0"/>
              </a:rPr>
              <a:t>, krūtininis ir pilvinis pelekai ties pamatais rausvi. Apatinis žandas atsikišęs į priekį. Žuvis sveria iki 11–12 kg (vidutiniškai 3–4 kg).</a:t>
            </a:r>
          </a:p>
        </p:txBody>
      </p:sp>
    </p:spTree>
    <p:extLst>
      <p:ext uri="{BB962C8B-B14F-4D97-AF65-F5344CB8AC3E}">
        <p14:creationId xmlns:p14="http://schemas.microsoft.com/office/powerpoint/2010/main" val="12637067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smtClean="0">
                <a:latin typeface="Times New Roman" panose="02020603050405020304" pitchFamily="18" charset="0"/>
                <a:cs typeface="Times New Roman" panose="02020603050405020304" pitchFamily="18" charset="0"/>
              </a:rPr>
              <a:t>ešerys</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317523" y="2214694"/>
            <a:ext cx="5715000" cy="3810000"/>
          </a:xfrm>
          <a:prstGeom prst="rect">
            <a:avLst/>
          </a:prstGeom>
        </p:spPr>
      </p:pic>
    </p:spTree>
    <p:extLst>
      <p:ext uri="{BB962C8B-B14F-4D97-AF65-F5344CB8AC3E}">
        <p14:creationId xmlns:p14="http://schemas.microsoft.com/office/powerpoint/2010/main" val="6373060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316089"/>
            <a:ext cx="8689976" cy="1264355"/>
          </a:xfrm>
        </p:spPr>
        <p:txBody>
          <a:bodyPr>
            <a:normAutofit/>
          </a:bodyPr>
          <a:lstStyle/>
          <a:p>
            <a:r>
              <a:rPr lang="lt-LT" sz="6000" b="1" cap="none" dirty="0">
                <a:solidFill>
                  <a:srgbClr val="04617B"/>
                </a:solidFill>
                <a:latin typeface="Times New Roman" panose="02020603050405020304" pitchFamily="18" charset="0"/>
                <a:cs typeface="Times New Roman" panose="02020603050405020304" pitchFamily="18" charset="0"/>
              </a:rPr>
              <a:t>Judėjimas vandenyje</a:t>
            </a:r>
            <a:endParaRPr lang="lt-LT" sz="60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751012" y="1761068"/>
            <a:ext cx="9684632" cy="3364088"/>
          </a:xfrm>
        </p:spPr>
        <p:txBody>
          <a:bodyPr>
            <a:normAutofit lnSpcReduction="10000"/>
          </a:bodyPr>
          <a:lstStyle/>
          <a:p>
            <a:pPr marL="274320" lvl="0" indent="-274320" algn="l">
              <a:lnSpc>
                <a:spcPct val="100000"/>
              </a:lnSpc>
              <a:spcBef>
                <a:spcPct val="20000"/>
              </a:spcBef>
              <a:buClr>
                <a:srgbClr val="0BD0D9"/>
              </a:buClr>
              <a:buSzPct val="95000"/>
              <a:buFont typeface="Wingdings 2"/>
              <a:buChar char=""/>
            </a:pPr>
            <a:r>
              <a:rPr lang="lt-LT" sz="3400" cap="none" dirty="0">
                <a:solidFill>
                  <a:prstClr val="black"/>
                </a:solidFill>
                <a:latin typeface="Constantia"/>
              </a:rPr>
              <a:t>Žuvys puikiai juda vandenyje</a:t>
            </a:r>
            <a:r>
              <a:rPr lang="lt-LT" sz="3400" cap="none" dirty="0" smtClean="0">
                <a:solidFill>
                  <a:prstClr val="black"/>
                </a:solidFill>
                <a:latin typeface="Constantia"/>
              </a:rPr>
              <a:t>. Jų </a:t>
            </a:r>
            <a:r>
              <a:rPr lang="lt-LT" sz="3400" cap="none" dirty="0">
                <a:solidFill>
                  <a:prstClr val="black"/>
                </a:solidFill>
                <a:latin typeface="Constantia"/>
              </a:rPr>
              <a:t>kūnas aptakus ir padengtas gleivėtais žvynais</a:t>
            </a:r>
            <a:r>
              <a:rPr lang="lt-LT" sz="3400" cap="none" dirty="0" smtClean="0">
                <a:solidFill>
                  <a:prstClr val="black"/>
                </a:solidFill>
                <a:latin typeface="Constantia"/>
              </a:rPr>
              <a:t>. Plaukti </a:t>
            </a:r>
            <a:r>
              <a:rPr lang="lt-LT" sz="3400" cap="none" dirty="0">
                <a:solidFill>
                  <a:prstClr val="black"/>
                </a:solidFill>
                <a:latin typeface="Constantia"/>
              </a:rPr>
              <a:t>padeda skirtingi pelekai ir uodega</a:t>
            </a:r>
            <a:r>
              <a:rPr lang="lt-LT" sz="3400" cap="none" dirty="0" smtClean="0">
                <a:solidFill>
                  <a:prstClr val="black"/>
                </a:solidFill>
                <a:latin typeface="Constantia"/>
              </a:rPr>
              <a:t>. Nardymui </a:t>
            </a:r>
            <a:r>
              <a:rPr lang="lt-LT" sz="3400" cap="none" dirty="0">
                <a:solidFill>
                  <a:prstClr val="black"/>
                </a:solidFill>
                <a:latin typeface="Constantia"/>
              </a:rPr>
              <a:t>svarbi plaukiojamoji pūslė</a:t>
            </a:r>
            <a:r>
              <a:rPr lang="lt-LT" sz="3400" cap="none" dirty="0" smtClean="0">
                <a:solidFill>
                  <a:prstClr val="black"/>
                </a:solidFill>
                <a:latin typeface="Constantia"/>
              </a:rPr>
              <a:t>. Reguliuodama </a:t>
            </a:r>
            <a:r>
              <a:rPr lang="lt-LT" sz="3400" cap="none" dirty="0">
                <a:solidFill>
                  <a:prstClr val="black"/>
                </a:solidFill>
                <a:latin typeface="Constantia"/>
              </a:rPr>
              <a:t>joje esantį dujų kiekį</a:t>
            </a:r>
            <a:r>
              <a:rPr lang="lt-LT" sz="3400" cap="none" dirty="0" smtClean="0">
                <a:solidFill>
                  <a:prstClr val="black"/>
                </a:solidFill>
                <a:latin typeface="Constantia"/>
              </a:rPr>
              <a:t>, žuvis </a:t>
            </a:r>
            <a:r>
              <a:rPr lang="lt-LT" sz="3400" cap="none" dirty="0">
                <a:solidFill>
                  <a:prstClr val="black"/>
                </a:solidFill>
                <a:latin typeface="Constantia"/>
              </a:rPr>
              <a:t>gali iškilti arba giliai panerti</a:t>
            </a:r>
            <a:r>
              <a:rPr lang="lt-LT" sz="3400" cap="none" dirty="0" smtClean="0">
                <a:solidFill>
                  <a:prstClr val="black"/>
                </a:solidFill>
                <a:latin typeface="Constantia"/>
              </a:rPr>
              <a:t>. Išvengti </a:t>
            </a:r>
            <a:r>
              <a:rPr lang="lt-LT" sz="3400" cap="none" dirty="0">
                <a:solidFill>
                  <a:prstClr val="black"/>
                </a:solidFill>
                <a:latin typeface="Constantia"/>
              </a:rPr>
              <a:t>kliūčių kelyje padeda vandens virpesiams jautri šoninė linija.</a:t>
            </a:r>
            <a:endParaRPr lang="en-US" sz="3400" cap="none" dirty="0">
              <a:solidFill>
                <a:prstClr val="black"/>
              </a:solidFill>
              <a:latin typeface="Constantia"/>
            </a:endParaRPr>
          </a:p>
          <a:p>
            <a:endParaRPr lang="lt-LT" dirty="0"/>
          </a:p>
        </p:txBody>
      </p:sp>
    </p:spTree>
    <p:extLst>
      <p:ext uri="{BB962C8B-B14F-4D97-AF65-F5344CB8AC3E}">
        <p14:creationId xmlns:p14="http://schemas.microsoft.com/office/powerpoint/2010/main" val="35939555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5116239"/>
          </a:xfrm>
        </p:spPr>
        <p:txBody>
          <a:bodyPr>
            <a:normAutofit/>
          </a:bodyPr>
          <a:lstStyle/>
          <a:p>
            <a:r>
              <a:rPr lang="lt-LT" sz="2800" b="1" dirty="0" smtClean="0">
                <a:latin typeface="Times New Roman" panose="02020603050405020304" pitchFamily="18" charset="0"/>
                <a:cs typeface="Times New Roman" panose="02020603050405020304" pitchFamily="18" charset="0"/>
              </a:rPr>
              <a:t>Ešerys</a:t>
            </a: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Kūnas iki 50 cm ilgio, aukštas, kuprotas, apaugęs </a:t>
            </a:r>
            <a:r>
              <a:rPr lang="lt-LT" sz="2800" dirty="0" smtClean="0">
                <a:latin typeface="Times New Roman" panose="02020603050405020304" pitchFamily="18" charset="0"/>
                <a:cs typeface="Times New Roman" panose="02020603050405020304" pitchFamily="18" charset="0"/>
              </a:rPr>
              <a:t>kietais, gerai įsitvirtinusiais  odoje žvynais</a:t>
            </a:r>
            <a:r>
              <a:rPr lang="lt-LT" sz="2800" dirty="0">
                <a:latin typeface="Times New Roman" panose="02020603050405020304" pitchFamily="18" charset="0"/>
                <a:cs typeface="Times New Roman" panose="02020603050405020304" pitchFamily="18" charset="0"/>
              </a:rPr>
              <a:t>. Nugara tamsiai žalsva. Šonai žalsvai gelsvi su 5-9 tamsiomis skersinėmis juostomis. </a:t>
            </a:r>
            <a:r>
              <a:rPr lang="lt-LT" sz="2800" dirty="0" smtClean="0">
                <a:latin typeface="Times New Roman" panose="02020603050405020304" pitchFamily="18" charset="0"/>
                <a:cs typeface="Times New Roman" panose="02020603050405020304" pitchFamily="18" charset="0"/>
              </a:rPr>
              <a:t>Pilvas gelsvai </a:t>
            </a:r>
            <a:r>
              <a:rPr lang="lt-LT" sz="2800" dirty="0">
                <a:latin typeface="Times New Roman" panose="02020603050405020304" pitchFamily="18" charset="0"/>
                <a:cs typeface="Times New Roman" panose="02020603050405020304" pitchFamily="18" charset="0"/>
              </a:rPr>
              <a:t>baltas</a:t>
            </a:r>
            <a:r>
              <a:rPr lang="lt-LT" sz="2800" dirty="0" smtClean="0">
                <a:latin typeface="Times New Roman" panose="02020603050405020304" pitchFamily="18" charset="0"/>
                <a:cs typeface="Times New Roman" panose="02020603050405020304" pitchFamily="18" charset="0"/>
              </a:rPr>
              <a:t>. Akys didelės, tamsios, galva didelė, žiotyse daug smulkių dantų.</a:t>
            </a:r>
            <a:br>
              <a:rPr lang="lt-LT" sz="2800" dirty="0" smtClean="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Stambūs ešeriai plėšrūs.</a:t>
            </a: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98443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dirty="0" smtClean="0">
                <a:latin typeface="Times New Roman" panose="02020603050405020304" pitchFamily="18" charset="0"/>
                <a:cs typeface="Times New Roman" panose="02020603050405020304" pitchFamily="18" charset="0"/>
              </a:rPr>
              <a:t>Paprastasis </a:t>
            </a:r>
            <a:r>
              <a:rPr lang="lt-LT" sz="3200" dirty="0" err="1" smtClean="0">
                <a:latin typeface="Times New Roman" panose="02020603050405020304" pitchFamily="18" charset="0"/>
                <a:cs typeface="Times New Roman" panose="02020603050405020304" pitchFamily="18" charset="0"/>
              </a:rPr>
              <a:t>skersnukis</a:t>
            </a:r>
            <a:endParaRPr lang="lt-LT"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2110" t="5848" r="3674" b="8370"/>
          <a:stretch/>
        </p:blipFill>
        <p:spPr>
          <a:xfrm>
            <a:off x="1873955" y="2110515"/>
            <a:ext cx="7665157" cy="2845307"/>
          </a:xfrm>
          <a:prstGeom prst="rect">
            <a:avLst/>
          </a:prstGeom>
        </p:spPr>
      </p:pic>
    </p:spTree>
    <p:extLst>
      <p:ext uri="{BB962C8B-B14F-4D97-AF65-F5344CB8AC3E}">
        <p14:creationId xmlns:p14="http://schemas.microsoft.com/office/powerpoint/2010/main" val="41864179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98222" y="666045"/>
            <a:ext cx="9967304" cy="5362222"/>
          </a:xfrm>
        </p:spPr>
        <p:txBody>
          <a:bodyPr>
            <a:normAutofit lnSpcReduction="10000"/>
          </a:bodyPr>
          <a:lstStyle/>
          <a:p>
            <a:r>
              <a:rPr lang="lt-LT" sz="2800" b="1" dirty="0" err="1" smtClean="0">
                <a:solidFill>
                  <a:schemeClr val="tx1"/>
                </a:solidFill>
                <a:latin typeface="Times New Roman" panose="02020603050405020304" pitchFamily="18" charset="0"/>
                <a:cs typeface="Times New Roman" panose="02020603050405020304" pitchFamily="18" charset="0"/>
              </a:rPr>
              <a:t>Skersnukis</a:t>
            </a:r>
            <a:r>
              <a:rPr lang="lt-LT" sz="2800" b="1" dirty="0" smtClean="0">
                <a:solidFill>
                  <a:schemeClr val="tx1"/>
                </a:solidFill>
                <a:latin typeface="Times New Roman" panose="02020603050405020304" pitchFamily="18" charset="0"/>
                <a:cs typeface="Times New Roman" panose="02020603050405020304" pitchFamily="18" charset="0"/>
              </a:rPr>
              <a:t> </a:t>
            </a:r>
            <a:endParaRPr lang="lt-LT" sz="2800" dirty="0">
              <a:solidFill>
                <a:schemeClr val="tx1"/>
              </a:solidFill>
              <a:latin typeface="Times New Roman" panose="02020603050405020304" pitchFamily="18" charset="0"/>
              <a:cs typeface="Times New Roman" panose="02020603050405020304" pitchFamily="18" charset="0"/>
            </a:endParaRPr>
          </a:p>
          <a:p>
            <a:r>
              <a:rPr lang="lt-LT" sz="2800" dirty="0" smtClean="0">
                <a:solidFill>
                  <a:schemeClr val="tx1"/>
                </a:solidFill>
                <a:latin typeface="Times New Roman" panose="02020603050405020304" pitchFamily="18" charset="0"/>
                <a:cs typeface="Times New Roman" panose="02020603050405020304" pitchFamily="18" charset="0"/>
              </a:rPr>
              <a:t>Kūnas verpsto formos, plokščias. Nugara pilka, šonai sidabriški. Žiotys apatinės, apatinis žiomuo </a:t>
            </a:r>
            <a:r>
              <a:rPr lang="lt-LT" sz="2800" dirty="0" err="1" smtClean="0">
                <a:solidFill>
                  <a:schemeClr val="tx1"/>
                </a:solidFill>
                <a:latin typeface="Times New Roman" panose="02020603050405020304" pitchFamily="18" charset="0"/>
                <a:cs typeface="Times New Roman" panose="02020603050405020304" pitchFamily="18" charset="0"/>
              </a:rPr>
              <a:t>sukremzlėjęs</a:t>
            </a:r>
            <a:r>
              <a:rPr lang="lt-LT" sz="2800" dirty="0" smtClean="0">
                <a:solidFill>
                  <a:schemeClr val="tx1"/>
                </a:solidFill>
                <a:latin typeface="Times New Roman" panose="02020603050405020304" pitchFamily="18" charset="0"/>
                <a:cs typeface="Times New Roman" panose="02020603050405020304" pitchFamily="18" charset="0"/>
              </a:rPr>
              <a:t>, aštrus. Žvynai vidutinio didumo. uodeginis pelekas ilgas, giliai iškirptas, pilkas ar rausvas. Nugarinis  pelekas -  pilkas. krūtininiai, pilviniai ir </a:t>
            </a:r>
            <a:r>
              <a:rPr lang="lt-LT" sz="2800" dirty="0" err="1" smtClean="0">
                <a:solidFill>
                  <a:schemeClr val="tx1"/>
                </a:solidFill>
                <a:latin typeface="Times New Roman" panose="02020603050405020304" pitchFamily="18" charset="0"/>
                <a:cs typeface="Times New Roman" panose="02020603050405020304" pitchFamily="18" charset="0"/>
              </a:rPr>
              <a:t>pauodeginiai</a:t>
            </a:r>
            <a:r>
              <a:rPr lang="lt-LT" sz="2800" dirty="0" smtClean="0">
                <a:solidFill>
                  <a:schemeClr val="tx1"/>
                </a:solidFill>
                <a:latin typeface="Times New Roman" panose="02020603050405020304" pitchFamily="18" charset="0"/>
                <a:cs typeface="Times New Roman" panose="02020603050405020304" pitchFamily="18" charset="0"/>
              </a:rPr>
              <a:t> pelekai – gelsvi, rausvi arba raudoni.</a:t>
            </a:r>
          </a:p>
          <a:p>
            <a:r>
              <a:rPr lang="lt-LT" sz="2800" dirty="0" smtClean="0">
                <a:solidFill>
                  <a:schemeClr val="tx1"/>
                </a:solidFill>
                <a:latin typeface="Times New Roman" panose="02020603050405020304" pitchFamily="18" charset="0"/>
                <a:cs typeface="Times New Roman" panose="02020603050405020304" pitchFamily="18" charset="0"/>
              </a:rPr>
              <a:t>labai reta žuvis </a:t>
            </a:r>
            <a:r>
              <a:rPr lang="lt-LT" sz="2800" dirty="0" err="1" smtClean="0">
                <a:solidFill>
                  <a:schemeClr val="tx1"/>
                </a:solidFill>
                <a:latin typeface="Times New Roman" panose="02020603050405020304" pitchFamily="18" charset="0"/>
                <a:cs typeface="Times New Roman" panose="02020603050405020304" pitchFamily="18" charset="0"/>
              </a:rPr>
              <a:t>lietuvoje</a:t>
            </a:r>
            <a:r>
              <a:rPr lang="lt-LT" sz="2800" dirty="0" smtClean="0">
                <a:solidFill>
                  <a:schemeClr val="tx1"/>
                </a:solidFill>
                <a:latin typeface="Times New Roman" panose="02020603050405020304" pitchFamily="18" charset="0"/>
                <a:cs typeface="Times New Roman" panose="02020603050405020304" pitchFamily="18" charset="0"/>
              </a:rPr>
              <a:t>, įrašytos į raudonąją knygą.</a:t>
            </a:r>
          </a:p>
          <a:p>
            <a:endParaRPr lang="lt-LT"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36752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5997" y="602785"/>
            <a:ext cx="4166226" cy="1609837"/>
          </a:xfrm>
        </p:spPr>
        <p:txBody>
          <a:bodyPr>
            <a:normAutofit/>
          </a:bodyPr>
          <a:lstStyle/>
          <a:p>
            <a:r>
              <a:rPr lang="lt-LT" sz="3200" dirty="0" err="1" smtClean="0">
                <a:latin typeface="Times New Roman" panose="02020603050405020304" pitchFamily="18" charset="0"/>
                <a:cs typeface="Times New Roman" panose="02020603050405020304" pitchFamily="18" charset="0"/>
              </a:rPr>
              <a:t>Dvidėmis</a:t>
            </a:r>
            <a:r>
              <a:rPr lang="lt-LT" sz="3200" dirty="0" smtClean="0">
                <a:latin typeface="Times New Roman" panose="02020603050405020304" pitchFamily="18" charset="0"/>
                <a:cs typeface="Times New Roman" panose="02020603050405020304" pitchFamily="18" charset="0"/>
              </a:rPr>
              <a:t> </a:t>
            </a:r>
            <a:r>
              <a:rPr lang="lt-LT" sz="3200" dirty="0" err="1" smtClean="0">
                <a:latin typeface="Times New Roman" panose="02020603050405020304" pitchFamily="18" charset="0"/>
                <a:cs typeface="Times New Roman" panose="02020603050405020304" pitchFamily="18" charset="0"/>
              </a:rPr>
              <a:t>grundalėlis</a:t>
            </a:r>
            <a:endParaRPr lang="lt-LT"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9773" t="14273" r="11934" b="10282"/>
          <a:stretch/>
        </p:blipFill>
        <p:spPr>
          <a:xfrm>
            <a:off x="1433688" y="2528711"/>
            <a:ext cx="8590845" cy="3341512"/>
          </a:xfrm>
          <a:prstGeom prst="rect">
            <a:avLst/>
          </a:prstGeom>
        </p:spPr>
      </p:pic>
    </p:spTree>
    <p:extLst>
      <p:ext uri="{BB962C8B-B14F-4D97-AF65-F5344CB8AC3E}">
        <p14:creationId xmlns:p14="http://schemas.microsoft.com/office/powerpoint/2010/main" val="33834181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133" y="846667"/>
            <a:ext cx="11446934" cy="3522133"/>
          </a:xfrm>
        </p:spPr>
        <p:txBody>
          <a:bodyPr>
            <a:normAutofit/>
          </a:bodyPr>
          <a:lstStyle/>
          <a:p>
            <a:r>
              <a:rPr lang="lt-LT" sz="2800" b="1" dirty="0" err="1" smtClean="0">
                <a:latin typeface="Times New Roman" panose="02020603050405020304" pitchFamily="18" charset="0"/>
                <a:cs typeface="Times New Roman" panose="02020603050405020304" pitchFamily="18" charset="0"/>
              </a:rPr>
              <a:t>Dvidėmis</a:t>
            </a:r>
            <a:r>
              <a:rPr lang="lt-LT" sz="2800" b="1" dirty="0" smtClean="0">
                <a:latin typeface="Times New Roman" panose="02020603050405020304" pitchFamily="18" charset="0"/>
                <a:cs typeface="Times New Roman" panose="02020603050405020304" pitchFamily="18" charset="0"/>
              </a:rPr>
              <a:t> </a:t>
            </a:r>
            <a:r>
              <a:rPr lang="lt-LT" sz="2800" b="1" dirty="0" err="1" smtClean="0">
                <a:latin typeface="Times New Roman" panose="02020603050405020304" pitchFamily="18" charset="0"/>
                <a:cs typeface="Times New Roman" panose="02020603050405020304" pitchFamily="18" charset="0"/>
              </a:rPr>
              <a:t>grundalėlis</a:t>
            </a:r>
            <a:r>
              <a:rPr lang="lt-LT" sz="2800" b="1" dirty="0" smtClean="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 smulkiausia </a:t>
            </a:r>
            <a:r>
              <a:rPr lang="lt-LT" sz="2800" dirty="0">
                <a:latin typeface="Times New Roman" panose="02020603050405020304" pitchFamily="18" charset="0"/>
                <a:cs typeface="Times New Roman" panose="02020603050405020304" pitchFamily="18" charset="0"/>
              </a:rPr>
              <a:t>Lietuvos žuvų rūšis. Aptakaus, verpstiško, </a:t>
            </a:r>
            <a:r>
              <a:rPr lang="lt-LT" sz="2800" dirty="0" err="1">
                <a:latin typeface="Times New Roman" panose="02020603050405020304" pitchFamily="18" charset="0"/>
                <a:cs typeface="Times New Roman" panose="02020603050405020304" pitchFamily="18" charset="0"/>
              </a:rPr>
              <a:t>plokštoko</a:t>
            </a:r>
            <a:r>
              <a:rPr lang="lt-LT" sz="2800" dirty="0">
                <a:latin typeface="Times New Roman" panose="02020603050405020304" pitchFamily="18" charset="0"/>
                <a:cs typeface="Times New Roman" panose="02020603050405020304" pitchFamily="18" charset="0"/>
              </a:rPr>
              <a:t> iš šonų kūno žuvelės. Jų ilgis iki 6,0 cm. Galva plokščia iš viršaus, uodegos stiebelis ilgas. Jo ilgis lygus galvos ilgiui. </a:t>
            </a:r>
            <a:r>
              <a:rPr lang="lt-LT" sz="2800" dirty="0" smtClean="0">
                <a:latin typeface="Times New Roman" panose="02020603050405020304" pitchFamily="18" charset="0"/>
                <a:cs typeface="Times New Roman" panose="02020603050405020304" pitchFamily="18" charset="0"/>
              </a:rPr>
              <a:t>didelės </a:t>
            </a:r>
            <a:r>
              <a:rPr lang="lt-LT" sz="2800" dirty="0">
                <a:latin typeface="Times New Roman" panose="02020603050405020304" pitchFamily="18" charset="0"/>
                <a:cs typeface="Times New Roman" panose="02020603050405020304" pitchFamily="18" charset="0"/>
              </a:rPr>
              <a:t>akys yra galvos šonuose. Kūnas žvynuotas. </a:t>
            </a:r>
            <a:r>
              <a:rPr lang="lt-LT" sz="2800" dirty="0" smtClean="0">
                <a:latin typeface="Times New Roman" panose="02020603050405020304" pitchFamily="18" charset="0"/>
                <a:cs typeface="Times New Roman" panose="02020603050405020304" pitchFamily="18" charset="0"/>
              </a:rPr>
              <a:t>Kūnas </a:t>
            </a:r>
            <a:r>
              <a:rPr lang="lt-LT" sz="2800" dirty="0">
                <a:latin typeface="Times New Roman" panose="02020603050405020304" pitchFamily="18" charset="0"/>
                <a:cs typeface="Times New Roman" panose="02020603050405020304" pitchFamily="18" charset="0"/>
              </a:rPr>
              <a:t>rausvai rudas, išmargintas tamsiais tinkliškais raštais ir stambiomis tamsomis dėmėmis. </a:t>
            </a:r>
          </a:p>
        </p:txBody>
      </p:sp>
    </p:spTree>
    <p:extLst>
      <p:ext uri="{BB962C8B-B14F-4D97-AF65-F5344CB8AC3E}">
        <p14:creationId xmlns:p14="http://schemas.microsoft.com/office/powerpoint/2010/main" val="4680726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dirty="0" err="1" smtClean="0">
                <a:latin typeface="Times New Roman" panose="02020603050405020304" pitchFamily="18" charset="0"/>
                <a:cs typeface="Times New Roman" panose="02020603050405020304" pitchFamily="18" charset="0"/>
              </a:rPr>
              <a:t>Trispyglė</a:t>
            </a:r>
            <a:r>
              <a:rPr lang="lt-LT" sz="3200" dirty="0" smtClean="0">
                <a:latin typeface="Times New Roman" panose="02020603050405020304" pitchFamily="18" charset="0"/>
                <a:cs typeface="Times New Roman" panose="02020603050405020304" pitchFamily="18" charset="0"/>
              </a:rPr>
              <a:t> dyglė</a:t>
            </a:r>
            <a:endParaRPr lang="lt-LT"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9364" t="12714" b="16248"/>
          <a:stretch/>
        </p:blipFill>
        <p:spPr>
          <a:xfrm>
            <a:off x="1749776" y="1952978"/>
            <a:ext cx="8460317" cy="4425245"/>
          </a:xfrm>
          <a:prstGeom prst="rect">
            <a:avLst/>
          </a:prstGeom>
        </p:spPr>
      </p:pic>
    </p:spTree>
    <p:extLst>
      <p:ext uri="{BB962C8B-B14F-4D97-AF65-F5344CB8AC3E}">
        <p14:creationId xmlns:p14="http://schemas.microsoft.com/office/powerpoint/2010/main" val="32148339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5624239"/>
          </a:xfrm>
        </p:spPr>
        <p:txBody>
          <a:bodyPr>
            <a:normAutofit/>
          </a:bodyPr>
          <a:lstStyle/>
          <a:p>
            <a:r>
              <a:rPr lang="lt-LT" sz="2800" b="1" dirty="0" err="1" smtClean="0">
                <a:latin typeface="Times New Roman" panose="02020603050405020304" pitchFamily="18" charset="0"/>
                <a:cs typeface="Times New Roman" panose="02020603050405020304" pitchFamily="18" charset="0"/>
              </a:rPr>
              <a:t>Trispyglė</a:t>
            </a:r>
            <a:r>
              <a:rPr lang="lt-LT" sz="2800" b="1" dirty="0" smtClean="0">
                <a:latin typeface="Times New Roman" panose="02020603050405020304" pitchFamily="18" charset="0"/>
                <a:cs typeface="Times New Roman" panose="02020603050405020304" pitchFamily="18" charset="0"/>
              </a:rPr>
              <a:t> </a:t>
            </a:r>
            <a:r>
              <a:rPr lang="lt-LT" sz="2800" b="1" dirty="0" err="1" smtClean="0">
                <a:latin typeface="Times New Roman" panose="02020603050405020304" pitchFamily="18" charset="0"/>
                <a:cs typeface="Times New Roman" panose="02020603050405020304" pitchFamily="18" charset="0"/>
              </a:rPr>
              <a:t>dyglė.</a:t>
            </a:r>
            <a:r>
              <a:rPr lang="lt-LT" sz="2800" dirty="0" err="1" smtClean="0">
                <a:latin typeface="Times New Roman" panose="02020603050405020304" pitchFamily="18" charset="0"/>
                <a:cs typeface="Times New Roman" panose="02020603050405020304" pitchFamily="18" charset="0"/>
              </a:rPr>
              <a:t>Kūnas</a:t>
            </a:r>
            <a:r>
              <a:rPr lang="lt-LT" sz="2800" dirty="0" smtClean="0">
                <a:latin typeface="Times New Roman" panose="02020603050405020304" pitchFamily="18" charset="0"/>
                <a:cs typeface="Times New Roman" panose="02020603050405020304" pitchFamily="18" charset="0"/>
              </a:rPr>
              <a:t> pailgas , verpsto formos, plokščias iš šonų, plonu uodegos stiebeliu ir smailiu snukiu. Nugara pilkai žalsva, šonai gelsvi ar sidabriški. Kūno šonus dengia stambios skersinės , kaulinės plokštelės, išilgai uodegos stiebelio sudarančios aštrią briauną, akys didelės. Nugariniai pelekai virtę dygliais.</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0218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err="1" smtClean="0">
                <a:latin typeface="Times New Roman" panose="02020603050405020304" pitchFamily="18" charset="0"/>
                <a:cs typeface="Times New Roman" panose="02020603050405020304" pitchFamily="18" charset="0"/>
              </a:rPr>
              <a:t>Devynspyglė</a:t>
            </a:r>
            <a:r>
              <a:rPr lang="lt-LT" sz="3200" b="1" dirty="0" smtClean="0">
                <a:latin typeface="Times New Roman" panose="02020603050405020304" pitchFamily="18" charset="0"/>
                <a:cs typeface="Times New Roman" panose="02020603050405020304" pitchFamily="18" charset="0"/>
              </a:rPr>
              <a:t> dyglė</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11482" t="24839" r="1703" b="30716"/>
          <a:stretch/>
        </p:blipFill>
        <p:spPr>
          <a:xfrm>
            <a:off x="2788355" y="2765778"/>
            <a:ext cx="6615290" cy="2540000"/>
          </a:xfrm>
          <a:prstGeom prst="rect">
            <a:avLst/>
          </a:prstGeom>
        </p:spPr>
      </p:pic>
    </p:spTree>
    <p:extLst>
      <p:ext uri="{BB962C8B-B14F-4D97-AF65-F5344CB8AC3E}">
        <p14:creationId xmlns:p14="http://schemas.microsoft.com/office/powerpoint/2010/main" val="15953907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379" y="618518"/>
            <a:ext cx="10950848" cy="4246994"/>
          </a:xfrm>
        </p:spPr>
        <p:txBody>
          <a:bodyPr>
            <a:noAutofit/>
          </a:bodyPr>
          <a:lstStyle/>
          <a:p>
            <a:r>
              <a:rPr lang="lt-LT" sz="2800" b="1" dirty="0" err="1">
                <a:latin typeface="Times New Roman" panose="02020603050405020304" pitchFamily="18" charset="0"/>
                <a:cs typeface="Times New Roman" panose="02020603050405020304" pitchFamily="18" charset="0"/>
              </a:rPr>
              <a:t>Devynspyglė</a:t>
            </a:r>
            <a:r>
              <a:rPr lang="lt-LT" sz="2800" b="1" dirty="0">
                <a:latin typeface="Times New Roman" panose="02020603050405020304" pitchFamily="18" charset="0"/>
                <a:cs typeface="Times New Roman" panose="02020603050405020304" pitchFamily="18" charset="0"/>
              </a:rPr>
              <a:t> </a:t>
            </a:r>
            <a:r>
              <a:rPr lang="lt-LT" sz="2800" b="1" dirty="0" smtClean="0">
                <a:latin typeface="Times New Roman" panose="02020603050405020304" pitchFamily="18" charset="0"/>
                <a:cs typeface="Times New Roman" panose="02020603050405020304" pitchFamily="18" charset="0"/>
              </a:rPr>
              <a:t>dyglė</a:t>
            </a:r>
            <a:r>
              <a:rPr lang="lt-LT" sz="2800"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Nugara gelsvai žalsva arba melsva. Šonai išmarginti mažomis tamsiomis dėmelėmis. Pilvas žalsvai ar pilkai baltas. Pelekai pilkšvi. Kūnas 5-6 cm </a:t>
            </a:r>
            <a:r>
              <a:rPr lang="lt-LT" sz="2800" dirty="0" smtClean="0">
                <a:latin typeface="Times New Roman" panose="02020603050405020304" pitchFamily="18" charset="0"/>
                <a:cs typeface="Times New Roman" panose="02020603050405020304" pitchFamily="18" charset="0"/>
              </a:rPr>
              <a:t>ilgio</a:t>
            </a:r>
            <a:r>
              <a:rPr lang="lt-LT" sz="2800" dirty="0">
                <a:latin typeface="Times New Roman" panose="02020603050405020304" pitchFamily="18" charset="0"/>
                <a:cs typeface="Times New Roman" panose="02020603050405020304" pitchFamily="18" charset="0"/>
              </a:rPr>
              <a:t>.</a:t>
            </a:r>
            <a:br>
              <a:rPr lang="lt-LT" sz="2800" dirty="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Lietuvoje </a:t>
            </a:r>
            <a:r>
              <a:rPr lang="lt-LT" sz="2800" dirty="0">
                <a:latin typeface="Times New Roman" panose="02020603050405020304" pitchFamily="18" charset="0"/>
                <a:cs typeface="Times New Roman" panose="02020603050405020304" pitchFamily="18" charset="0"/>
              </a:rPr>
              <a:t>reta, gyvena ežeruose, upėse.</a:t>
            </a:r>
            <a:br>
              <a:rPr lang="lt-LT"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75848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smtClean="0">
                <a:latin typeface="Times New Roman" panose="02020603050405020304" pitchFamily="18" charset="0"/>
                <a:cs typeface="Times New Roman" panose="02020603050405020304" pitchFamily="18" charset="0"/>
              </a:rPr>
              <a:t>Paplūdimių </a:t>
            </a:r>
            <a:r>
              <a:rPr lang="lt-LT" sz="3200" b="1" dirty="0" err="1" smtClean="0">
                <a:latin typeface="Times New Roman" panose="02020603050405020304" pitchFamily="18" charset="0"/>
                <a:cs typeface="Times New Roman" panose="02020603050405020304" pitchFamily="18" charset="0"/>
              </a:rPr>
              <a:t>grundalas</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4173" t="12840" b="13167"/>
          <a:stretch/>
        </p:blipFill>
        <p:spPr>
          <a:xfrm>
            <a:off x="3231091" y="2354269"/>
            <a:ext cx="5729817" cy="2669288"/>
          </a:xfrm>
          <a:prstGeom prst="rect">
            <a:avLst/>
          </a:prstGeom>
        </p:spPr>
      </p:pic>
    </p:spTree>
    <p:extLst>
      <p:ext uri="{BB962C8B-B14F-4D97-AF65-F5344CB8AC3E}">
        <p14:creationId xmlns:p14="http://schemas.microsoft.com/office/powerpoint/2010/main" val="23330475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b="1" dirty="0">
                <a:solidFill>
                  <a:srgbClr val="222222"/>
                </a:solidFill>
                <a:latin typeface="Times New Roman" panose="02020603050405020304" pitchFamily="18" charset="0"/>
                <a:cs typeface="Times New Roman" panose="02020603050405020304" pitchFamily="18" charset="0"/>
              </a:rPr>
              <a:t>Dydis labai skirtingas – nuo kelių </a:t>
            </a:r>
            <a:r>
              <a:rPr lang="lt-LT" b="1" dirty="0" smtClean="0">
                <a:solidFill>
                  <a:srgbClr val="222222"/>
                </a:solidFill>
                <a:latin typeface="Times New Roman" panose="02020603050405020304" pitchFamily="18" charset="0"/>
                <a:cs typeface="Times New Roman" panose="02020603050405020304" pitchFamily="18" charset="0"/>
              </a:rPr>
              <a:t>centimetrų (</a:t>
            </a:r>
            <a:r>
              <a:rPr lang="lt-LT" b="1" dirty="0" err="1" smtClean="0">
                <a:solidFill>
                  <a:schemeClr val="tx2">
                    <a:lumMod val="60000"/>
                    <a:lumOff val="40000"/>
                  </a:schemeClr>
                </a:solidFill>
                <a:latin typeface="Times New Roman" panose="02020603050405020304" pitchFamily="18" charset="0"/>
                <a:cs typeface="Times New Roman" panose="02020603050405020304" pitchFamily="18" charset="0"/>
              </a:rPr>
              <a:t>dvidėmis</a:t>
            </a:r>
            <a:r>
              <a:rPr lang="lt-LT"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lt-LT" b="1" dirty="0" err="1" smtClean="0">
                <a:solidFill>
                  <a:schemeClr val="tx2">
                    <a:lumMod val="60000"/>
                    <a:lumOff val="40000"/>
                  </a:schemeClr>
                </a:solidFill>
                <a:latin typeface="Times New Roman" panose="02020603050405020304" pitchFamily="18" charset="0"/>
                <a:cs typeface="Times New Roman" panose="02020603050405020304" pitchFamily="18" charset="0"/>
              </a:rPr>
              <a:t>grundalėlis</a:t>
            </a:r>
            <a:r>
              <a:rPr lang="lt-LT" b="1" dirty="0" smtClean="0">
                <a:solidFill>
                  <a:srgbClr val="222222"/>
                </a:solidFill>
                <a:latin typeface="Times New Roman" panose="02020603050405020304" pitchFamily="18" charset="0"/>
                <a:cs typeface="Times New Roman" panose="02020603050405020304" pitchFamily="18" charset="0"/>
              </a:rPr>
              <a:t>) </a:t>
            </a:r>
            <a:r>
              <a:rPr lang="lt-LT" b="1" dirty="0">
                <a:solidFill>
                  <a:srgbClr val="222222"/>
                </a:solidFill>
                <a:latin typeface="Times New Roman" panose="02020603050405020304" pitchFamily="18" charset="0"/>
                <a:cs typeface="Times New Roman" panose="02020603050405020304" pitchFamily="18" charset="0"/>
              </a:rPr>
              <a:t>iki </a:t>
            </a:r>
            <a:r>
              <a:rPr lang="lt-LT" b="1" dirty="0" smtClean="0">
                <a:solidFill>
                  <a:srgbClr val="222222"/>
                </a:solidFill>
                <a:latin typeface="Times New Roman" panose="02020603050405020304" pitchFamily="18" charset="0"/>
                <a:cs typeface="Times New Roman" panose="02020603050405020304" pitchFamily="18" charset="0"/>
              </a:rPr>
              <a:t>18</a:t>
            </a:r>
            <a:r>
              <a:rPr lang="lt-LT" b="1" dirty="0">
                <a:solidFill>
                  <a:srgbClr val="222222"/>
                </a:solidFill>
                <a:latin typeface="Times New Roman" panose="02020603050405020304" pitchFamily="18" charset="0"/>
                <a:cs typeface="Times New Roman" panose="02020603050405020304" pitchFamily="18" charset="0"/>
              </a:rPr>
              <a:t> m ilgio (</a:t>
            </a:r>
            <a:r>
              <a:rPr lang="lt-LT" b="1" u="sng" dirty="0" err="1">
                <a:solidFill>
                  <a:srgbClr val="FAA700"/>
                </a:solidFill>
                <a:latin typeface="Times New Roman" panose="02020603050405020304" pitchFamily="18" charset="0"/>
                <a:cs typeface="Times New Roman" panose="02020603050405020304" pitchFamily="18" charset="0"/>
                <a:hlinkClick r:id="rId2" tooltip="Bangininis ryklys"/>
              </a:rPr>
              <a:t>bangininis</a:t>
            </a:r>
            <a:r>
              <a:rPr lang="lt-LT" b="1" u="sng" dirty="0">
                <a:solidFill>
                  <a:srgbClr val="FAA700"/>
                </a:solidFill>
                <a:latin typeface="Times New Roman" panose="02020603050405020304" pitchFamily="18" charset="0"/>
                <a:cs typeface="Times New Roman" panose="02020603050405020304" pitchFamily="18" charset="0"/>
                <a:hlinkClick r:id="rId2" tooltip="Bangininis ryklys"/>
              </a:rPr>
              <a:t> ryklys</a:t>
            </a:r>
            <a:r>
              <a:rPr lang="lt-LT" b="1" dirty="0">
                <a:solidFill>
                  <a:srgbClr val="222222"/>
                </a:solidFill>
                <a:latin typeface="Times New Roman" panose="02020603050405020304" pitchFamily="18" charset="0"/>
                <a:cs typeface="Times New Roman" panose="02020603050405020304" pitchFamily="18" charset="0"/>
              </a:rPr>
              <a:t>).</a:t>
            </a:r>
            <a:endParaRPr lang="lt-LT"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315463" y="2367092"/>
            <a:ext cx="5106026" cy="3424107"/>
          </a:xfrm>
        </p:spPr>
        <p:txBody>
          <a:bodyPr/>
          <a:lstStyle/>
          <a:p>
            <a:r>
              <a:rPr lang="lt-LT" sz="2400" b="1" dirty="0" err="1" smtClean="0">
                <a:latin typeface="Times New Roman" panose="02020603050405020304" pitchFamily="18" charset="0"/>
                <a:cs typeface="Times New Roman" panose="02020603050405020304" pitchFamily="18" charset="0"/>
              </a:rPr>
              <a:t>Dvidėmis</a:t>
            </a:r>
            <a:r>
              <a:rPr lang="lt-LT" sz="2400" b="1" dirty="0" smtClean="0">
                <a:latin typeface="Times New Roman" panose="02020603050405020304" pitchFamily="18" charset="0"/>
                <a:cs typeface="Times New Roman" panose="02020603050405020304" pitchFamily="18" charset="0"/>
              </a:rPr>
              <a:t> </a:t>
            </a:r>
            <a:r>
              <a:rPr lang="lt-LT" sz="2400" b="1" dirty="0" err="1" smtClean="0">
                <a:latin typeface="Times New Roman" panose="02020603050405020304" pitchFamily="18" charset="0"/>
                <a:cs typeface="Times New Roman" panose="02020603050405020304" pitchFamily="18" charset="0"/>
              </a:rPr>
              <a:t>grundalėlis</a:t>
            </a:r>
            <a:r>
              <a:rPr lang="lt-LT" sz="2400" b="1" dirty="0" smtClean="0">
                <a:latin typeface="Times New Roman" panose="02020603050405020304" pitchFamily="18" charset="0"/>
                <a:cs typeface="Times New Roman" panose="02020603050405020304" pitchFamily="18" charset="0"/>
              </a:rPr>
              <a:t> 6 cm</a:t>
            </a:r>
          </a:p>
          <a:p>
            <a:endParaRPr lang="lt-LT" dirty="0"/>
          </a:p>
        </p:txBody>
      </p:sp>
      <p:sp>
        <p:nvSpPr>
          <p:cNvPr id="4" name="Content Placeholder 3"/>
          <p:cNvSpPr>
            <a:spLocks noGrp="1"/>
          </p:cNvSpPr>
          <p:nvPr>
            <p:ph sz="quarter" idx="14"/>
          </p:nvPr>
        </p:nvSpPr>
        <p:spPr>
          <a:xfrm>
            <a:off x="6172199" y="2367092"/>
            <a:ext cx="5274733" cy="4372375"/>
          </a:xfrm>
        </p:spPr>
        <p:txBody>
          <a:bodyPr/>
          <a:lstStyle/>
          <a:p>
            <a:r>
              <a:rPr lang="lt-LT" sz="2400" b="1" dirty="0" err="1" smtClean="0">
                <a:latin typeface="Times New Roman" panose="02020603050405020304" pitchFamily="18" charset="0"/>
                <a:cs typeface="Times New Roman" panose="02020603050405020304" pitchFamily="18" charset="0"/>
              </a:rPr>
              <a:t>Bangininis</a:t>
            </a:r>
            <a:r>
              <a:rPr lang="lt-LT" sz="2400" b="1" dirty="0" smtClean="0">
                <a:latin typeface="Times New Roman" panose="02020603050405020304" pitchFamily="18" charset="0"/>
                <a:cs typeface="Times New Roman" panose="02020603050405020304" pitchFamily="18" charset="0"/>
              </a:rPr>
              <a:t> ryklys</a:t>
            </a:r>
          </a:p>
          <a:p>
            <a:endParaRPr lang="lt-LT" dirty="0"/>
          </a:p>
        </p:txBody>
      </p:sp>
      <p:pic>
        <p:nvPicPr>
          <p:cNvPr id="5" name="Picture 4"/>
          <p:cNvPicPr>
            <a:picLocks noChangeAspect="1"/>
          </p:cNvPicPr>
          <p:nvPr/>
        </p:nvPicPr>
        <p:blipFill rotWithShape="1">
          <a:blip r:embed="rId3"/>
          <a:srcRect l="7382" t="20677" r="11308" b="28630"/>
          <a:stretch/>
        </p:blipFill>
        <p:spPr>
          <a:xfrm>
            <a:off x="352492" y="3183467"/>
            <a:ext cx="5068997" cy="1275644"/>
          </a:xfrm>
          <a:prstGeom prst="rect">
            <a:avLst/>
          </a:prstGeom>
        </p:spPr>
      </p:pic>
      <p:pic>
        <p:nvPicPr>
          <p:cNvPr id="6" name="Picture 5"/>
          <p:cNvPicPr>
            <a:picLocks noChangeAspect="1"/>
          </p:cNvPicPr>
          <p:nvPr/>
        </p:nvPicPr>
        <p:blipFill rotWithShape="1">
          <a:blip r:embed="rId4"/>
          <a:srcRect l="8814" t="9926" b="2666"/>
          <a:stretch/>
        </p:blipFill>
        <p:spPr>
          <a:xfrm>
            <a:off x="6750756" y="3183467"/>
            <a:ext cx="3474156" cy="3330224"/>
          </a:xfrm>
          <a:prstGeom prst="rect">
            <a:avLst/>
          </a:prstGeom>
        </p:spPr>
      </p:pic>
    </p:spTree>
    <p:extLst>
      <p:ext uri="{BB962C8B-B14F-4D97-AF65-F5344CB8AC3E}">
        <p14:creationId xmlns:p14="http://schemas.microsoft.com/office/powerpoint/2010/main" val="77272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289" y="79023"/>
            <a:ext cx="7981244" cy="2135672"/>
          </a:xfrm>
        </p:spPr>
        <p:txBody>
          <a:bodyPr>
            <a:normAutofit/>
          </a:bodyPr>
          <a:lstStyle/>
          <a:p>
            <a:r>
              <a:rPr lang="lt-LT" sz="2800" b="1" dirty="0" smtClean="0">
                <a:latin typeface="Times New Roman" panose="02020603050405020304" pitchFamily="18" charset="0"/>
                <a:cs typeface="Times New Roman" panose="02020603050405020304" pitchFamily="18" charset="0"/>
              </a:rPr>
              <a:t>Paplūdimių </a:t>
            </a:r>
            <a:r>
              <a:rPr lang="lt-LT" sz="2800" b="1" dirty="0" err="1" smtClean="0">
                <a:latin typeface="Times New Roman" panose="02020603050405020304" pitchFamily="18" charset="0"/>
                <a:cs typeface="Times New Roman" panose="02020603050405020304" pitchFamily="18" charset="0"/>
              </a:rPr>
              <a:t>grundalas</a:t>
            </a:r>
            <a:r>
              <a:rPr lang="lt-LT" sz="2800" b="1" dirty="0" smtClean="0">
                <a:latin typeface="Times New Roman" panose="02020603050405020304" pitchFamily="18" charset="0"/>
                <a:cs typeface="Times New Roman" panose="02020603050405020304" pitchFamily="18" charset="0"/>
              </a:rPr>
              <a:t>. </a:t>
            </a:r>
            <a:endParaRPr lang="lt-LT"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767644" y="1456267"/>
            <a:ext cx="11559822" cy="3539430"/>
          </a:xfrm>
          <a:prstGeom prst="rect">
            <a:avLst/>
          </a:prstGeom>
        </p:spPr>
        <p:txBody>
          <a:bodyPr wrap="square">
            <a:spAutoFit/>
          </a:bodyPr>
          <a:lstStyle/>
          <a:p>
            <a:r>
              <a:rPr lang="lt-LT" dirty="0" smtClean="0">
                <a:latin typeface="Times New Roman" panose="02020603050405020304" pitchFamily="18" charset="0"/>
                <a:cs typeface="Times New Roman" panose="02020603050405020304" pitchFamily="18" charset="0"/>
              </a:rPr>
              <a:t> </a:t>
            </a:r>
            <a:r>
              <a:rPr lang="lt-LT" sz="2800" b="1" dirty="0" smtClean="0">
                <a:latin typeface="Times New Roman" panose="02020603050405020304" pitchFamily="18" charset="0"/>
                <a:cs typeface="Times New Roman" panose="02020603050405020304" pitchFamily="18" charset="0"/>
              </a:rPr>
              <a:t>PAPLŪDIMIŲ GRUNDALAS</a:t>
            </a:r>
            <a:r>
              <a:rPr lang="lt-LT" sz="2800" dirty="0" smtClean="0">
                <a:latin typeface="Times New Roman" panose="02020603050405020304" pitchFamily="18" charset="0"/>
                <a:cs typeface="Times New Roman" panose="02020603050405020304" pitchFamily="18" charset="0"/>
              </a:rPr>
              <a:t>. DĖL MAŽO DYDŽIO IR PANAŠUMO Į KITUS GRUNDALUS YPAČ SMĖLINIUS – PAPLŪDMIŲ GRUNDALAI DAŽNAI SUPANIOJAMI SU JIEMS ARTIMOMIS RŪŠIMIS.TAI APVALIAKŪNĖSUVELĖS. JŪ GALVA IŠ VIRŠAUS PLOKŠČIA, IŠPŪSTAŽANDĖ. AKYS IŠSPROGUSIOS.UODEGOS STIEBELIS PLOKŠTOKAS IŠ ŠONŪ IR ILGAS, PRILYGSTANTIS GALVOS ILGIUI. PAKAUŠIS IR GERKLĖ PLIKI. KŪNAS PILKŠVAS ARBA PILKŠVO SMĖLIO SPALVOS.</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815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smtClean="0">
                <a:latin typeface="Times New Roman" panose="02020603050405020304" pitchFamily="18" charset="0"/>
                <a:cs typeface="Times New Roman" panose="02020603050405020304" pitchFamily="18" charset="0"/>
              </a:rPr>
              <a:t>Smėlinis </a:t>
            </a:r>
            <a:r>
              <a:rPr lang="lt-LT" sz="3200" b="1" dirty="0" err="1" smtClean="0">
                <a:latin typeface="Times New Roman" panose="02020603050405020304" pitchFamily="18" charset="0"/>
                <a:cs typeface="Times New Roman" panose="02020603050405020304" pitchFamily="18" charset="0"/>
              </a:rPr>
              <a:t>grundalas</a:t>
            </a:r>
            <a:r>
              <a:rPr lang="lt-LT" sz="3200" b="1" dirty="0" smtClean="0">
                <a:latin typeface="Times New Roman" panose="02020603050405020304" pitchFamily="18" charset="0"/>
                <a:cs typeface="Times New Roman" panose="02020603050405020304" pitchFamily="18" charset="0"/>
              </a:rPr>
              <a:t/>
            </a:r>
            <a:br>
              <a:rPr lang="lt-LT" sz="3200" b="1" dirty="0" smtClean="0">
                <a:latin typeface="Times New Roman" panose="02020603050405020304" pitchFamily="18" charset="0"/>
                <a:cs typeface="Times New Roman" panose="02020603050405020304" pitchFamily="18" charset="0"/>
              </a:rPr>
            </a:b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77067" y="2326980"/>
            <a:ext cx="5307366" cy="2224868"/>
          </a:xfrm>
          <a:prstGeom prst="rect">
            <a:avLst/>
          </a:prstGeom>
        </p:spPr>
      </p:pic>
    </p:spTree>
    <p:extLst>
      <p:ext uri="{BB962C8B-B14F-4D97-AF65-F5344CB8AC3E}">
        <p14:creationId xmlns:p14="http://schemas.microsoft.com/office/powerpoint/2010/main" val="2124111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978" y="1467555"/>
            <a:ext cx="9912271" cy="4560711"/>
          </a:xfrm>
        </p:spPr>
        <p:txBody>
          <a:bodyPr>
            <a:normAutofit/>
          </a:bodyPr>
          <a:lstStyle/>
          <a:p>
            <a:r>
              <a:rPr lang="lt-LT" sz="3100" b="1" dirty="0" smtClean="0">
                <a:latin typeface="Times New Roman" panose="02020603050405020304" pitchFamily="18" charset="0"/>
                <a:cs typeface="Times New Roman" panose="02020603050405020304" pitchFamily="18" charset="0"/>
              </a:rPr>
              <a:t>smėlinis </a:t>
            </a:r>
            <a:r>
              <a:rPr lang="lt-LT" sz="3100" b="1" dirty="0" err="1" smtClean="0">
                <a:latin typeface="Times New Roman" panose="02020603050405020304" pitchFamily="18" charset="0"/>
                <a:cs typeface="Times New Roman" panose="02020603050405020304" pitchFamily="18" charset="0"/>
              </a:rPr>
              <a:t>grundalas</a:t>
            </a:r>
            <a:r>
              <a:rPr lang="lt-LT" sz="3100" b="1" dirty="0" smtClean="0">
                <a:latin typeface="Times New Roman" panose="02020603050405020304" pitchFamily="18" charset="0"/>
                <a:cs typeface="Times New Roman" panose="02020603050405020304" pitchFamily="18" charset="0"/>
              </a:rPr>
              <a:t>.</a:t>
            </a:r>
            <a:r>
              <a:rPr lang="lt-LT" sz="3100" b="1" dirty="0">
                <a:latin typeface="Times New Roman" panose="02020603050405020304" pitchFamily="18" charset="0"/>
                <a:cs typeface="Times New Roman" panose="02020603050405020304" pitchFamily="18" charset="0"/>
              </a:rPr>
              <a:t/>
            </a:r>
            <a:br>
              <a:rPr lang="lt-LT" sz="3100" b="1" dirty="0">
                <a:latin typeface="Times New Roman" panose="02020603050405020304" pitchFamily="18" charset="0"/>
                <a:cs typeface="Times New Roman" panose="02020603050405020304" pitchFamily="18" charset="0"/>
              </a:rPr>
            </a:br>
            <a:r>
              <a:rPr lang="lt-LT" sz="3100" dirty="0" smtClean="0">
                <a:latin typeface="Times New Roman" panose="02020603050405020304" pitchFamily="18" charset="0"/>
                <a:cs typeface="Times New Roman" panose="02020603050405020304" pitchFamily="18" charset="0"/>
              </a:rPr>
              <a:t>Kūnas </a:t>
            </a:r>
            <a:r>
              <a:rPr lang="lt-LT" sz="3100" dirty="0">
                <a:latin typeface="Times New Roman" panose="02020603050405020304" pitchFamily="18" charset="0"/>
                <a:cs typeface="Times New Roman" panose="02020603050405020304" pitchFamily="18" charset="0"/>
              </a:rPr>
              <a:t>6–9 cm ilgio, nors atskiri individai užauga iki 9,5 cm. Gelsvos ar rusvos spalvos su rūdžių dėmelėmis ant šonų ir uodegos bei balkšvomis dėmelėmis ant pilvo. Pirmasis uodegos pelekas didelis, su tamsia dėme. Galva sudaro apie ketvirtį kūno.</a:t>
            </a:r>
            <a:br>
              <a:rPr lang="lt-LT" sz="3100" dirty="0">
                <a:latin typeface="Times New Roman" panose="02020603050405020304" pitchFamily="18" charset="0"/>
                <a:cs typeface="Times New Roman" panose="02020603050405020304" pitchFamily="18" charset="0"/>
              </a:rPr>
            </a:br>
            <a:r>
              <a:rPr lang="lt-LT" sz="3100" dirty="0">
                <a:latin typeface="Times New Roman" panose="02020603050405020304" pitchFamily="18" charset="0"/>
                <a:cs typeface="Times New Roman" panose="02020603050405020304" pitchFamily="18" charset="0"/>
              </a:rPr>
              <a:t/>
            </a:r>
            <a:br>
              <a:rPr lang="lt-LT" sz="3100" dirty="0">
                <a:latin typeface="Times New Roman" panose="02020603050405020304" pitchFamily="18" charset="0"/>
                <a:cs typeface="Times New Roman" panose="02020603050405020304" pitchFamily="18" charset="0"/>
              </a:rPr>
            </a:br>
            <a:r>
              <a:rPr lang="lt-LT" sz="3100" dirty="0">
                <a:latin typeface="Times New Roman" panose="02020603050405020304" pitchFamily="18" charset="0"/>
                <a:cs typeface="Times New Roman" panose="02020603050405020304" pitchFamily="18" charset="0"/>
              </a:rPr>
              <a:t/>
            </a:r>
            <a:br>
              <a:rPr lang="lt-LT" sz="31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4417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smtClean="0">
                <a:latin typeface="Times New Roman" panose="02020603050405020304" pitchFamily="18" charset="0"/>
                <a:cs typeface="Times New Roman" panose="02020603050405020304" pitchFamily="18" charset="0"/>
              </a:rPr>
              <a:t>Paprastoji </a:t>
            </a:r>
            <a:r>
              <a:rPr lang="lt-LT" sz="3200" b="1" dirty="0" err="1" smtClean="0">
                <a:latin typeface="Times New Roman" panose="02020603050405020304" pitchFamily="18" charset="0"/>
                <a:cs typeface="Times New Roman" panose="02020603050405020304" pitchFamily="18" charset="0"/>
              </a:rPr>
              <a:t>saulažuvė</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3185" t="12149" r="13457" b="19407"/>
          <a:stretch/>
        </p:blipFill>
        <p:spPr>
          <a:xfrm>
            <a:off x="3714044" y="2381955"/>
            <a:ext cx="4763911" cy="2607733"/>
          </a:xfrm>
          <a:prstGeom prst="rect">
            <a:avLst/>
          </a:prstGeom>
        </p:spPr>
      </p:pic>
    </p:spTree>
    <p:extLst>
      <p:ext uri="{BB962C8B-B14F-4D97-AF65-F5344CB8AC3E}">
        <p14:creationId xmlns:p14="http://schemas.microsoft.com/office/powerpoint/2010/main" val="3742172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042" y="1761066"/>
            <a:ext cx="10364451" cy="3635023"/>
          </a:xfrm>
        </p:spPr>
        <p:txBody>
          <a:bodyPr>
            <a:noAutofit/>
          </a:bodyPr>
          <a:lstStyle/>
          <a:p>
            <a:r>
              <a:rPr lang="lt-LT" sz="2800" b="1" dirty="0" smtClean="0">
                <a:latin typeface="Times New Roman" panose="02020603050405020304" pitchFamily="18" charset="0"/>
                <a:cs typeface="Times New Roman" panose="02020603050405020304" pitchFamily="18" charset="0"/>
              </a:rPr>
              <a:t>Paprastoji </a:t>
            </a:r>
            <a:r>
              <a:rPr lang="lt-LT" sz="2800" b="1" dirty="0" err="1" smtClean="0">
                <a:latin typeface="Times New Roman" panose="02020603050405020304" pitchFamily="18" charset="0"/>
                <a:cs typeface="Times New Roman" panose="02020603050405020304" pitchFamily="18" charset="0"/>
              </a:rPr>
              <a:t>saulažuvė</a:t>
            </a:r>
            <a:r>
              <a:rPr lang="lt-LT" sz="2800" b="1"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Nedidelė. </a:t>
            </a:r>
            <a:r>
              <a:rPr lang="lt-LT" sz="2800" dirty="0">
                <a:latin typeface="Times New Roman" panose="02020603050405020304" pitchFamily="18" charset="0"/>
                <a:cs typeface="Times New Roman" panose="02020603050405020304" pitchFamily="18" charset="0"/>
              </a:rPr>
              <a:t>Kūnas 6-8 cm. Nugara žalsva, šonai sidabriški. Šoninė linija nepilna, apima 2-12 žvynų. Pelekai šviesūs, bespalviai. Apatinis žandas užsirietęs į viršų</a:t>
            </a:r>
            <a:r>
              <a:rPr lang="lt-LT" sz="2800" dirty="0" smtClean="0">
                <a:latin typeface="Times New Roman" panose="02020603050405020304" pitchFamily="18" charset="0"/>
                <a:cs typeface="Times New Roman" panose="02020603050405020304" pitchFamily="18" charset="0"/>
              </a:rPr>
              <a:t>.</a:t>
            </a: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Lietuvoje dažna žuvis. Gyvena stovinčiame arba lėtai tekančiame vandenyje – kai kuriuose ežeruose, Nemuno žemupyje, Kuršių marių įlankose, tvenkiniuose. Laikosi būriais užžėlusiuose vandens telkinių pakraščiuose.</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endParaRPr lang="lt-LT"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1406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smtClean="0">
                <a:latin typeface="Times New Roman" panose="02020603050405020304" pitchFamily="18" charset="0"/>
                <a:cs typeface="Times New Roman" panose="02020603050405020304" pitchFamily="18" charset="0"/>
              </a:rPr>
              <a:t>Paprastoji kartuolė</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7334" t="17471" r="3580" b="17313"/>
          <a:stretch/>
        </p:blipFill>
        <p:spPr>
          <a:xfrm>
            <a:off x="2929467" y="2214694"/>
            <a:ext cx="6333065" cy="2920793"/>
          </a:xfrm>
          <a:prstGeom prst="rect">
            <a:avLst/>
          </a:prstGeom>
        </p:spPr>
      </p:pic>
    </p:spTree>
    <p:extLst>
      <p:ext uri="{BB962C8B-B14F-4D97-AF65-F5344CB8AC3E}">
        <p14:creationId xmlns:p14="http://schemas.microsoft.com/office/powerpoint/2010/main" val="29891079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867" y="1456267"/>
            <a:ext cx="10228359" cy="4594577"/>
          </a:xfrm>
        </p:spPr>
        <p:txBody>
          <a:bodyPr>
            <a:normAutofit/>
          </a:bodyPr>
          <a:lstStyle/>
          <a:p>
            <a:r>
              <a:rPr lang="lt-LT" sz="2800" b="1" dirty="0">
                <a:latin typeface="Times New Roman" panose="02020603050405020304" pitchFamily="18" charset="0"/>
                <a:cs typeface="Times New Roman" panose="02020603050405020304" pitchFamily="18" charset="0"/>
              </a:rPr>
              <a:t>Paprastoji </a:t>
            </a:r>
            <a:r>
              <a:rPr lang="lt-LT" sz="2800" b="1" dirty="0" smtClean="0">
                <a:latin typeface="Times New Roman" panose="02020603050405020304" pitchFamily="18" charset="0"/>
                <a:cs typeface="Times New Roman" panose="02020603050405020304" pitchFamily="18" charset="0"/>
              </a:rPr>
              <a:t>kartuolė</a:t>
            </a:r>
            <a:r>
              <a:rPr lang="lt-LT" sz="2800"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Kūnas aukštas ir plokščias, iki 10 cm ilgio. Galva maža, žiotys mažos. Nugara tamsiai žalsva. Šonai sidabriški su ryškia žalsvai melsvo atspalvio juostele, ypač uodeginėje kūno dalyje. Akys gelsvos su oranžine dėmelė viršuje. Žvynai stambūs. Šoninėje linijoje 4-7 žvynai. Pelekai pilkšvi</a:t>
            </a:r>
            <a:r>
              <a:rPr lang="lt-LT" sz="2800" dirty="0" smtClean="0">
                <a:latin typeface="Times New Roman" panose="02020603050405020304" pitchFamily="18" charset="0"/>
                <a:cs typeface="Times New Roman" panose="02020603050405020304" pitchFamily="18" charset="0"/>
              </a:rPr>
              <a:t>.</a:t>
            </a: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Lietuvoj dažna žuvis. Paplitusi Lietuvos ežeruose ir upėse.</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3764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smtClean="0">
                <a:latin typeface="Times New Roman" panose="02020603050405020304" pitchFamily="18" charset="0"/>
                <a:cs typeface="Times New Roman" panose="02020603050405020304" pitchFamily="18" charset="0"/>
              </a:rPr>
              <a:t>Šiaurinis auksaspalvi kirtiklis</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238500" y="2214694"/>
            <a:ext cx="5715000" cy="3810000"/>
          </a:xfrm>
          <a:prstGeom prst="rect">
            <a:avLst/>
          </a:prstGeom>
        </p:spPr>
      </p:pic>
    </p:spTree>
    <p:extLst>
      <p:ext uri="{BB962C8B-B14F-4D97-AF65-F5344CB8AC3E}">
        <p14:creationId xmlns:p14="http://schemas.microsoft.com/office/powerpoint/2010/main" val="27733156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4213127"/>
          </a:xfrm>
        </p:spPr>
        <p:txBody>
          <a:bodyPr>
            <a:normAutofit/>
          </a:bodyPr>
          <a:lstStyle/>
          <a:p>
            <a:r>
              <a:rPr lang="lt-LT" sz="2800" dirty="0" smtClean="0">
                <a:latin typeface="Times New Roman" panose="02020603050405020304" pitchFamily="18" charset="0"/>
                <a:cs typeface="Times New Roman" panose="02020603050405020304" pitchFamily="18" charset="0"/>
              </a:rPr>
              <a:t/>
            </a:r>
            <a:br>
              <a:rPr lang="lt-LT" sz="2800" dirty="0" smtClean="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Šiaurinis </a:t>
            </a:r>
            <a:r>
              <a:rPr lang="lt-LT" sz="2800" dirty="0">
                <a:latin typeface="Times New Roman" panose="02020603050405020304" pitchFamily="18" charset="0"/>
                <a:cs typeface="Times New Roman" panose="02020603050405020304" pitchFamily="18" charset="0"/>
              </a:rPr>
              <a:t>auksaspalvis kirtiklis auga lėtai. Jo kūno ilgis 5-9 cm, dažniausiai 6-8 cm, kūno masė dažniausiai 3-5 g</a:t>
            </a:r>
          </a:p>
        </p:txBody>
      </p:sp>
    </p:spTree>
    <p:extLst>
      <p:ext uri="{BB962C8B-B14F-4D97-AF65-F5344CB8AC3E}">
        <p14:creationId xmlns:p14="http://schemas.microsoft.com/office/powerpoint/2010/main" val="19476836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smtClean="0">
                <a:latin typeface="Times New Roman" panose="02020603050405020304" pitchFamily="18" charset="0"/>
                <a:cs typeface="Times New Roman" panose="02020603050405020304" pitchFamily="18" charset="0"/>
              </a:rPr>
              <a:t>Paprastasis kirtiklis</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686050" y="2214694"/>
            <a:ext cx="6819900" cy="3657600"/>
          </a:xfrm>
          <a:prstGeom prst="rect">
            <a:avLst/>
          </a:prstGeom>
        </p:spPr>
      </p:pic>
    </p:spTree>
    <p:extLst>
      <p:ext uri="{BB962C8B-B14F-4D97-AF65-F5344CB8AC3E}">
        <p14:creationId xmlns:p14="http://schemas.microsoft.com/office/powerpoint/2010/main" val="16052436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556" y="225779"/>
            <a:ext cx="9865862" cy="1806222"/>
          </a:xfrm>
        </p:spPr>
        <p:txBody>
          <a:bodyPr>
            <a:noAutofit/>
          </a:bodyPr>
          <a:lstStyle/>
          <a:p>
            <a:r>
              <a:rPr lang="lt-LT" sz="2800" b="1" dirty="0">
                <a:latin typeface="Times New Roman" panose="02020603050405020304" pitchFamily="18" charset="0"/>
                <a:cs typeface="Times New Roman" panose="02020603050405020304" pitchFamily="18" charset="0"/>
              </a:rPr>
              <a:t>Lietuvos vidaus vandenyse ir ties jos Baltijos jūros pakrante, įskaitant retas praeives, aptinkamos apie 85 vietinių žuvų rūšys </a:t>
            </a:r>
            <a:r>
              <a:rPr lang="en-US" sz="2800" b="1" dirty="0">
                <a:latin typeface="Times New Roman" panose="02020603050405020304" pitchFamily="18" charset="0"/>
                <a:cs typeface="Times New Roman" panose="02020603050405020304" pitchFamily="18" charset="0"/>
              </a:rPr>
              <a:t>.</a:t>
            </a:r>
            <a:r>
              <a:rPr lang="lt-LT" sz="3200" dirty="0">
                <a:latin typeface="Times New Roman" panose="02020603050405020304" pitchFamily="18" charset="0"/>
                <a:cs typeface="Times New Roman" panose="02020603050405020304" pitchFamily="18" charset="0"/>
              </a:rPr>
              <a:t/>
            </a:r>
            <a:br>
              <a:rPr lang="lt-LT" sz="3200" dirty="0">
                <a:latin typeface="Times New Roman" panose="02020603050405020304" pitchFamily="18" charset="0"/>
                <a:cs typeface="Times New Roman" panose="02020603050405020304" pitchFamily="18" charset="0"/>
              </a:rPr>
            </a:br>
            <a:endParaRPr lang="lt-LT" sz="3200" dirty="0">
              <a:latin typeface="Times New Roman" panose="02020603050405020304" pitchFamily="18" charset="0"/>
              <a:cs typeface="Times New Roman" panose="02020603050405020304" pitchFamily="18" charset="0"/>
            </a:endParaRPr>
          </a:p>
        </p:txBody>
      </p:sp>
      <p:pic>
        <p:nvPicPr>
          <p:cNvPr id="3074" name="Picture 2" descr="Image result for fish gif"/>
          <p:cNvPicPr>
            <a:picLocks noGrp="1" noChangeAspect="1" noChangeArrowheads="1" noCro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512961" y="2583480"/>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6454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424" y="338667"/>
            <a:ext cx="10284802" cy="2900907"/>
          </a:xfrm>
        </p:spPr>
        <p:txBody>
          <a:bodyPr>
            <a:normAutofit/>
          </a:bodyPr>
          <a:lstStyle/>
          <a:p>
            <a:r>
              <a:rPr lang="lt-LT" sz="2800" b="1" dirty="0" smtClean="0">
                <a:latin typeface="Times New Roman" panose="02020603050405020304" pitchFamily="18" charset="0"/>
                <a:cs typeface="Times New Roman" panose="02020603050405020304" pitchFamily="18" charset="0"/>
              </a:rPr>
              <a:t>Paprastasis kirtiklis</a:t>
            </a:r>
            <a:endParaRPr lang="lt-LT"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993424" y="1919111"/>
            <a:ext cx="10498666" cy="2677656"/>
          </a:xfrm>
          <a:prstGeom prst="rect">
            <a:avLst/>
          </a:prstGeom>
        </p:spPr>
        <p:txBody>
          <a:bodyPr wrap="square">
            <a:spAutoFit/>
          </a:bodyPr>
          <a:lstStyle/>
          <a:p>
            <a:r>
              <a:rPr lang="lt-LT" sz="2800" dirty="0" smtClean="0">
                <a:latin typeface="Times New Roman" panose="02020603050405020304" pitchFamily="18" charset="0"/>
                <a:cs typeface="Times New Roman" panose="02020603050405020304" pitchFamily="18" charset="0"/>
              </a:rPr>
              <a:t>KŪNAS GELSVOS AR ŠVIESIAI PILKOS SPALVOS, 5 -13 CM ILGIO IR 8-10G SVORIO. NUGARA IR PELEKAI DĖMĖTI. ŠONAIS EINA TAMSIŲ DĖMELIŲ EILĖS, KURIOS KARTAIS SUSILIEJA Į JUOSTAS. ŽVYNAI LABAI SMULKŪS. GALVA IŠ ŠONŲ PLOKŠČIA, BE ŽVYNŲ. PO AKIMIS YRA PO DYGLĮ, KURIE GALI PASISLĖPTI ODOS RAUKŠLĖSE.</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2855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b="1" dirty="0" smtClean="0">
                <a:latin typeface="Times New Roman" panose="02020603050405020304" pitchFamily="18" charset="0"/>
                <a:cs typeface="Times New Roman" panose="02020603050405020304" pitchFamily="18" charset="0"/>
              </a:rPr>
              <a:t>Paprastoji rainė</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18790" t="20444" b="14963"/>
          <a:stretch/>
        </p:blipFill>
        <p:spPr>
          <a:xfrm>
            <a:off x="2720622" y="2328157"/>
            <a:ext cx="6232877" cy="3304999"/>
          </a:xfrm>
          <a:prstGeom prst="rect">
            <a:avLst/>
          </a:prstGeom>
        </p:spPr>
      </p:pic>
    </p:spTree>
    <p:extLst>
      <p:ext uri="{BB962C8B-B14F-4D97-AF65-F5344CB8AC3E}">
        <p14:creationId xmlns:p14="http://schemas.microsoft.com/office/powerpoint/2010/main" val="22419209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89" y="496711"/>
            <a:ext cx="11063737" cy="4380089"/>
          </a:xfrm>
        </p:spPr>
        <p:txBody>
          <a:bodyPr>
            <a:normAutofit/>
          </a:bodyPr>
          <a:lstStyle/>
          <a:p>
            <a:r>
              <a:rPr lang="lt-LT" sz="2800" b="1" dirty="0" smtClean="0">
                <a:latin typeface="Times New Roman" panose="02020603050405020304" pitchFamily="18" charset="0"/>
                <a:cs typeface="Times New Roman" panose="02020603050405020304" pitchFamily="18" charset="0"/>
              </a:rPr>
              <a:t>Paprastoji rainė.</a:t>
            </a: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Nedidelės žuvys, subrendusių kūnas 5-5,8 cm ilgio, dažniausiai pasitaiko apie 7 cm, didžiausias iki 14 cm ilgio, sveria apie 15 g. Kūnas </a:t>
            </a:r>
            <a:r>
              <a:rPr lang="lt-LT" sz="2800" dirty="0" err="1">
                <a:latin typeface="Times New Roman" panose="02020603050405020304" pitchFamily="18" charset="0"/>
                <a:cs typeface="Times New Roman" panose="02020603050405020304" pitchFamily="18" charset="0"/>
              </a:rPr>
              <a:t>cilindriškas</a:t>
            </a:r>
            <a:r>
              <a:rPr lang="lt-LT" sz="2800" dirty="0">
                <a:latin typeface="Times New Roman" panose="02020603050405020304" pitchFamily="18" charset="0"/>
                <a:cs typeface="Times New Roman" panose="02020603050405020304" pitchFamily="18" charset="0"/>
              </a:rPr>
              <a:t>, margas. Ant nugaros esančios tamsios dėmės dažnai susilieja į juosteles. šonai žalsvai gelsvo atspalvio, dėmėti, pilvas baltas ar gelsvai rausvas. Žvynai labai smulkūs, šoninė linija nepilna arba punktyrinė.</a:t>
            </a:r>
            <a:br>
              <a:rPr lang="lt-LT" sz="2800" dirty="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Lietuvoje </a:t>
            </a:r>
            <a:r>
              <a:rPr lang="lt-LT" sz="2800" dirty="0">
                <a:latin typeface="Times New Roman" panose="02020603050405020304" pitchFamily="18" charset="0"/>
                <a:cs typeface="Times New Roman" panose="02020603050405020304" pitchFamily="18" charset="0"/>
              </a:rPr>
              <a:t>labai dažna žuvis, paplitusi upėse ir upeliuose.</a:t>
            </a:r>
          </a:p>
        </p:txBody>
      </p:sp>
    </p:spTree>
    <p:extLst>
      <p:ext uri="{BB962C8B-B14F-4D97-AF65-F5344CB8AC3E}">
        <p14:creationId xmlns:p14="http://schemas.microsoft.com/office/powerpoint/2010/main" val="36512637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828563"/>
            <a:ext cx="8410848" cy="842193"/>
          </a:xfrm>
        </p:spPr>
        <p:txBody>
          <a:bodyPr>
            <a:normAutofit/>
          </a:bodyPr>
          <a:lstStyle/>
          <a:p>
            <a:r>
              <a:rPr lang="lt-LT" sz="3200" dirty="0" smtClean="0">
                <a:latin typeface="Times New Roman" panose="02020603050405020304" pitchFamily="18" charset="0"/>
                <a:cs typeface="Times New Roman" panose="02020603050405020304" pitchFamily="18" charset="0"/>
              </a:rPr>
              <a:t>               Paprastasis sparis</a:t>
            </a:r>
            <a:endParaRPr lang="lt-LT"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l="20870" t="12716" r="4058" b="19729"/>
          <a:stretch/>
        </p:blipFill>
        <p:spPr>
          <a:xfrm>
            <a:off x="3375378" y="2009422"/>
            <a:ext cx="5091289" cy="3860800"/>
          </a:xfrm>
          <a:prstGeom prst="rect">
            <a:avLst/>
          </a:prstGeom>
        </p:spPr>
      </p:pic>
    </p:spTree>
    <p:extLst>
      <p:ext uri="{BB962C8B-B14F-4D97-AF65-F5344CB8AC3E}">
        <p14:creationId xmlns:p14="http://schemas.microsoft.com/office/powerpoint/2010/main" val="2535509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1467" y="1016001"/>
            <a:ext cx="9968089" cy="3539430"/>
          </a:xfrm>
          <a:prstGeom prst="rect">
            <a:avLst/>
          </a:prstGeom>
        </p:spPr>
        <p:txBody>
          <a:bodyPr wrap="square">
            <a:spAutoFit/>
          </a:bodyPr>
          <a:lstStyle/>
          <a:p>
            <a:pPr algn="ctr"/>
            <a:r>
              <a:rPr lang="lt-LT" sz="2800" b="1" dirty="0">
                <a:latin typeface="Times New Roman" panose="02020603050405020304" pitchFamily="18" charset="0"/>
                <a:cs typeface="Times New Roman" panose="02020603050405020304" pitchFamily="18" charset="0"/>
              </a:rPr>
              <a:t>Paprastasis </a:t>
            </a:r>
            <a:r>
              <a:rPr lang="lt-LT" sz="2800" b="1" dirty="0" smtClean="0">
                <a:latin typeface="Times New Roman" panose="02020603050405020304" pitchFamily="18" charset="0"/>
                <a:cs typeface="Times New Roman" panose="02020603050405020304" pitchFamily="18" charset="0"/>
              </a:rPr>
              <a:t>sparis</a:t>
            </a:r>
            <a:endParaRPr lang="lt-LT" sz="2800" dirty="0">
              <a:latin typeface="Times New Roman" panose="02020603050405020304" pitchFamily="18" charset="0"/>
              <a:cs typeface="Times New Roman" panose="02020603050405020304" pitchFamily="18" charset="0"/>
            </a:endParaRPr>
          </a:p>
          <a:p>
            <a:pPr algn="ctr"/>
            <a:r>
              <a:rPr lang="lt-LT" sz="2800" dirty="0" smtClean="0">
                <a:latin typeface="Times New Roman" panose="02020603050405020304" pitchFamily="18" charset="0"/>
                <a:cs typeface="Times New Roman" panose="02020603050405020304" pitchFamily="18" charset="0"/>
              </a:rPr>
              <a:t>KŪNAS IŠTĮSĘS, IKI 45 CM ILGIO, SVORIS – IKI 800g. NUGARA TAMSIAI MELSVA, ŠONAI IR PILVAS SIDABRIŠKI. ŠONINĖJE LINIJOJE YRA DAUGIAU KAIP 60 ŽVYNŲ. ŽVYNAI STAMBŪS. SNUKIS SMAILUS, ŽIOTYS GALINĖS, Į VIRŠŲ KIEK ĮSTRIŽAI PAKRYPUSIOS. LIETUVOJE APTIKTAS KURŠIŲ MARIOSE. ŽUVIS ĮRAŠYTA Į LIETUVOS RAUDONĄJĄ KNYGĄ.</a:t>
            </a:r>
            <a:endParaRPr lang="lt-LT"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7232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1744" y="428655"/>
            <a:ext cx="4449104" cy="1000096"/>
          </a:xfrm>
        </p:spPr>
        <p:txBody>
          <a:bodyPr>
            <a:normAutofit/>
          </a:bodyPr>
          <a:lstStyle/>
          <a:p>
            <a:r>
              <a:rPr lang="lt-LT" sz="3200" dirty="0" smtClean="0">
                <a:latin typeface="Times New Roman" panose="02020603050405020304" pitchFamily="18" charset="0"/>
                <a:cs typeface="Times New Roman" panose="02020603050405020304" pitchFamily="18" charset="0"/>
              </a:rPr>
              <a:t>Jūrinė nėgė</a:t>
            </a:r>
            <a:endParaRPr lang="lt-LT"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4304" t="20619" r="10231" b="11372"/>
          <a:stretch/>
        </p:blipFill>
        <p:spPr>
          <a:xfrm>
            <a:off x="2117372" y="1821603"/>
            <a:ext cx="7326488" cy="3860801"/>
          </a:xfrm>
          <a:prstGeom prst="rect">
            <a:avLst/>
          </a:prstGeom>
        </p:spPr>
      </p:pic>
    </p:spTree>
    <p:extLst>
      <p:ext uri="{BB962C8B-B14F-4D97-AF65-F5344CB8AC3E}">
        <p14:creationId xmlns:p14="http://schemas.microsoft.com/office/powerpoint/2010/main" val="41548867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940" y="674370"/>
            <a:ext cx="11212830" cy="5532120"/>
          </a:xfrm>
        </p:spPr>
        <p:txBody>
          <a:bodyPr>
            <a:noAutofit/>
          </a:bodyPr>
          <a:lstStyle/>
          <a:p>
            <a:r>
              <a:rPr lang="lt-LT" sz="2800" dirty="0">
                <a:solidFill>
                  <a:schemeClr val="tx1"/>
                </a:solidFill>
                <a:latin typeface="Times New Roman" panose="02020603050405020304" pitchFamily="18" charset="0"/>
                <a:cs typeface="Times New Roman" panose="02020603050405020304" pitchFamily="18" charset="0"/>
              </a:rPr>
              <a:t>Jūrinė nėgė </a:t>
            </a:r>
          </a:p>
          <a:p>
            <a:r>
              <a:rPr lang="lt-LT" sz="2800" dirty="0">
                <a:solidFill>
                  <a:schemeClr val="tx1"/>
                </a:solidFill>
                <a:latin typeface="Times New Roman" panose="02020603050405020304" pitchFamily="18" charset="0"/>
                <a:cs typeface="Times New Roman" panose="02020603050405020304" pitchFamily="18" charset="0"/>
              </a:rPr>
              <a:t>Kūnas ilgas, </a:t>
            </a:r>
            <a:r>
              <a:rPr lang="lt-LT" sz="2800" dirty="0" err="1">
                <a:solidFill>
                  <a:schemeClr val="tx1"/>
                </a:solidFill>
                <a:latin typeface="Times New Roman" panose="02020603050405020304" pitchFamily="18" charset="0"/>
                <a:cs typeface="Times New Roman" panose="02020603050405020304" pitchFamily="18" charset="0"/>
              </a:rPr>
              <a:t>cilindriškas</a:t>
            </a:r>
            <a:r>
              <a:rPr lang="lt-LT" sz="2800" dirty="0">
                <a:solidFill>
                  <a:schemeClr val="tx1"/>
                </a:solidFill>
                <a:latin typeface="Times New Roman" panose="02020603050405020304" pitchFamily="18" charset="0"/>
                <a:cs typeface="Times New Roman" panose="02020603050405020304" pitchFamily="18" charset="0"/>
              </a:rPr>
              <a:t>. Viršutinė kūno dalis žalsva su tamsiomis ir balkšvomis dėmėmis. Pilvas baltas. Viršutinėje žiočių plokštelėje 2 stambūs, pamatais susilietę dantys, apatinėje – 7-8; </a:t>
            </a:r>
            <a:r>
              <a:rPr lang="lt-LT" sz="2800" dirty="0" smtClean="0">
                <a:solidFill>
                  <a:schemeClr val="tx1"/>
                </a:solidFill>
                <a:latin typeface="Times New Roman" panose="02020603050405020304" pitchFamily="18" charset="0"/>
                <a:cs typeface="Times New Roman" panose="02020603050405020304" pitchFamily="18" charset="0"/>
              </a:rPr>
              <a:t>Burnoje </a:t>
            </a:r>
            <a:r>
              <a:rPr lang="lt-LT" sz="2800" dirty="0">
                <a:solidFill>
                  <a:schemeClr val="tx1"/>
                </a:solidFill>
                <a:latin typeface="Times New Roman" panose="02020603050405020304" pitchFamily="18" charset="0"/>
                <a:cs typeface="Times New Roman" panose="02020603050405020304" pitchFamily="18" charset="0"/>
              </a:rPr>
              <a:t>yra daug </a:t>
            </a:r>
            <a:r>
              <a:rPr lang="lt-LT" sz="2800" dirty="0" err="1" smtClean="0">
                <a:solidFill>
                  <a:schemeClr val="tx1"/>
                </a:solidFill>
                <a:latin typeface="Times New Roman" panose="02020603050405020304" pitchFamily="18" charset="0"/>
                <a:cs typeface="Times New Roman" panose="02020603050405020304" pitchFamily="18" charset="0"/>
              </a:rPr>
              <a:t>koncentriškai</a:t>
            </a:r>
            <a:r>
              <a:rPr lang="lt-LT" sz="2800" dirty="0" smtClean="0">
                <a:solidFill>
                  <a:schemeClr val="tx1"/>
                </a:solidFill>
                <a:latin typeface="Times New Roman" panose="02020603050405020304" pitchFamily="18" charset="0"/>
                <a:cs typeface="Times New Roman" panose="02020603050405020304" pitchFamily="18" charset="0"/>
              </a:rPr>
              <a:t> išsidėsčiusių </a:t>
            </a:r>
            <a:r>
              <a:rPr lang="lt-LT" sz="2800" dirty="0">
                <a:solidFill>
                  <a:schemeClr val="tx1"/>
                </a:solidFill>
                <a:latin typeface="Times New Roman" panose="02020603050405020304" pitchFamily="18" charset="0"/>
                <a:cs typeface="Times New Roman" panose="02020603050405020304" pitchFamily="18" charset="0"/>
              </a:rPr>
              <a:t>aštrių dantų. Ties galva yra 7 poros žiauninių angelių. </a:t>
            </a:r>
            <a:r>
              <a:rPr lang="lt-LT" sz="2800" dirty="0" smtClean="0">
                <a:solidFill>
                  <a:schemeClr val="tx1"/>
                </a:solidFill>
                <a:latin typeface="Times New Roman" panose="02020603050405020304" pitchFamily="18" charset="0"/>
                <a:cs typeface="Times New Roman" panose="02020603050405020304" pitchFamily="18" charset="0"/>
              </a:rPr>
              <a:t>Vidutinis </a:t>
            </a:r>
            <a:r>
              <a:rPr lang="lt-LT" sz="2800" dirty="0">
                <a:solidFill>
                  <a:schemeClr val="tx1"/>
                </a:solidFill>
                <a:latin typeface="Times New Roman" panose="02020603050405020304" pitchFamily="18" charset="0"/>
                <a:cs typeface="Times New Roman" panose="02020603050405020304" pitchFamily="18" charset="0"/>
              </a:rPr>
              <a:t>kūno ilgis 60-75 cm, o svoris 0,7-1 kg. </a:t>
            </a:r>
            <a:r>
              <a:rPr lang="lt-LT" sz="2800" dirty="0" smtClean="0">
                <a:solidFill>
                  <a:schemeClr val="tx1"/>
                </a:solidFill>
                <a:latin typeface="Times New Roman" panose="02020603050405020304" pitchFamily="18" charset="0"/>
                <a:cs typeface="Times New Roman" panose="02020603050405020304" pitchFamily="18" charset="0"/>
              </a:rPr>
              <a:t>Labai reta.</a:t>
            </a:r>
            <a:endParaRPr lang="lt-LT"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0502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60021"/>
            <a:ext cx="10364451" cy="1668779"/>
          </a:xfrm>
        </p:spPr>
        <p:txBody>
          <a:bodyPr>
            <a:normAutofit/>
          </a:bodyPr>
          <a:lstStyle/>
          <a:p>
            <a:r>
              <a:rPr lang="lt-LT" sz="2800" dirty="0" smtClean="0">
                <a:latin typeface="Times New Roman" panose="02020603050405020304" pitchFamily="18" charset="0"/>
                <a:cs typeface="Times New Roman" panose="02020603050405020304" pitchFamily="18" charset="0"/>
              </a:rPr>
              <a:t>Jūrinės nėgės dantys</a:t>
            </a:r>
            <a:endParaRPr lang="lt-LT"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118485" y="2122170"/>
            <a:ext cx="5429250" cy="3276600"/>
          </a:xfrm>
          <a:prstGeom prst="rect">
            <a:avLst/>
          </a:prstGeom>
        </p:spPr>
      </p:pic>
    </p:spTree>
    <p:extLst>
      <p:ext uri="{BB962C8B-B14F-4D97-AF65-F5344CB8AC3E}">
        <p14:creationId xmlns:p14="http://schemas.microsoft.com/office/powerpoint/2010/main" val="31900493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200" dirty="0">
                <a:latin typeface="Times New Roman" panose="02020603050405020304" pitchFamily="18" charset="0"/>
                <a:cs typeface="Times New Roman" panose="02020603050405020304" pitchFamily="18" charset="0"/>
              </a:rPr>
              <a:t>Paprastas vijūnas</a:t>
            </a:r>
          </a:p>
        </p:txBody>
      </p:sp>
      <p:pic>
        <p:nvPicPr>
          <p:cNvPr id="3" name="Picture 2"/>
          <p:cNvPicPr>
            <a:picLocks noChangeAspect="1"/>
          </p:cNvPicPr>
          <p:nvPr/>
        </p:nvPicPr>
        <p:blipFill rotWithShape="1">
          <a:blip r:embed="rId2"/>
          <a:srcRect r="6543" b="10424"/>
          <a:stretch/>
        </p:blipFill>
        <p:spPr>
          <a:xfrm>
            <a:off x="3272367" y="2214694"/>
            <a:ext cx="5341056" cy="3609094"/>
          </a:xfrm>
          <a:prstGeom prst="rect">
            <a:avLst/>
          </a:prstGeom>
        </p:spPr>
      </p:pic>
    </p:spTree>
    <p:extLst>
      <p:ext uri="{BB962C8B-B14F-4D97-AF65-F5344CB8AC3E}">
        <p14:creationId xmlns:p14="http://schemas.microsoft.com/office/powerpoint/2010/main" val="32984890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801511"/>
            <a:ext cx="10391987" cy="4357511"/>
          </a:xfrm>
        </p:spPr>
        <p:txBody>
          <a:bodyPr>
            <a:noAutofit/>
          </a:bodyPr>
          <a:lstStyle/>
          <a:p>
            <a:r>
              <a:rPr lang="lt-LT" sz="2800" b="1" dirty="0">
                <a:solidFill>
                  <a:schemeClr val="tx1"/>
                </a:solidFill>
                <a:latin typeface="Times New Roman" panose="02020603050405020304" pitchFamily="18" charset="0"/>
                <a:cs typeface="Times New Roman" panose="02020603050405020304" pitchFamily="18" charset="0"/>
              </a:rPr>
              <a:t>Paprastasis </a:t>
            </a:r>
            <a:r>
              <a:rPr lang="lt-LT" sz="2800" b="1" dirty="0" smtClean="0">
                <a:solidFill>
                  <a:schemeClr val="tx1"/>
                </a:solidFill>
                <a:latin typeface="Times New Roman" panose="02020603050405020304" pitchFamily="18" charset="0"/>
                <a:cs typeface="Times New Roman" panose="02020603050405020304" pitchFamily="18" charset="0"/>
              </a:rPr>
              <a:t>vijūnas</a:t>
            </a:r>
            <a:r>
              <a:rPr lang="lt-LT" sz="2800" dirty="0" smtClean="0">
                <a:solidFill>
                  <a:schemeClr val="tx1"/>
                </a:solidFill>
                <a:latin typeface="Times New Roman" panose="02020603050405020304" pitchFamily="18" charset="0"/>
                <a:cs typeface="Times New Roman" panose="02020603050405020304" pitchFamily="18" charset="0"/>
              </a:rPr>
              <a:t>. Kūnas </a:t>
            </a:r>
            <a:r>
              <a:rPr lang="lt-LT" sz="2800" dirty="0">
                <a:solidFill>
                  <a:schemeClr val="tx1"/>
                </a:solidFill>
                <a:latin typeface="Times New Roman" panose="02020603050405020304" pitchFamily="18" charset="0"/>
                <a:cs typeface="Times New Roman" panose="02020603050405020304" pitchFamily="18" charset="0"/>
              </a:rPr>
              <a:t>25-30 cm ilgio, dėmėtas, išskyrus pilvinę dalį. Nugara rusvai gelsva ar rusva. Išilgai kūno šonų eina po plačią tamsią juostą, o virš ir žemiau jos – po siaurą juostelę. Pelekai taip pat dėmėti. Žvynai labai </a:t>
            </a:r>
            <a:r>
              <a:rPr lang="lt-LT" sz="2800" dirty="0" smtClean="0">
                <a:solidFill>
                  <a:schemeClr val="tx1"/>
                </a:solidFill>
                <a:latin typeface="Times New Roman" panose="02020603050405020304" pitchFamily="18" charset="0"/>
                <a:cs typeface="Times New Roman" panose="02020603050405020304" pitchFamily="18" charset="0"/>
              </a:rPr>
              <a:t>smulkūs. </a:t>
            </a:r>
            <a:r>
              <a:rPr lang="lt-LT" sz="2800" dirty="0">
                <a:solidFill>
                  <a:schemeClr val="tx1"/>
                </a:solidFill>
                <a:latin typeface="Times New Roman" panose="02020603050405020304" pitchFamily="18" charset="0"/>
                <a:cs typeface="Times New Roman" panose="02020603050405020304" pitchFamily="18" charset="0"/>
              </a:rPr>
              <a:t>Akys mažos. Galva maža. Žiotys apatinės, prie jų yra 5 poros ūsų. </a:t>
            </a:r>
            <a:r>
              <a:rPr lang="lt-LT" sz="2800" dirty="0" smtClean="0">
                <a:solidFill>
                  <a:schemeClr val="tx1"/>
                </a:solidFill>
                <a:latin typeface="Times New Roman" panose="02020603050405020304" pitchFamily="18" charset="0"/>
                <a:cs typeface="Times New Roman" panose="02020603050405020304" pitchFamily="18" charset="0"/>
              </a:rPr>
              <a:t>Dar Šiuo </a:t>
            </a:r>
            <a:r>
              <a:rPr lang="lt-LT" sz="2800" dirty="0">
                <a:solidFill>
                  <a:schemeClr val="tx1"/>
                </a:solidFill>
                <a:latin typeface="Times New Roman" panose="02020603050405020304" pitchFamily="18" charset="0"/>
                <a:cs typeface="Times New Roman" panose="02020603050405020304" pitchFamily="18" charset="0"/>
              </a:rPr>
              <a:t>metu jis sutinkamas retai, įrašytas į Lietuvos raudonąją knygą.</a:t>
            </a:r>
          </a:p>
        </p:txBody>
      </p:sp>
    </p:spTree>
    <p:extLst>
      <p:ext uri="{BB962C8B-B14F-4D97-AF65-F5344CB8AC3E}">
        <p14:creationId xmlns:p14="http://schemas.microsoft.com/office/powerpoint/2010/main" val="8452216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067" y="451556"/>
            <a:ext cx="10532533" cy="5249333"/>
          </a:xfrm>
        </p:spPr>
        <p:txBody>
          <a:bodyPr>
            <a:normAutofit/>
          </a:bodyPr>
          <a:lstStyle/>
          <a:p>
            <a:r>
              <a:rPr lang="lt-LT" sz="3200" b="1" dirty="0" smtClean="0">
                <a:latin typeface="Times New Roman" panose="02020603050405020304" pitchFamily="18" charset="0"/>
                <a:cs typeface="Times New Roman" panose="02020603050405020304" pitchFamily="18" charset="0"/>
              </a:rPr>
              <a:t>Lietuvos vietinės žuvys skirstomos į:</a:t>
            </a:r>
            <a:br>
              <a:rPr lang="lt-LT" sz="3200" b="1" dirty="0" smtClean="0">
                <a:latin typeface="Times New Roman" panose="02020603050405020304" pitchFamily="18" charset="0"/>
                <a:cs typeface="Times New Roman" panose="02020603050405020304" pitchFamily="18" charset="0"/>
              </a:rPr>
            </a:br>
            <a:r>
              <a:rPr lang="lt-LT" sz="3200" dirty="0" smtClean="0">
                <a:latin typeface="Times New Roman" panose="02020603050405020304" pitchFamily="18" charset="0"/>
                <a:cs typeface="Times New Roman" panose="02020603050405020304" pitchFamily="18" charset="0"/>
              </a:rPr>
              <a:t/>
            </a:r>
            <a:br>
              <a:rPr lang="lt-LT" sz="3200" dirty="0" smtClean="0">
                <a:latin typeface="Times New Roman" panose="02020603050405020304" pitchFamily="18" charset="0"/>
                <a:cs typeface="Times New Roman" panose="02020603050405020304" pitchFamily="18" charset="0"/>
              </a:rPr>
            </a:br>
            <a:r>
              <a:rPr lang="lt-LT" sz="3200" dirty="0" smtClean="0">
                <a:latin typeface="Times New Roman" panose="02020603050405020304" pitchFamily="18" charset="0"/>
                <a:cs typeface="Times New Roman" panose="02020603050405020304" pitchFamily="18" charset="0"/>
              </a:rPr>
              <a:t>stambiausias ir plėšriausias;</a:t>
            </a:r>
            <a:br>
              <a:rPr lang="lt-LT" sz="3200" dirty="0" smtClean="0">
                <a:latin typeface="Times New Roman" panose="02020603050405020304" pitchFamily="18" charset="0"/>
                <a:cs typeface="Times New Roman" panose="02020603050405020304" pitchFamily="18" charset="0"/>
              </a:rPr>
            </a:br>
            <a:r>
              <a:rPr lang="lt-LT" sz="3200" dirty="0" smtClean="0">
                <a:latin typeface="Times New Roman" panose="02020603050405020304" pitchFamily="18" charset="0"/>
                <a:cs typeface="Times New Roman" panose="02020603050405020304" pitchFamily="18" charset="0"/>
              </a:rPr>
              <a:t>smulkiausias;</a:t>
            </a:r>
            <a:br>
              <a:rPr lang="lt-LT" sz="3200" dirty="0" smtClean="0">
                <a:latin typeface="Times New Roman" panose="02020603050405020304" pitchFamily="18" charset="0"/>
                <a:cs typeface="Times New Roman" panose="02020603050405020304" pitchFamily="18" charset="0"/>
              </a:rPr>
            </a:br>
            <a:r>
              <a:rPr lang="lt-LT" sz="3200" dirty="0" smtClean="0">
                <a:latin typeface="Times New Roman" panose="02020603050405020304" pitchFamily="18" charset="0"/>
                <a:cs typeface="Times New Roman" panose="02020603050405020304" pitchFamily="18" charset="0"/>
              </a:rPr>
              <a:t>retas (įrašytas į </a:t>
            </a:r>
            <a:r>
              <a:rPr lang="lt-LT" sz="3200" smtClean="0">
                <a:latin typeface="Times New Roman" panose="02020603050405020304" pitchFamily="18" charset="0"/>
                <a:cs typeface="Times New Roman" panose="02020603050405020304" pitchFamily="18" charset="0"/>
              </a:rPr>
              <a:t>raudonąją knygą);</a:t>
            </a:r>
            <a:r>
              <a:rPr lang="lt-LT" sz="3200" dirty="0" smtClean="0">
                <a:latin typeface="Times New Roman" panose="02020603050405020304" pitchFamily="18" charset="0"/>
                <a:cs typeface="Times New Roman" panose="02020603050405020304" pitchFamily="18" charset="0"/>
              </a:rPr>
              <a:t/>
            </a:r>
            <a:br>
              <a:rPr lang="lt-LT" sz="3200" dirty="0" smtClean="0">
                <a:latin typeface="Times New Roman" panose="02020603050405020304" pitchFamily="18" charset="0"/>
                <a:cs typeface="Times New Roman" panose="02020603050405020304" pitchFamily="18" charset="0"/>
              </a:rPr>
            </a:br>
            <a:r>
              <a:rPr lang="lt-LT" sz="3200" dirty="0" smtClean="0">
                <a:latin typeface="Times New Roman" panose="02020603050405020304" pitchFamily="18" charset="0"/>
                <a:cs typeface="Times New Roman" panose="02020603050405020304" pitchFamily="18" charset="0"/>
              </a:rPr>
              <a:t>Praeives žuvis;</a:t>
            </a:r>
            <a:br>
              <a:rPr lang="lt-LT" sz="3200" dirty="0" smtClean="0">
                <a:latin typeface="Times New Roman" panose="02020603050405020304" pitchFamily="18" charset="0"/>
                <a:cs typeface="Times New Roman" panose="02020603050405020304" pitchFamily="18" charset="0"/>
              </a:rPr>
            </a:br>
            <a:r>
              <a:rPr lang="lt-LT" sz="3200" dirty="0" smtClean="0">
                <a:latin typeface="Times New Roman" panose="02020603050405020304" pitchFamily="18" charset="0"/>
                <a:cs typeface="Times New Roman" panose="02020603050405020304" pitchFamily="18" charset="0"/>
              </a:rPr>
              <a:t> gėlavandenės ir jūrų.</a:t>
            </a:r>
            <a:br>
              <a:rPr lang="lt-LT" sz="3200" dirty="0" smtClean="0">
                <a:latin typeface="Times New Roman" panose="02020603050405020304" pitchFamily="18" charset="0"/>
                <a:cs typeface="Times New Roman" panose="02020603050405020304" pitchFamily="18" charset="0"/>
              </a:rPr>
            </a:br>
            <a:r>
              <a:rPr lang="lt-LT" sz="3200" dirty="0" smtClean="0">
                <a:latin typeface="Times New Roman" panose="02020603050405020304" pitchFamily="18" charset="0"/>
                <a:cs typeface="Times New Roman" panose="02020603050405020304" pitchFamily="18" charset="0"/>
              </a:rPr>
              <a:t/>
            </a:r>
            <a:br>
              <a:rPr lang="lt-LT" sz="3200" dirty="0" smtClean="0">
                <a:latin typeface="Times New Roman" panose="02020603050405020304" pitchFamily="18" charset="0"/>
                <a:cs typeface="Times New Roman" panose="02020603050405020304" pitchFamily="18" charset="0"/>
              </a:rPr>
            </a:br>
            <a:r>
              <a:rPr lang="lt-LT" sz="3200" dirty="0" smtClean="0">
                <a:latin typeface="Times New Roman" panose="02020603050405020304" pitchFamily="18" charset="0"/>
                <a:cs typeface="Times New Roman" panose="02020603050405020304" pitchFamily="18" charset="0"/>
              </a:rPr>
              <a:t/>
            </a:r>
            <a:br>
              <a:rPr lang="lt-LT" sz="3200" dirty="0" smtClean="0">
                <a:latin typeface="Times New Roman" panose="02020603050405020304" pitchFamily="18" charset="0"/>
                <a:cs typeface="Times New Roman" panose="02020603050405020304" pitchFamily="18" charset="0"/>
              </a:rPr>
            </a:br>
            <a:endParaRPr lang="lt-LT"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164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orm and fish gif"/>
          <p:cNvPicPr>
            <a:picLocks noGrp="1" noChangeAspect="1" noChangeArrowheads="1" noCro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781777" y="1531067"/>
            <a:ext cx="3864681" cy="50283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64608" y="686329"/>
            <a:ext cx="1714925" cy="646331"/>
          </a:xfrm>
          <a:prstGeom prst="rect">
            <a:avLst/>
          </a:prstGeom>
        </p:spPr>
        <p:txBody>
          <a:bodyPr wrap="square">
            <a:spAutoFit/>
          </a:bodyPr>
          <a:lstStyle/>
          <a:p>
            <a:r>
              <a:rPr lang="lt-LT" sz="3600" b="1" dirty="0">
                <a:latin typeface="Times New Roman" panose="02020603050405020304" pitchFamily="18" charset="0"/>
                <a:cs typeface="Times New Roman" panose="02020603050405020304" pitchFamily="18" charset="0"/>
              </a:rPr>
              <a:t>AČIŪ!</a:t>
            </a:r>
          </a:p>
        </p:txBody>
      </p:sp>
    </p:spTree>
    <p:extLst>
      <p:ext uri="{BB962C8B-B14F-4D97-AF65-F5344CB8AC3E}">
        <p14:creationId xmlns:p14="http://schemas.microsoft.com/office/powerpoint/2010/main" val="35465863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844322" y="677334"/>
            <a:ext cx="6667500" cy="2943225"/>
          </a:xfrm>
          <a:prstGeom prst="rect">
            <a:avLst/>
          </a:prstGeom>
          <a:effectLst>
            <a:outerShdw blurRad="50800" dist="50800" dir="5400000" algn="ctr" rotWithShape="0">
              <a:schemeClr val="bg2"/>
            </a:outerShdw>
          </a:effectLst>
        </p:spPr>
      </p:pic>
      <p:sp>
        <p:nvSpPr>
          <p:cNvPr id="3" name="Content Placeholder 2"/>
          <p:cNvSpPr>
            <a:spLocks noGrp="1"/>
          </p:cNvSpPr>
          <p:nvPr>
            <p:ph sz="quarter" idx="13"/>
          </p:nvPr>
        </p:nvSpPr>
        <p:spPr>
          <a:xfrm>
            <a:off x="349957" y="4041422"/>
            <a:ext cx="11458222" cy="2664179"/>
          </a:xfrm>
        </p:spPr>
        <p:txBody>
          <a:bodyPr>
            <a:normAutofit/>
          </a:bodyPr>
          <a:lstStyle/>
          <a:p>
            <a:pPr marL="0" indent="0">
              <a:buNone/>
            </a:pPr>
            <a:r>
              <a:rPr lang="lt-LT" sz="2800" b="1" dirty="0" smtClean="0">
                <a:latin typeface="Times New Roman" panose="02020603050405020304" pitchFamily="18" charset="0"/>
                <a:cs typeface="Times New Roman" panose="02020603050405020304" pitchFamily="18" charset="0"/>
              </a:rPr>
              <a:t>Durklažuvė</a:t>
            </a:r>
            <a:r>
              <a:rPr lang="lt-LT" sz="2800" dirty="0" smtClean="0">
                <a:latin typeface="Times New Roman" panose="02020603050405020304" pitchFamily="18" charset="0"/>
                <a:cs typeface="Times New Roman" panose="02020603050405020304" pitchFamily="18" charset="0"/>
              </a:rPr>
              <a:t> – </a:t>
            </a:r>
            <a:r>
              <a:rPr lang="lt-LT" sz="2400" dirty="0" smtClean="0">
                <a:latin typeface="Times New Roman" panose="02020603050405020304" pitchFamily="18" charset="0"/>
                <a:cs typeface="Times New Roman" panose="02020603050405020304" pitchFamily="18" charset="0"/>
              </a:rPr>
              <a:t>stambi ir plėšri žuvis. kūnas torpedos formos, suaugusiųjų žuvų be žvynų. Nugara tamsiai melsva, šonai pilkšvai melsvi, pilvas sidabriškas. pelekai dideli, galva didelė, labai pailgėjusiais žiomenimis, viršutinis žiomuo durklo formos. Žiotys gilios turi dantis. Akys didelės. Greita.</a:t>
            </a:r>
            <a:endParaRPr lang="lt-L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2698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TM04033925[[fn=Droplet]]</Template>
  <TotalTime>1426</TotalTime>
  <Words>1589</Words>
  <Application>Microsoft Office PowerPoint</Application>
  <PresentationFormat>Widescreen</PresentationFormat>
  <Paragraphs>118</Paragraphs>
  <Slides>80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Arial</vt:lpstr>
      <vt:lpstr>Calibri</vt:lpstr>
      <vt:lpstr>Constantia</vt:lpstr>
      <vt:lpstr>Times New Roman</vt:lpstr>
      <vt:lpstr>Tw Cen MT</vt:lpstr>
      <vt:lpstr>Wingdings 2</vt:lpstr>
      <vt:lpstr>Droplet</vt:lpstr>
      <vt:lpstr>Kauno lopšelis-darželis „liepaitė“  Tema:„ žuvys“</vt:lpstr>
      <vt:lpstr>PowerPoint Presentation</vt:lpstr>
      <vt:lpstr>PowerPoint Presentation</vt:lpstr>
      <vt:lpstr> Kvėpavimas</vt:lpstr>
      <vt:lpstr>Judėjimas vandenyje</vt:lpstr>
      <vt:lpstr>Dydis labai skirtingas – nuo kelių centimetrų (dvidėmis grundalėlis) iki 18 m ilgio (bangininis ryklys).</vt:lpstr>
      <vt:lpstr>Lietuvos vidaus vandenyse ir ties jos Baltijos jūros pakrante, įskaitant retas praeives, aptinkamos apie 85 vietinių žuvų rūšys . </vt:lpstr>
      <vt:lpstr>Lietuvos vietinės žuvys skirstomos į:  stambiausias ir plėšriausias; smulkiausias; retas (įrašytas į raudonąją knygą); Praeives žuvis;  gėlavandenės ir jūrų.   </vt:lpstr>
      <vt:lpstr>PowerPoint Presentation</vt:lpstr>
      <vt:lpstr>Kuo panašūs šie paveikslėliai?</vt:lpstr>
      <vt:lpstr>PowerPoint Presentation</vt:lpstr>
      <vt:lpstr>      Kiek eilių išilgai kūno turi sturys?          </vt:lpstr>
      <vt:lpstr> aštriašnipinis eršketas. Didelė žuvis. Didžiausias žinomas kūno ilgis iki 403 cm (patinėlių), 430 cm (patelių). Svoris iki 370 kg, nors įprastai suaugusios šios žuvys mažesnės. Migruojantys, subrendę patinai sveria apie 30-45 kg, patelės apie 50-110 kg.</vt:lpstr>
      <vt:lpstr>PowerPoint Presentation</vt:lpstr>
      <vt:lpstr>Lietuvoje gana dažna žuvis. 2015 m. gegužės mėnesį lynas išrinktas tautine Lietuvos žuvimi.</vt:lpstr>
      <vt:lpstr>PowerPoint Presentation</vt:lpstr>
      <vt:lpstr>PowerPoint Presentation</vt:lpstr>
      <vt:lpstr>Jūrinis ungurys</vt:lpstr>
      <vt:lpstr>Jūrinis ungurys. Tai plėšri žuvis. Kūnas panašus į gyvatės, labai ilgas. Užauga iki 3m ir 65 kg. Dantys stambūs, aštrūs. Akys mažos virš žiočių. Labai reta žuvis. oda stora, be žvynų.</vt:lpstr>
      <vt:lpstr>Kuriame paveikslėlyje yra gyvatė?  </vt:lpstr>
      <vt:lpstr>Atlantinė menkė</vt:lpstr>
      <vt:lpstr>Kūnas verpstiškas. Galva didelė. Žiotys gilios, galinės. Ant apatinio žando ilgas ūsas. Kūnas žalsvai pilkas ar žalsvai rudas, išmargintas rudomis dėmėmis. Žvynai maži. akys didelės Gali užaugti iki 2 m ilgio ir sverti iki 96 kg.</vt:lpstr>
      <vt:lpstr>Europinė lydeka</vt:lpstr>
      <vt:lpstr>Nugara žalsvai pilka, šonai pilkšvai žalsvi. Pilvas šviesus. Šonai dėmėti, neretai ant kūno esančios dėmės sudaro skersines juostas. Ši slepiamoji spalva padeda užsimaskuoti. Lydeka gali būti pilkai žalsva, pilkšvai ruda, pilkai gelsva – tai lemia gyvenamoji aplinka. </vt:lpstr>
      <vt:lpstr>PowerPoint Presentation</vt:lpstr>
      <vt:lpstr>Kokią žinai pasaką su šia žuvimi?</vt:lpstr>
      <vt:lpstr>Teisingas atsakymas: „lydekai paliepus, man panorėjus“</vt:lpstr>
      <vt:lpstr>Paprastasis otas</vt:lpstr>
      <vt:lpstr>Paprastasis otas arba didysis rombas.   kūnas suplotas, akys vienoje pusėje. Subrendusios žuvies nugarinė pusė tampa pigmentuota, ruda. Pilvo pusė lieka šviesi. Dažniausiai gyvena dugne. paprastasis gali pasiekti 30-60 cm ilgio ir iki 10 kg svorio.  </vt:lpstr>
      <vt:lpstr>kuo panašūs šie paveikslėliai?</vt:lpstr>
      <vt:lpstr>Atlantinė lašiša</vt:lpstr>
      <vt:lpstr>Atlantinė lašiša, arba lašiša .Kūnas verpstės formos, iš šonų kiek suplotas. Galva nedidelė. Nugara melsva, šonai sidabriški, pilvas baltas. Kūno šonai su pusmėnulio formos dėmelėmis. Žvynai stambūs, pelekai pilki. Užauga iki 1,5 m ir 40 kg. Ši žuvis įrašyta į raudonąją knygą.</vt:lpstr>
      <vt:lpstr>vėgėlė</vt:lpstr>
      <vt:lpstr>Vėgėlė. Galva didelė, plokščia iš viršaus. Kūnas ilgas į uodegą žemėjantis. Nugara tamsi, juodai ar rudai pilka. Šonai gelsvai žalsvi, išmarginti netaisyklingomis šviesiomis dėmėmis. Pilvas šviesiai pilkas. Oda gleivėta, stora su giliai įaugusiais labai smulkiais redukuotais žvynais. Pelekai minkšti, tamsūs, išmarginti šviesiomis dėmėmis. Ant apatinio žando 1 ilgas ūsas, ant viršutinio ties šnervėmis – 2 trumpi. Vėgėlė – plėšri žuvis. Medžioja tamsiu paros metu.</vt:lpstr>
      <vt:lpstr>starkis</vt:lpstr>
      <vt:lpstr>Starkis.Kūno ilgis iki 1,5 m (paprastai 35–55 cm), sveria iki 20 kg (paprastai 0,5–2,5 kg). Smailiagalvė, verpstės formos žuvis. Nugara žalsvai pilka. Šonai gelsvi su 8-12 pailgų skersinių dėmių. Pilvas baltas. Akys šviesios. Žvynai vidutinio dydžio. Pelekai pilkšvi. Žiotys nedidelės, su daug smulkių ir su 2 porom didesnių, ilčių formos dantų.  </vt:lpstr>
      <vt:lpstr>šlakis</vt:lpstr>
      <vt:lpstr>Šlakis, šlakys. Labai panaši į lašišą, nuo kurios skiriasi kiek aukštesniu uodegos stiebeliu, arčiau snukio galo esančiomis akimis. Kūno šonuose, virš ir žemiau šoninės linijos yra apvalios ar pusmėnulio formos tamsių dėmių. Žvynai smulkūs. Pelekai pilki.  </vt:lpstr>
      <vt:lpstr>Kuri žuvis yra šlakys? Ar ta kuri žemai plaukia, ar kuri iš vandens išnirus?</vt:lpstr>
      <vt:lpstr>Teisingas atsakymas: ta, kuri pasiliko vandenyje.</vt:lpstr>
      <vt:lpstr>Margasis upėtakis</vt:lpstr>
      <vt:lpstr>Margasis upėtakis. Kūnas beveik apvalus, verpsto formos. Nugara alyvinės spalvos su tamsiais ruožais. Šonai žalsvai gelsvi, išmarginti juodomis, raudonomis, oranžinėmis, žalsvomis dėmėmis. Pilvas pilkšvas. Žvynai smulkūs. Gyvena Lietuvos švariuose šaltiniuotuose upeliuose ir upėse. Dažniausiai sugaunama 25-35 cm dydžio ir 0,2-0,8 kg svorio. </vt:lpstr>
      <vt:lpstr>Vaivorykštinis upėtakis</vt:lpstr>
      <vt:lpstr>Vaivorykštinis upėtakis Kūnas verpstės formos, iš šonų kiek plokščias, išmargintas apvaliomis tamsiomis dėmėmis. Galva ir nugara plieno spalvos. Šonai sidabriški, dėmėti. Pilvas pilkšvai baltas. ypač patinų, kūno šonuose išryškėja rožinė juosta, kuri pakraščiuose yra blyškesnė. Žvynai nedideli.   </vt:lpstr>
      <vt:lpstr>Kuriame paveikslėlyje yra  margasis upėtakis pirmame ar antrame?</vt:lpstr>
      <vt:lpstr>Teisingas atsakymas:   2</vt:lpstr>
      <vt:lpstr>salatis</vt:lpstr>
      <vt:lpstr>Salatis, dar vadinamas šalviu Kūnas verpstiškas, iki 80 cm ilgio (vidutiniškai 25–60 cm). Nugara melsvai pilka, šonai pilkšvai sidabriški, pilvas baltas. Pelekai pilki: uodeginis ir nugarinis pelekai tamsiais galais, pauodeginis, krūtininis ir pilvinis pelekai ties pamatais rausvi. Apatinis žandas atsikišęs į priekį. Žuvis sveria iki 11–12 kg (vidutiniškai 3–4 kg).</vt:lpstr>
      <vt:lpstr>ešerys</vt:lpstr>
      <vt:lpstr>Ešerys Kūnas iki 50 cm ilgio, aukštas, kuprotas, apaugęs kietais, gerai įsitvirtinusiais  odoje žvynais. Nugara tamsiai žalsva. Šonai žalsvai gelsvi su 5-9 tamsiomis skersinėmis juostomis. Pilvas gelsvai baltas. Akys didelės, tamsios, galva didelė, žiotyse daug smulkių dantų. Stambūs ešeriai plėšrūs. </vt:lpstr>
      <vt:lpstr>Paprastasis skersnukis</vt:lpstr>
      <vt:lpstr>PowerPoint Presentation</vt:lpstr>
      <vt:lpstr>Dvidėmis grundalėlis</vt:lpstr>
      <vt:lpstr>Dvidėmis grundalėlis - smulkiausia Lietuvos žuvų rūšis. Aptakaus, verpstiško, plokštoko iš šonų kūno žuvelės. Jų ilgis iki 6,0 cm. Galva plokščia iš viršaus, uodegos stiebelis ilgas. Jo ilgis lygus galvos ilgiui. didelės akys yra galvos šonuose. Kūnas žvynuotas. Kūnas rausvai rudas, išmargintas tamsiais tinkliškais raštais ir stambiomis tamsomis dėmėmis. </vt:lpstr>
      <vt:lpstr>Trispyglė dyglė</vt:lpstr>
      <vt:lpstr>Trispyglė dyglė.Kūnas pailgas , verpsto formos, plokščias iš šonų, plonu uodegos stiebeliu ir smailiu snukiu. Nugara pilkai žalsva, šonai gelsvi ar sidabriški. Kūno šonus dengia stambios skersinės , kaulinės plokštelės, išilgai uodegos stiebelio sudarančios aštrią briauną, akys didelės. Nugariniai pelekai virtę dygliais.</vt:lpstr>
      <vt:lpstr>Devynspyglė dyglė</vt:lpstr>
      <vt:lpstr>Devynspyglė dyglė. Nugara gelsvai žalsva arba melsva. Šonai išmarginti mažomis tamsiomis dėmelėmis. Pilvas žalsvai ar pilkai baltas. Pelekai pilkšvi. Kūnas 5-6 cm ilgio. Lietuvoje reta, gyvena ežeruose, upėse. </vt:lpstr>
      <vt:lpstr>Paplūdimių grundalas</vt:lpstr>
      <vt:lpstr>Paplūdimių grundalas. </vt:lpstr>
      <vt:lpstr>Smėlinis grundalas </vt:lpstr>
      <vt:lpstr>smėlinis grundalas. Kūnas 6–9 cm ilgio, nors atskiri individai užauga iki 9,5 cm. Gelsvos ar rusvos spalvos su rūdžių dėmelėmis ant šonų ir uodegos bei balkšvomis dėmelėmis ant pilvo. Pirmasis uodegos pelekas didelis, su tamsia dėme. Galva sudaro apie ketvirtį kūno.   </vt:lpstr>
      <vt:lpstr>Paprastoji saulažuvė</vt:lpstr>
      <vt:lpstr>Paprastoji saulažuvė.  Nedidelė. Kūnas 6-8 cm. Nugara žalsva, šonai sidabriški. Šoninė linija nepilna, apima 2-12 žvynų. Pelekai šviesūs, bespalviai. Apatinis žandas užsirietęs į viršų. Lietuvoje dažna žuvis. Gyvena stovinčiame arba lėtai tekančiame vandenyje – kai kuriuose ežeruose, Nemuno žemupyje, Kuršių marių įlankose, tvenkiniuose. Laikosi būriais užžėlusiuose vandens telkinių pakraščiuose.  </vt:lpstr>
      <vt:lpstr>Paprastoji kartuolė</vt:lpstr>
      <vt:lpstr>Paprastoji kartuolė. Kūnas aukštas ir plokščias, iki 10 cm ilgio. Galva maža, žiotys mažos. Nugara tamsiai žalsva. Šonai sidabriški su ryškia žalsvai melsvo atspalvio juostele, ypač uodeginėje kūno dalyje. Akys gelsvos su oranžine dėmelė viršuje. Žvynai stambūs. Šoninėje linijoje 4-7 žvynai. Pelekai pilkšvi. Lietuvoj dažna žuvis. Paplitusi Lietuvos ežeruose ir upėse.  </vt:lpstr>
      <vt:lpstr>Šiaurinis auksaspalvi kirtiklis</vt:lpstr>
      <vt:lpstr> Šiaurinis auksaspalvis kirtiklis auga lėtai. Jo kūno ilgis 5-9 cm, dažniausiai 6-8 cm, kūno masė dažniausiai 3-5 g</vt:lpstr>
      <vt:lpstr>Paprastasis kirtiklis</vt:lpstr>
      <vt:lpstr>Paprastasis kirtiklis</vt:lpstr>
      <vt:lpstr>Paprastoji rainė</vt:lpstr>
      <vt:lpstr>Paprastoji rainė. Nedidelės žuvys, subrendusių kūnas 5-5,8 cm ilgio, dažniausiai pasitaiko apie 7 cm, didžiausias iki 14 cm ilgio, sveria apie 15 g. Kūnas cilindriškas, margas. Ant nugaros esančios tamsios dėmės dažnai susilieja į juosteles. šonai žalsvai gelsvo atspalvio, dėmėti, pilvas baltas ar gelsvai rausvas. Žvynai labai smulkūs, šoninė linija nepilna arba punktyrinė. Lietuvoje labai dažna žuvis, paplitusi upėse ir upeliuose.</vt:lpstr>
      <vt:lpstr>               Paprastasis sparis</vt:lpstr>
      <vt:lpstr>PowerPoint Presentation</vt:lpstr>
      <vt:lpstr>Jūrinė nėgė</vt:lpstr>
      <vt:lpstr>PowerPoint Presentation</vt:lpstr>
      <vt:lpstr>Jūrinės nėgės dantys</vt:lpstr>
      <vt:lpstr>Paprastas vijūnas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Kauno lopšelis-darželis „liepaitė“  Tema:„ žuvys“</dc:title>
  <dc:creator>20150306ss</dc:creator>
  <cp:lastModifiedBy>Windows User</cp:lastModifiedBy>
  <cp:revision>127</cp:revision>
  <dcterms:created xsi:type="dcterms:W3CDTF">2017-05-15T04:54:29Z</dcterms:created>
  <dcterms:modified xsi:type="dcterms:W3CDTF">2018-03-09T08:14:08Z</dcterms:modified>
</cp:coreProperties>
</file>