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0" r:id="rId4"/>
    <p:sldId id="285" r:id="rId5"/>
    <p:sldId id="257" r:id="rId6"/>
    <p:sldId id="273" r:id="rId7"/>
    <p:sldId id="275" r:id="rId8"/>
    <p:sldId id="261" r:id="rId9"/>
    <p:sldId id="286" r:id="rId10"/>
    <p:sldId id="259" r:id="rId11"/>
    <p:sldId id="282" r:id="rId12"/>
    <p:sldId id="276" r:id="rId13"/>
    <p:sldId id="277" r:id="rId14"/>
    <p:sldId id="278" r:id="rId15"/>
    <p:sldId id="284" r:id="rId16"/>
    <p:sldId id="283" r:id="rId17"/>
    <p:sldId id="262" r:id="rId18"/>
    <p:sldId id="279" r:id="rId19"/>
    <p:sldId id="280" r:id="rId20"/>
    <p:sldId id="263" r:id="rId21"/>
    <p:sldId id="264" r:id="rId22"/>
    <p:sldId id="287" r:id="rId23"/>
    <p:sldId id="281" r:id="rId24"/>
    <p:sldId id="265" r:id="rId25"/>
    <p:sldId id="271" r:id="rId26"/>
    <p:sldId id="270" r:id="rId27"/>
    <p:sldId id="289" r:id="rId28"/>
    <p:sldId id="291" r:id="rId29"/>
    <p:sldId id="288" r:id="rId30"/>
    <p:sldId id="268" r:id="rId31"/>
    <p:sldId id="29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p:cViewPr varScale="1">
        <p:scale>
          <a:sx n="73" d="100"/>
          <a:sy n="73" d="100"/>
        </p:scale>
        <p:origin x="149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963E7A07-78E5-4326-92AD-156D1797C1BE}" type="datetimeFigureOut">
              <a:rPr lang="en-US" smtClean="0"/>
              <a:pPr/>
              <a:t>3/12/2018</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491E9E9C-8BB2-4C5A-BF75-85DDFBA414E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3E7A07-78E5-4326-92AD-156D1797C1BE}" type="datetimeFigureOut">
              <a:rPr lang="en-US" smtClean="0"/>
              <a:pPr/>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1E9E9C-8BB2-4C5A-BF75-85DDFBA414E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963E7A07-78E5-4326-92AD-156D1797C1BE}" type="datetimeFigureOut">
              <a:rPr lang="en-US" smtClean="0"/>
              <a:pPr/>
              <a:t>3/12/2018</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491E9E9C-8BB2-4C5A-BF75-85DDFBA414E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63E7A07-78E5-4326-92AD-156D1797C1BE}" type="datetimeFigureOut">
              <a:rPr lang="en-US" smtClean="0"/>
              <a:pPr/>
              <a:t>3/12/2018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91E9E9C-8BB2-4C5A-BF75-85DDFBA414EC}"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963E7A07-78E5-4326-92AD-156D1797C1BE}" type="datetimeFigureOut">
              <a:rPr lang="en-US" smtClean="0"/>
              <a:pPr/>
              <a:t>3/12/2018</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91E9E9C-8BB2-4C5A-BF75-85DDFBA414EC}"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963E7A07-78E5-4326-92AD-156D1797C1BE}" type="datetimeFigureOut">
              <a:rPr lang="en-US" smtClean="0"/>
              <a:pPr/>
              <a:t>3/12/2018</a:t>
            </a:fld>
            <a:endParaRPr lang="en-US"/>
          </a:p>
        </p:txBody>
      </p:sp>
      <p:sp>
        <p:nvSpPr>
          <p:cNvPr id="10" name="Slide Number Placeholder 9"/>
          <p:cNvSpPr>
            <a:spLocks noGrp="1"/>
          </p:cNvSpPr>
          <p:nvPr>
            <p:ph type="sldNum" sz="quarter" idx="16"/>
          </p:nvPr>
        </p:nvSpPr>
        <p:spPr/>
        <p:txBody>
          <a:bodyPr rtlCol="0"/>
          <a:lstStyle/>
          <a:p>
            <a:fld id="{491E9E9C-8BB2-4C5A-BF75-85DDFBA414EC}"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963E7A07-78E5-4326-92AD-156D1797C1BE}" type="datetimeFigureOut">
              <a:rPr lang="en-US" smtClean="0"/>
              <a:pPr/>
              <a:t>3/12/2018</a:t>
            </a:fld>
            <a:endParaRPr lang="en-US"/>
          </a:p>
        </p:txBody>
      </p:sp>
      <p:sp>
        <p:nvSpPr>
          <p:cNvPr id="12" name="Slide Number Placeholder 11"/>
          <p:cNvSpPr>
            <a:spLocks noGrp="1"/>
          </p:cNvSpPr>
          <p:nvPr>
            <p:ph type="sldNum" sz="quarter" idx="16"/>
          </p:nvPr>
        </p:nvSpPr>
        <p:spPr/>
        <p:txBody>
          <a:bodyPr rtlCol="0"/>
          <a:lstStyle/>
          <a:p>
            <a:fld id="{491E9E9C-8BB2-4C5A-BF75-85DDFBA414EC}"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63E7A07-78E5-4326-92AD-156D1797C1BE}" type="datetimeFigureOut">
              <a:rPr lang="en-US" smtClean="0"/>
              <a:pPr/>
              <a:t>3/12/2018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91E9E9C-8BB2-4C5A-BF75-85DDFBA414E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3E7A07-78E5-4326-92AD-156D1797C1BE}" type="datetimeFigureOut">
              <a:rPr lang="en-US" smtClean="0"/>
              <a:pPr/>
              <a:t>3/12/2018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491E9E9C-8BB2-4C5A-BF75-85DDFBA414E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63E7A07-78E5-4326-92AD-156D1797C1BE}" type="datetimeFigureOut">
              <a:rPr lang="en-US" smtClean="0"/>
              <a:pPr/>
              <a:t>3/12/2018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91E9E9C-8BB2-4C5A-BF75-85DDFBA414EC}"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963E7A07-78E5-4326-92AD-156D1797C1BE}" type="datetimeFigureOut">
              <a:rPr lang="en-US" smtClean="0"/>
              <a:pPr/>
              <a:t>3/12/2018</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491E9E9C-8BB2-4C5A-BF75-85DDFBA414EC}"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63E7A07-78E5-4326-92AD-156D1797C1BE}" type="datetimeFigureOut">
              <a:rPr lang="en-US" smtClean="0"/>
              <a:pPr/>
              <a:t>3/12/2018</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91E9E9C-8BB2-4C5A-BF75-85DDFBA414E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kaisiadoriumuziejus.lt/enciklopedija/index.php?title=Vaizdas:Dalgis.jpg"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kaisiadoriumuziejus.lt/enciklopedija/images/4/4a/Sakes_meslui.jpg" TargetMode="Externa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hyperlink" Target="http://www.kaisiadoriumuziejus.lt/enciklopedija/index.php?title=Vaizdas:Sakes.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kaisiadoriumuziejus.lt/enciklopedija/index.php?title=Vaizdas:Greblys.jpg"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kaisiadoriumuziejus.lt/enciklopedija/index.php?title=Vaizdas:Pjautuvas.jpg"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kaisiadoriumuziejus.lt/enciklopedija/index.php?title=Vaizdas:Greblys.jpg"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gif"/><Relationship Id="rId4" Type="http://schemas.openxmlformats.org/officeDocument/2006/relationships/image" Target="../media/image27.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g"/><Relationship Id="rId4" Type="http://schemas.openxmlformats.org/officeDocument/2006/relationships/image" Target="../media/image31.jp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lt/url?url=http://www.kaisiadoriumuziejus.lt/veikla/eksponatu-rinkiniai/etnografiniai/&amp;rct=j&amp;frm=1&amp;q=&amp;esrc=s&amp;sa=U&amp;ved=0ahUKEwjt1e34s5bNAhWlCpoKHftaCzIQwW4IHTAE&amp;sig2=8VUZrWOl4FUgE4VTUaiICA&amp;usg=AFQjCNGUXlAsZN4nHVnh_TugaXWEdoPTZw" TargetMode="Externa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hyperlink" Target="http://www.kaisiadoriumuziejus.lt/enciklopedija/index.php?title=Vaizdas:Kraitele.jp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kaisiadoriumuziejus.lt/enciklopedija/index.php?title=Vaizdas:Ak%C4%97%C4%8Dios.jpg"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14.gif"/><Relationship Id="rId4" Type="http://schemas.openxmlformats.org/officeDocument/2006/relationships/image" Target="../media/image13.gif"/></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7200" dirty="0" err="1" smtClean="0">
                <a:solidFill>
                  <a:srgbClr val="00B0F0"/>
                </a:solidFill>
                <a:latin typeface="Times New Roman" pitchFamily="18" charset="0"/>
                <a:cs typeface="Times New Roman" pitchFamily="18" charset="0"/>
              </a:rPr>
              <a:t>Darbai</a:t>
            </a:r>
            <a:r>
              <a:rPr lang="en-US" sz="7200" dirty="0" smtClean="0">
                <a:solidFill>
                  <a:srgbClr val="00B0F0"/>
                </a:solidFill>
                <a:latin typeface="Times New Roman" pitchFamily="18" charset="0"/>
                <a:cs typeface="Times New Roman" pitchFamily="18" charset="0"/>
              </a:rPr>
              <a:t> </a:t>
            </a:r>
            <a:r>
              <a:rPr lang="en-US" sz="7200" dirty="0" err="1" smtClean="0">
                <a:solidFill>
                  <a:srgbClr val="00B0F0"/>
                </a:solidFill>
                <a:latin typeface="Times New Roman" pitchFamily="18" charset="0"/>
                <a:cs typeface="Times New Roman" pitchFamily="18" charset="0"/>
              </a:rPr>
              <a:t>ir</a:t>
            </a:r>
            <a:r>
              <a:rPr lang="en-US" sz="7200" dirty="0" smtClean="0">
                <a:solidFill>
                  <a:srgbClr val="00B0F0"/>
                </a:solidFill>
                <a:latin typeface="Times New Roman" pitchFamily="18" charset="0"/>
                <a:cs typeface="Times New Roman" pitchFamily="18" charset="0"/>
              </a:rPr>
              <a:t> </a:t>
            </a:r>
            <a:r>
              <a:rPr lang="lt-LT" sz="7200" dirty="0" smtClean="0">
                <a:solidFill>
                  <a:srgbClr val="00B0F0"/>
                </a:solidFill>
                <a:latin typeface="Times New Roman" pitchFamily="18" charset="0"/>
                <a:cs typeface="Times New Roman" pitchFamily="18" charset="0"/>
              </a:rPr>
              <a:t>ĮRANKIAI</a:t>
            </a:r>
            <a:endParaRPr lang="en-US" sz="7200" dirty="0">
              <a:solidFill>
                <a:srgbClr val="00B0F0"/>
              </a:solidFill>
              <a:latin typeface="Times New Roman" pitchFamily="18" charset="0"/>
              <a:cs typeface="Times New Roman" pitchFamily="18" charset="0"/>
            </a:endParaRPr>
          </a:p>
        </p:txBody>
      </p:sp>
      <p:sp>
        <p:nvSpPr>
          <p:cNvPr id="3" name="Subtitle 2"/>
          <p:cNvSpPr>
            <a:spLocks noGrp="1"/>
          </p:cNvSpPr>
          <p:nvPr>
            <p:ph type="subTitle" idx="1"/>
          </p:nvPr>
        </p:nvSpPr>
        <p:spPr/>
        <p:txBody>
          <a:bodyPr>
            <a:normAutofit fontScale="92500" lnSpcReduction="20000"/>
          </a:bodyPr>
          <a:lstStyle/>
          <a:p>
            <a:pPr algn="ctr"/>
            <a:r>
              <a:rPr lang="lt-LT" dirty="0" smtClean="0">
                <a:latin typeface="Times New Roman" pitchFamily="18" charset="0"/>
                <a:cs typeface="Times New Roman" pitchFamily="18" charset="0"/>
              </a:rPr>
              <a:t>Parengė: auklėtoja metodininkė Rasa </a:t>
            </a:r>
            <a:r>
              <a:rPr lang="lt-LT" dirty="0" smtClean="0">
                <a:latin typeface="Times New Roman" pitchFamily="18" charset="0"/>
                <a:cs typeface="Times New Roman" pitchFamily="18" charset="0"/>
              </a:rPr>
              <a:t>Barvainienė</a:t>
            </a:r>
            <a:r>
              <a:rPr lang="en-US" dirty="0" smtClean="0">
                <a:latin typeface="Times New Roman" pitchFamily="18" charset="0"/>
                <a:cs typeface="Times New Roman" pitchFamily="18" charset="0"/>
              </a:rPr>
              <a:t> 2017 m.</a:t>
            </a:r>
            <a:endParaRPr lang="en-US" dirty="0">
              <a:latin typeface="Times New Roman" pitchFamily="18" charset="0"/>
              <a:cs typeface="Times New Roman"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b="1" dirty="0" smtClean="0">
                <a:solidFill>
                  <a:schemeClr val="tx2">
                    <a:lumMod val="75000"/>
                  </a:schemeClr>
                </a:solidFill>
                <a:latin typeface="Times New Roman" pitchFamily="18" charset="0"/>
                <a:cs typeface="Times New Roman" pitchFamily="18" charset="0"/>
              </a:rPr>
              <a:t>ŠIENAPJŪTĖ</a:t>
            </a:r>
            <a:endParaRPr lang="en-US" b="1" dirty="0">
              <a:solidFill>
                <a:schemeClr val="tx2">
                  <a:lumMod val="75000"/>
                </a:schemeClr>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1600200"/>
            <a:ext cx="8686800" cy="5029200"/>
          </a:xfrm>
        </p:spPr>
        <p:txBody>
          <a:bodyPr>
            <a:normAutofit lnSpcReduction="10000"/>
          </a:bodyPr>
          <a:lstStyle/>
          <a:p>
            <a:pPr>
              <a:buNone/>
            </a:pPr>
            <a:r>
              <a:rPr lang="lt-LT" dirty="0" smtClean="0">
                <a:latin typeface="Times New Roman" pitchFamily="18" charset="0"/>
                <a:cs typeface="Times New Roman" pitchFamily="18" charset="0"/>
              </a:rPr>
              <a:t>	</a:t>
            </a:r>
            <a:r>
              <a:rPr lang="lt-LT" dirty="0">
                <a:latin typeface="Times New Roman" pitchFamily="18" charset="0"/>
                <a:cs typeface="Times New Roman" pitchFamily="18" charset="0"/>
              </a:rPr>
              <a:t>Šienapjūtė – žemės ūkio darbai, susiję su šieno gamyba. Šienapjūtę sudaro šienavimas, šieno džiovinimas ir šieno suvežimas. Šienapjūtė yra vienas iš seniausių darbų kaimo žmonių gyvenime, tai pirmas svarbus vasaros darbas, pasiruošimas žiemai .Kaip ir kiekvienas darbas, taip ir šienapjūtė turi šiam darbui reikalingus įrankius: pjautuvas, dalgis, grėblys, šakės, kastuvas. Prieš einant šienauti žmonės tam ruošdavosi kruopščiai ir atsakingai. Šis darbas buvo tikrai sunkus, tačiau jį lydėjo ir smagumai, šokiai, dainos bei linksmybės. Ypač daug ištvermės reikėdavo jaunimui, kol prisiderindavo prie įgudusių šienpjovių </a:t>
            </a:r>
            <a:r>
              <a:rPr lang="lt-LT" dirty="0" smtClean="0">
                <a:latin typeface="Times New Roman" pitchFamily="18" charset="0"/>
                <a:cs typeface="Times New Roman" pitchFamily="18" charset="0"/>
              </a:rPr>
              <a:t>ritmo</a:t>
            </a:r>
            <a:r>
              <a:rPr lang="en-US" dirty="0" smtClean="0">
                <a:latin typeface="Times New Roman" pitchFamily="18" charset="0"/>
                <a:cs typeface="Times New Roman" pitchFamily="18" charset="0"/>
              </a:rPr>
              <a:t>.</a:t>
            </a:r>
            <a:r>
              <a:rPr lang="lt-LT"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dirty="0" smtClean="0">
                <a:latin typeface="Times New Roman" panose="02020603050405020304" pitchFamily="18" charset="0"/>
                <a:cs typeface="Times New Roman" panose="02020603050405020304" pitchFamily="18" charset="0"/>
              </a:rPr>
              <a:t>ŠIENAPJŪTĖS PAPROČIAI</a:t>
            </a:r>
            <a:endParaRPr lang="lt-LT" dirty="0">
              <a:latin typeface="Times New Roman" panose="02020603050405020304" pitchFamily="18" charset="0"/>
              <a:cs typeface="Times New Roman" panose="02020603050405020304" pitchFamily="18" charset="0"/>
            </a:endParaRPr>
          </a:p>
        </p:txBody>
      </p:sp>
      <p:sp>
        <p:nvSpPr>
          <p:cNvPr id="3" name="Rectangle 2"/>
          <p:cNvSpPr/>
          <p:nvPr/>
        </p:nvSpPr>
        <p:spPr>
          <a:xfrm>
            <a:off x="838200" y="2274838"/>
            <a:ext cx="7924800" cy="4031873"/>
          </a:xfrm>
          <a:prstGeom prst="rect">
            <a:avLst/>
          </a:prstGeom>
        </p:spPr>
        <p:txBody>
          <a:bodyPr wrap="square">
            <a:spAutoFit/>
          </a:bodyPr>
          <a:lstStyle/>
          <a:p>
            <a:r>
              <a:rPr lang="lt-LT" sz="3200" dirty="0">
                <a:latin typeface="Times New Roman" panose="02020603050405020304" pitchFamily="18" charset="0"/>
                <a:cs typeface="Times New Roman" panose="02020603050405020304" pitchFamily="18" charset="0"/>
              </a:rPr>
              <a:t>Buvo tikėta, kad nupjauta žolė gerai atželia, jeigu ji pjaunama per jauną mėnulį. Juokauta, kad jei žolę šienausi sode visai prie pat obels, antaniniai obuoliai išaugs kamuolio didumo. Šią dieną moterys neverpdavo linų, nes manyta, kad tokiu atveju juos užpuls kenkėjai. Jei šią dieną pastebimas gandras pievoje varliaujantis, kita diena bus saulėta, </a:t>
            </a:r>
            <a:r>
              <a:rPr lang="lt-LT" sz="3200" dirty="0" smtClean="0">
                <a:latin typeface="Times New Roman" panose="02020603050405020304" pitchFamily="18" charset="0"/>
                <a:cs typeface="Times New Roman" panose="02020603050405020304" pitchFamily="18" charset="0"/>
              </a:rPr>
              <a:t>giedra.</a:t>
            </a:r>
            <a:endParaRPr lang="lt-LT"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5048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b="1" dirty="0" smtClean="0">
                <a:solidFill>
                  <a:schemeClr val="tx2">
                    <a:lumMod val="75000"/>
                  </a:schemeClr>
                </a:solidFill>
                <a:latin typeface="Times New Roman" pitchFamily="18" charset="0"/>
                <a:cs typeface="Times New Roman" pitchFamily="18" charset="0"/>
              </a:rPr>
              <a:t>DALGIS</a:t>
            </a:r>
            <a:endParaRPr lang="en-US" b="1" dirty="0">
              <a:solidFill>
                <a:schemeClr val="tx2">
                  <a:lumMod val="75000"/>
                </a:schemeClr>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609600" y="1589567"/>
            <a:ext cx="2819400" cy="4572000"/>
          </a:xfrm>
        </p:spPr>
        <p:txBody>
          <a:bodyPr>
            <a:normAutofit fontScale="70000" lnSpcReduction="20000"/>
          </a:bodyPr>
          <a:lstStyle/>
          <a:p>
            <a:endParaRPr lang="en-US" dirty="0"/>
          </a:p>
        </p:txBody>
      </p:sp>
      <p:sp>
        <p:nvSpPr>
          <p:cNvPr id="4" name="Content Placeholder 3"/>
          <p:cNvSpPr>
            <a:spLocks noGrp="1"/>
          </p:cNvSpPr>
          <p:nvPr>
            <p:ph sz="quarter" idx="2"/>
          </p:nvPr>
        </p:nvSpPr>
        <p:spPr>
          <a:xfrm>
            <a:off x="3657600" y="1589567"/>
            <a:ext cx="5073501" cy="4572000"/>
          </a:xfrm>
        </p:spPr>
        <p:txBody>
          <a:bodyPr>
            <a:normAutofit fontScale="70000" lnSpcReduction="20000"/>
          </a:bodyPr>
          <a:lstStyle/>
          <a:p>
            <a:pPr>
              <a:buNone/>
            </a:pPr>
            <a:r>
              <a:rPr lang="lt-LT" sz="3100" b="1" dirty="0" smtClean="0">
                <a:latin typeface="Times New Roman" pitchFamily="18" charset="0"/>
                <a:cs typeface="Times New Roman" pitchFamily="18" charset="0"/>
              </a:rPr>
              <a:t>	Dalgis (dalgė)</a:t>
            </a:r>
            <a:r>
              <a:rPr lang="lt-LT" sz="3100" dirty="0" smtClean="0">
                <a:latin typeface="Times New Roman" pitchFamily="18" charset="0"/>
                <a:cs typeface="Times New Roman" pitchFamily="18" charset="0"/>
              </a:rPr>
              <a:t> – įrankis žolei ar javams pjauti. </a:t>
            </a:r>
          </a:p>
          <a:p>
            <a:pPr>
              <a:buNone/>
            </a:pPr>
            <a:r>
              <a:rPr lang="lt-LT" sz="3100" dirty="0" smtClean="0">
                <a:latin typeface="Times New Roman" pitchFamily="18" charset="0"/>
                <a:cs typeface="Times New Roman" pitchFamily="18" charset="0"/>
              </a:rPr>
              <a:t>	Dalgio kotas būdavo pagal pjovėjo ūgį. Dalgio kotas buvo iš eglės. Sulenki rankeną. Ją daro iš ievos, iš karklų. Reikia daryti taip, kad kotas piršto netrintų . Dalgio dalys – pentis, raikštelė, klynelis . Naudodavo skirtingus dalgius priklausomai nuo to, ką šienauji. Jei kokį „sunkų daiktą“ šienauja, tai lankelį pririša. Lankelis reikalingas tam, kad žolė sugultų kaip reikiant . </a:t>
            </a:r>
          </a:p>
          <a:p>
            <a:pPr>
              <a:buNone/>
            </a:pPr>
            <a:r>
              <a:rPr lang="lt-LT" dirty="0" smtClean="0"/>
              <a:t/>
            </a:r>
            <a:br>
              <a:rPr lang="lt-LT" dirty="0" smtClean="0"/>
            </a:br>
            <a:endParaRPr lang="lt-LT" dirty="0"/>
          </a:p>
        </p:txBody>
      </p:sp>
      <p:pic>
        <p:nvPicPr>
          <p:cNvPr id="29698" name="Picture 2" descr="http://www.kaisiadoriumuziejus.lt/enciklopedija/images/thumb/7/70/Dalgis.jpg/180px-Dalgis.jpg">
            <a:hlinkClick r:id="rId2"/>
          </p:cNvPr>
          <p:cNvPicPr>
            <a:picLocks noChangeAspect="1" noChangeArrowheads="1"/>
          </p:cNvPicPr>
          <p:nvPr/>
        </p:nvPicPr>
        <p:blipFill>
          <a:blip r:embed="rId3" cstate="print"/>
          <a:srcRect/>
          <a:stretch>
            <a:fillRect/>
          </a:stretch>
        </p:blipFill>
        <p:spPr bwMode="auto">
          <a:xfrm>
            <a:off x="1066800" y="1676400"/>
            <a:ext cx="1714500" cy="4581526"/>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b="1" dirty="0" smtClean="0">
                <a:solidFill>
                  <a:schemeClr val="tx2">
                    <a:lumMod val="75000"/>
                  </a:schemeClr>
                </a:solidFill>
                <a:latin typeface="Times New Roman" pitchFamily="18" charset="0"/>
                <a:cs typeface="Times New Roman" pitchFamily="18" charset="0"/>
              </a:rPr>
              <a:t>ŠAKĖS</a:t>
            </a:r>
            <a:endParaRPr lang="en-US" b="1" dirty="0">
              <a:solidFill>
                <a:schemeClr val="tx2">
                  <a:lumMod val="75000"/>
                </a:schemeClr>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1589567"/>
            <a:ext cx="3429000" cy="4572000"/>
          </a:xfrm>
        </p:spPr>
        <p:txBody>
          <a:bodyPr>
            <a:normAutofit fontScale="77500" lnSpcReduction="20000"/>
          </a:bodyPr>
          <a:lstStyle/>
          <a:p>
            <a:endParaRPr lang="en-US" dirty="0"/>
          </a:p>
        </p:txBody>
      </p:sp>
      <p:sp>
        <p:nvSpPr>
          <p:cNvPr id="4" name="Content Placeholder 3"/>
          <p:cNvSpPr>
            <a:spLocks noGrp="1"/>
          </p:cNvSpPr>
          <p:nvPr>
            <p:ph sz="quarter" idx="2"/>
          </p:nvPr>
        </p:nvSpPr>
        <p:spPr>
          <a:xfrm>
            <a:off x="3581400" y="1589566"/>
            <a:ext cx="5334000" cy="5039833"/>
          </a:xfrm>
        </p:spPr>
        <p:txBody>
          <a:bodyPr>
            <a:normAutofit fontScale="77500" lnSpcReduction="20000"/>
          </a:bodyPr>
          <a:lstStyle/>
          <a:p>
            <a:pPr>
              <a:buNone/>
            </a:pPr>
            <a:r>
              <a:rPr lang="lt-LT" b="1" dirty="0" smtClean="0">
                <a:latin typeface="Times New Roman" pitchFamily="18" charset="0"/>
                <a:cs typeface="Times New Roman" pitchFamily="18" charset="0"/>
              </a:rPr>
              <a:t>	Šakės</a:t>
            </a:r>
            <a:r>
              <a:rPr lang="lt-LT" dirty="0" smtClean="0">
                <a:latin typeface="Times New Roman" pitchFamily="18" charset="0"/>
                <a:cs typeface="Times New Roman" pitchFamily="18" charset="0"/>
              </a:rPr>
              <a:t> – žemdirbystės įrankis. Jos tiko įvairiems pašaro paruošimo darbams: šienui iš balų traukti, jam į kupetas bei vežimus krauti, šienui ir šiaudams iš daržinės ar anttvarčio į tvartą pernešti, mėšlui mėžti ir kratyti. Pagal medžiagą šakės yra medinės ir geležinės. Medinės dvinagės šakės buvo naudojamos iškultiems šiaudams iškratyti, šienui ir vasarojui laukuose vartyti. Šienui ir javams krauti buvo vartojamos dvinagės ar trinagės šakės su nusmailintais galais, mėšlui mėžti ir kratyti keturnagės. Šakės taip pat buvo vartojamos žemei purenti. XIX a. pabaigoje medines šakes pakeitė geležinės fabrikų ir kalvių gamybos šakės. </a:t>
            </a:r>
          </a:p>
          <a:p>
            <a:pPr>
              <a:buNone/>
            </a:pPr>
            <a:endParaRPr lang="en-US" dirty="0"/>
          </a:p>
        </p:txBody>
      </p:sp>
      <p:pic>
        <p:nvPicPr>
          <p:cNvPr id="30722" name="Picture 2" descr="Vaizdas:Sakes meslui.jpg">
            <a:hlinkClick r:id="rId2"/>
          </p:cNvPr>
          <p:cNvPicPr>
            <a:picLocks noChangeAspect="1" noChangeArrowheads="1"/>
          </p:cNvPicPr>
          <p:nvPr/>
        </p:nvPicPr>
        <p:blipFill>
          <a:blip r:embed="rId3" cstate="print"/>
          <a:srcRect/>
          <a:stretch>
            <a:fillRect/>
          </a:stretch>
        </p:blipFill>
        <p:spPr bwMode="auto">
          <a:xfrm>
            <a:off x="457200" y="1752599"/>
            <a:ext cx="838200" cy="4876800"/>
          </a:xfrm>
          <a:prstGeom prst="rect">
            <a:avLst/>
          </a:prstGeom>
          <a:noFill/>
        </p:spPr>
      </p:pic>
      <p:pic>
        <p:nvPicPr>
          <p:cNvPr id="30724" name="Picture 4" descr="http://www.kaisiadoriumuziejus.lt/enciklopedija/images/thumb/a/ae/Sakes.jpg/100px-Sakes.jpg">
            <a:hlinkClick r:id="rId4"/>
          </p:cNvPr>
          <p:cNvPicPr>
            <a:picLocks noChangeAspect="1" noChangeArrowheads="1"/>
          </p:cNvPicPr>
          <p:nvPr/>
        </p:nvPicPr>
        <p:blipFill>
          <a:blip r:embed="rId5" cstate="print"/>
          <a:srcRect/>
          <a:stretch>
            <a:fillRect/>
          </a:stretch>
        </p:blipFill>
        <p:spPr bwMode="auto">
          <a:xfrm>
            <a:off x="2209800" y="1981200"/>
            <a:ext cx="952500" cy="4381501"/>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b="1" dirty="0" smtClean="0">
                <a:solidFill>
                  <a:schemeClr val="tx2">
                    <a:lumMod val="75000"/>
                  </a:schemeClr>
                </a:solidFill>
                <a:latin typeface="Times New Roman" pitchFamily="18" charset="0"/>
                <a:cs typeface="Times New Roman" pitchFamily="18" charset="0"/>
              </a:rPr>
              <a:t>GRĖBLYS</a:t>
            </a:r>
            <a:endParaRPr lang="en-US" b="1" dirty="0">
              <a:solidFill>
                <a:schemeClr val="tx2">
                  <a:lumMod val="75000"/>
                </a:schemeClr>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1589567"/>
            <a:ext cx="2514600" cy="4572000"/>
          </a:xfrm>
        </p:spPr>
        <p:txBody>
          <a:bodyPr>
            <a:normAutofit fontScale="55000" lnSpcReduction="20000"/>
          </a:bodyPr>
          <a:lstStyle/>
          <a:p>
            <a:endParaRPr lang="en-US" dirty="0"/>
          </a:p>
        </p:txBody>
      </p:sp>
      <p:sp>
        <p:nvSpPr>
          <p:cNvPr id="4" name="Content Placeholder 3"/>
          <p:cNvSpPr>
            <a:spLocks noGrp="1"/>
          </p:cNvSpPr>
          <p:nvPr>
            <p:ph sz="quarter" idx="2"/>
          </p:nvPr>
        </p:nvSpPr>
        <p:spPr>
          <a:xfrm>
            <a:off x="2819400" y="1589566"/>
            <a:ext cx="6096000" cy="5039833"/>
          </a:xfrm>
        </p:spPr>
        <p:txBody>
          <a:bodyPr>
            <a:normAutofit fontScale="55000" lnSpcReduction="20000"/>
          </a:bodyPr>
          <a:lstStyle/>
          <a:p>
            <a:pPr>
              <a:buNone/>
            </a:pPr>
            <a:r>
              <a:rPr lang="lt-LT" b="1" dirty="0" smtClean="0"/>
              <a:t>	</a:t>
            </a:r>
            <a:r>
              <a:rPr lang="lt-LT" sz="4400" b="1" dirty="0" smtClean="0">
                <a:latin typeface="Times New Roman" pitchFamily="18" charset="0"/>
                <a:cs typeface="Times New Roman" pitchFamily="18" charset="0"/>
              </a:rPr>
              <a:t>Grėblys</a:t>
            </a:r>
            <a:r>
              <a:rPr lang="lt-LT" sz="4400" dirty="0" smtClean="0">
                <a:latin typeface="Times New Roman" pitchFamily="18" charset="0"/>
                <a:cs typeface="Times New Roman" pitchFamily="18" charset="0"/>
              </a:rPr>
              <a:t> – įrankis grėbti, žemei purenti. Naudojami dviejų tipų: paprastieji, naudojami šienui, javams sugrėbti, ir platieji, specialiai skirti rugienoms grėbstyti. Pirmojo tipo grėbliu perskėlus kotą perskeliant padaromos žiotys ir įkišamos į galvoje iškaltas skylutes. Kad žiotys toliau neplyštų, kotas toje vietoje aplenkiamas vytelių arba skardos lankeliu. Dažniau pasitaiko grėblių, kurių grėbliakotis neperskeliamas, o tiesiog įtaisomas į galvą ir sutvirtinamas vielos ar karklo lankeliu. Platieji grėbliai rugienoms grėbstyti žymiai stambesni už paprastuosius grėblius. Grėblio kotas daromas dažniausiai iš eglės, lazdyno medžio, o dantys galvai – iš beržo medžio. </a:t>
            </a:r>
          </a:p>
          <a:p>
            <a:pPr>
              <a:buNone/>
            </a:pPr>
            <a:endParaRPr lang="en-US" dirty="0">
              <a:latin typeface="Times New Roman" pitchFamily="18" charset="0"/>
              <a:cs typeface="Times New Roman" pitchFamily="18" charset="0"/>
            </a:endParaRPr>
          </a:p>
        </p:txBody>
      </p:sp>
      <p:pic>
        <p:nvPicPr>
          <p:cNvPr id="31746" name="Picture 2" descr="http://www.kaisiadoriumuziejus.lt/enciklopedija/images/thumb/8/81/Greblys.jpg/170px-Greblys.jpg">
            <a:hlinkClick r:id="rId2"/>
          </p:cNvPr>
          <p:cNvPicPr>
            <a:picLocks noChangeAspect="1" noChangeArrowheads="1"/>
          </p:cNvPicPr>
          <p:nvPr/>
        </p:nvPicPr>
        <p:blipFill>
          <a:blip r:embed="rId3" cstate="print"/>
          <a:srcRect/>
          <a:stretch>
            <a:fillRect/>
          </a:stretch>
        </p:blipFill>
        <p:spPr bwMode="auto">
          <a:xfrm>
            <a:off x="685800" y="1752600"/>
            <a:ext cx="1619250" cy="4467226"/>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b="1" dirty="0">
                <a:latin typeface="Times New Roman" panose="02020603050405020304" pitchFamily="18" charset="0"/>
                <a:cs typeface="Times New Roman" panose="02020603050405020304" pitchFamily="18" charset="0"/>
              </a:rPr>
              <a:t>RUGIAPJŪTĖ</a:t>
            </a:r>
            <a:endParaRPr lang="lt-LT" dirty="0"/>
          </a:p>
        </p:txBody>
      </p:sp>
      <p:pic>
        <p:nvPicPr>
          <p:cNvPr id="4" name="Picture 3" descr="Susij&amp;eogon;s vaizda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828800"/>
            <a:ext cx="2626360" cy="3942715"/>
          </a:xfrm>
          <a:prstGeom prst="rect">
            <a:avLst/>
          </a:prstGeom>
          <a:ln>
            <a:noFill/>
          </a:ln>
          <a:effectLst>
            <a:softEdge rad="112500"/>
          </a:effectLst>
        </p:spPr>
      </p:pic>
      <p:pic>
        <p:nvPicPr>
          <p:cNvPr id="5" name="Picture 4" descr="Vaizdo rezultatas pagal u&amp;zcaron;klaus&amp;aogon; „rugiapj&amp;umacr;t&amp;edot; &amp;zcaron;emaitijoje“"/>
          <p:cNvPicPr/>
          <p:nvPr/>
        </p:nvPicPr>
        <p:blipFill rotWithShape="1">
          <a:blip r:embed="rId3">
            <a:extLst>
              <a:ext uri="{28A0092B-C50C-407E-A947-70E740481C1C}">
                <a14:useLocalDpi xmlns:a14="http://schemas.microsoft.com/office/drawing/2010/main" val="0"/>
              </a:ext>
            </a:extLst>
          </a:blip>
          <a:srcRect l="6337" b="5798"/>
          <a:stretch/>
        </p:blipFill>
        <p:spPr bwMode="auto">
          <a:xfrm>
            <a:off x="3352800" y="2971800"/>
            <a:ext cx="5631815" cy="3714115"/>
          </a:xfrm>
          <a:prstGeom prst="rect">
            <a:avLst/>
          </a:prstGeom>
          <a:ln>
            <a:noFill/>
          </a:ln>
          <a:effectLst>
            <a:softEdge rad="112500"/>
          </a:effectLst>
        </p:spPr>
      </p:pic>
    </p:spTree>
    <p:extLst>
      <p:ext uri="{BB962C8B-B14F-4D97-AF65-F5344CB8AC3E}">
        <p14:creationId xmlns:p14="http://schemas.microsoft.com/office/powerpoint/2010/main" val="496943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p:spPr>
        <p:txBody>
          <a:bodyPr>
            <a:normAutofit/>
          </a:bodyPr>
          <a:lstStyle/>
          <a:p>
            <a:pPr algn="ctr"/>
            <a:r>
              <a:rPr lang="lt-LT" b="1" dirty="0">
                <a:latin typeface="Times New Roman" panose="02020603050405020304" pitchFamily="18" charset="0"/>
                <a:cs typeface="Times New Roman" panose="02020603050405020304" pitchFamily="18" charset="0"/>
              </a:rPr>
              <a:t>RUGIAPJŪTĖ</a:t>
            </a:r>
          </a:p>
        </p:txBody>
      </p:sp>
      <p:sp>
        <p:nvSpPr>
          <p:cNvPr id="3" name="Rectangle 2"/>
          <p:cNvSpPr/>
          <p:nvPr/>
        </p:nvSpPr>
        <p:spPr>
          <a:xfrm>
            <a:off x="381000" y="1028343"/>
            <a:ext cx="8610600" cy="5262979"/>
          </a:xfrm>
          <a:prstGeom prst="rect">
            <a:avLst/>
          </a:prstGeom>
        </p:spPr>
        <p:txBody>
          <a:bodyPr wrap="square">
            <a:spAutoFit/>
          </a:bodyPr>
          <a:lstStyle/>
          <a:p>
            <a:endParaRPr lang="lt-LT" sz="2400" dirty="0" smtClean="0">
              <a:latin typeface="Times New Roman" panose="02020603050405020304" pitchFamily="18" charset="0"/>
              <a:cs typeface="Times New Roman" panose="02020603050405020304" pitchFamily="18" charset="0"/>
            </a:endParaRPr>
          </a:p>
          <a:p>
            <a:endParaRPr lang="lt-LT" sz="2400" dirty="0">
              <a:latin typeface="Times New Roman" panose="02020603050405020304" pitchFamily="18" charset="0"/>
              <a:cs typeface="Times New Roman" panose="02020603050405020304" pitchFamily="18" charset="0"/>
            </a:endParaRPr>
          </a:p>
          <a:p>
            <a:endParaRPr lang="lt-LT" sz="2400" dirty="0" smtClean="0">
              <a:latin typeface="Times New Roman" panose="02020603050405020304" pitchFamily="18" charset="0"/>
              <a:cs typeface="Times New Roman" panose="02020603050405020304" pitchFamily="18" charset="0"/>
            </a:endParaRPr>
          </a:p>
          <a:p>
            <a:r>
              <a:rPr lang="lt-LT" sz="2400" dirty="0" smtClean="0">
                <a:latin typeface="Times New Roman" panose="02020603050405020304" pitchFamily="18" charset="0"/>
                <a:cs typeface="Times New Roman" panose="02020603050405020304" pitchFamily="18" charset="0"/>
              </a:rPr>
              <a:t>Rugiapjūtė</a:t>
            </a:r>
            <a:r>
              <a:rPr lang="lt-LT" sz="2400" dirty="0">
                <a:latin typeface="Times New Roman" panose="02020603050405020304" pitchFamily="18" charset="0"/>
                <a:cs typeface="Times New Roman" panose="02020603050405020304" pitchFamily="18" charset="0"/>
              </a:rPr>
              <a:t> – žemės ūkio darbai, susiję su rugių derliaus nuėmimu tai buvo vienas svarbiausių ir atsakingiausių metų darbų. Lietuvoje rugiapjūtė vyksta nuo liepos pabaigos ar rugpjūčio pradžios iki rugpjūčio </a:t>
            </a:r>
            <a:r>
              <a:rPr lang="lt-LT" sz="2400" dirty="0" smtClean="0">
                <a:latin typeface="Times New Roman" panose="02020603050405020304" pitchFamily="18" charset="0"/>
                <a:cs typeface="Times New Roman" panose="02020603050405020304" pitchFamily="18" charset="0"/>
              </a:rPr>
              <a:t>pabaigos</a:t>
            </a:r>
            <a:r>
              <a:rPr lang="lt-LT" sz="2400" dirty="0">
                <a:latin typeface="Times New Roman" panose="02020603050405020304" pitchFamily="18" charset="0"/>
                <a:cs typeface="Times New Roman" panose="02020603050405020304" pitchFamily="18" charset="0"/>
              </a:rPr>
              <a:t>. Šiaurės Lietuvoje rugiapjūtė vyksta ~2 savaitėmis vėliau nei pietuose. Tradiciškai rugiapjūtės pradžios metas būdavo derinamas su Mėnulio faze. Pirmąsias pradalges padarydavo penktadienį ar šeštadienį, o didysis darbymetis prasidėdavo pirmadienį. Moterys pjaudavo pjautuvais, o vyrai rišdavo ir statydavo gubas, tačiau dalgiais pjaudavo vyrai, o gubas tada rišdavo moterys. Baigus pjauti, po keleto dienų supjautos gubos būdavo vežamos į </a:t>
            </a:r>
            <a:r>
              <a:rPr lang="lt-LT" sz="2400" dirty="0" smtClean="0">
                <a:latin typeface="Times New Roman" panose="02020603050405020304" pitchFamily="18" charset="0"/>
                <a:cs typeface="Times New Roman" panose="02020603050405020304" pitchFamily="18" charset="0"/>
              </a:rPr>
              <a:t>klojimą.</a:t>
            </a:r>
            <a:endParaRPr lang="lt-L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25446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b="1" dirty="0" smtClean="0">
                <a:solidFill>
                  <a:schemeClr val="tx2">
                    <a:lumMod val="75000"/>
                  </a:schemeClr>
                </a:solidFill>
                <a:latin typeface="Times New Roman" pitchFamily="18" charset="0"/>
                <a:cs typeface="Times New Roman" pitchFamily="18" charset="0"/>
              </a:rPr>
              <a:t>RUGIAPJŪTĖS PAPROČIAI </a:t>
            </a:r>
            <a:endParaRPr lang="en-US" b="1" dirty="0">
              <a:solidFill>
                <a:schemeClr val="tx2">
                  <a:lumMod val="75000"/>
                </a:schemeClr>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1752600"/>
            <a:ext cx="8534400" cy="4800600"/>
          </a:xfrm>
        </p:spPr>
        <p:txBody>
          <a:bodyPr>
            <a:normAutofit fontScale="92500" lnSpcReduction="20000"/>
          </a:bodyPr>
          <a:lstStyle/>
          <a:p>
            <a:pPr>
              <a:buNone/>
            </a:pPr>
            <a:r>
              <a:rPr lang="lt-LT" dirty="0" smtClean="0">
                <a:latin typeface="Times New Roman" pitchFamily="18" charset="0"/>
                <a:cs typeface="Times New Roman" pitchFamily="18" charset="0"/>
              </a:rPr>
              <a:t>		Senais laikais prieš pradėdami rugiapjūtę lietuviai iškilmingai eidavo į rugių lauką. Tenai šeimininkė nusinešdavo duonos ir druskos. Moters reikšmė nuimant derlių kitados buvo ypač didelė. Ji prapjaudavo pirmąjį pėdą, tai yra nupjaudavo tris saujas rugių. Tada atsigręždavo į Saulę ir keletą kartų jai nusilenkdavo.Kiti dalyviai tuo metu stovėdavo tylėdami.Rugių pėdą trijose vietose perrišavo, parnešdavo namo ir pastatydavo į šventąjį kampą – krikštasuolę. Tikėta, kad pėdas apsaugos namus nuo gaisrų, bado, ligų ir kitų nelaimių.Šią rugių dieną būdavo sudeginamos trys arba devynios varpos. Žmonės taip dėkodavo Saulei, Perkūnui už subrandintą derlių.</a:t>
            </a:r>
            <a:endParaRPr lang="en-US" dirty="0">
              <a:latin typeface="Times New Roman" pitchFamily="18" charset="0"/>
              <a:cs typeface="Times New Roman"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b="1" dirty="0" smtClean="0">
                <a:solidFill>
                  <a:schemeClr val="tx2">
                    <a:lumMod val="75000"/>
                  </a:schemeClr>
                </a:solidFill>
                <a:latin typeface="Times New Roman" pitchFamily="18" charset="0"/>
                <a:cs typeface="Times New Roman" pitchFamily="18" charset="0"/>
              </a:rPr>
              <a:t>PJAUTUVAS</a:t>
            </a:r>
            <a:endParaRPr lang="en-US" b="1" dirty="0">
              <a:solidFill>
                <a:schemeClr val="tx2">
                  <a:lumMod val="75000"/>
                </a:schemeClr>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1589567"/>
            <a:ext cx="2819400" cy="4572000"/>
          </a:xfrm>
        </p:spPr>
        <p:txBody>
          <a:bodyPr>
            <a:normAutofit/>
          </a:bodyPr>
          <a:lstStyle/>
          <a:p>
            <a:pPr>
              <a:buNone/>
            </a:pPr>
            <a:endParaRPr lang="en-US" dirty="0"/>
          </a:p>
        </p:txBody>
      </p:sp>
      <p:sp>
        <p:nvSpPr>
          <p:cNvPr id="4" name="Content Placeholder 3"/>
          <p:cNvSpPr>
            <a:spLocks noGrp="1"/>
          </p:cNvSpPr>
          <p:nvPr>
            <p:ph sz="quarter" idx="2"/>
          </p:nvPr>
        </p:nvSpPr>
        <p:spPr>
          <a:xfrm>
            <a:off x="3200400" y="1589566"/>
            <a:ext cx="5638800" cy="4963633"/>
          </a:xfrm>
        </p:spPr>
        <p:txBody>
          <a:bodyPr>
            <a:noAutofit/>
          </a:bodyPr>
          <a:lstStyle/>
          <a:p>
            <a:pPr>
              <a:buNone/>
            </a:pPr>
            <a:r>
              <a:rPr lang="lt-LT" sz="2400" b="1" dirty="0" smtClean="0">
                <a:latin typeface="Times New Roman" pitchFamily="18" charset="0"/>
                <a:cs typeface="Times New Roman" pitchFamily="18" charset="0"/>
              </a:rPr>
              <a:t>	Pjautuvas</a:t>
            </a:r>
            <a:r>
              <a:rPr lang="lt-LT" sz="2400" dirty="0" smtClean="0">
                <a:latin typeface="Times New Roman" pitchFamily="18" charset="0"/>
                <a:cs typeface="Times New Roman" pitchFamily="18" charset="0"/>
              </a:rPr>
              <a:t> – įrankis javams pjauti. Pjautuvus darydavo vietiniai kalviai, dažniausiai iš senų dalgių, ten pat kalvėse juos aštrindavo ir dantydavo. Metalinė dalis smarkiai išlenkta. Medinę dalį pasidarydavo patys valstiečiai. Pagal tradiciją ir XX a. pradžioje pjautuvas laikytinas moterų darbo įrankiu. </a:t>
            </a:r>
          </a:p>
          <a:p>
            <a:pPr>
              <a:buNone/>
            </a:pPr>
            <a:r>
              <a:rPr lang="lt-LT" sz="2400" dirty="0" smtClean="0">
                <a:latin typeface="Times New Roman" pitchFamily="18" charset="0"/>
                <a:cs typeface="Times New Roman" pitchFamily="18" charset="0"/>
              </a:rPr>
              <a:t>Tai geležinis su danteliais lankas, kurio viename gale yra pritvirtintas kotas </a:t>
            </a:r>
          </a:p>
          <a:p>
            <a:pPr>
              <a:buNone/>
            </a:pPr>
            <a:endParaRPr lang="en-US" sz="2400" dirty="0">
              <a:latin typeface="Times New Roman" pitchFamily="18" charset="0"/>
              <a:cs typeface="Times New Roman" pitchFamily="18" charset="0"/>
            </a:endParaRPr>
          </a:p>
        </p:txBody>
      </p:sp>
      <p:pic>
        <p:nvPicPr>
          <p:cNvPr id="32770" name="Picture 2" descr="http://www.kaisiadoriumuziejus.lt/enciklopedija/images/thumb/d/d3/Pjautuvas.jpg/200px-Pjautuvas.jpg">
            <a:hlinkClick r:id="rId2"/>
          </p:cNvPr>
          <p:cNvPicPr>
            <a:picLocks noChangeAspect="1" noChangeArrowheads="1"/>
          </p:cNvPicPr>
          <p:nvPr/>
        </p:nvPicPr>
        <p:blipFill>
          <a:blip r:embed="rId3" cstate="print"/>
          <a:srcRect/>
          <a:stretch>
            <a:fillRect/>
          </a:stretch>
        </p:blipFill>
        <p:spPr bwMode="auto">
          <a:xfrm>
            <a:off x="762000" y="2209800"/>
            <a:ext cx="1905000" cy="2552700"/>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b="1" dirty="0" smtClean="0">
                <a:solidFill>
                  <a:schemeClr val="tx2">
                    <a:lumMod val="75000"/>
                  </a:schemeClr>
                </a:solidFill>
                <a:latin typeface="Times New Roman" pitchFamily="18" charset="0"/>
                <a:cs typeface="Times New Roman" pitchFamily="18" charset="0"/>
              </a:rPr>
              <a:t>GRĖBLELIS</a:t>
            </a:r>
            <a:endParaRPr lang="en-US" b="1" dirty="0">
              <a:solidFill>
                <a:schemeClr val="tx2">
                  <a:lumMod val="75000"/>
                </a:schemeClr>
              </a:solidFill>
              <a:latin typeface="Times New Roman" pitchFamily="18" charset="0"/>
              <a:cs typeface="Times New Roman" pitchFamily="18" charset="0"/>
            </a:endParaRPr>
          </a:p>
        </p:txBody>
      </p:sp>
      <p:sp>
        <p:nvSpPr>
          <p:cNvPr id="4" name="Content Placeholder 3"/>
          <p:cNvSpPr>
            <a:spLocks noGrp="1"/>
          </p:cNvSpPr>
          <p:nvPr>
            <p:ph sz="quarter" idx="2"/>
          </p:nvPr>
        </p:nvSpPr>
        <p:spPr>
          <a:xfrm>
            <a:off x="3581400" y="1589567"/>
            <a:ext cx="5149701" cy="4572000"/>
          </a:xfrm>
        </p:spPr>
        <p:txBody>
          <a:bodyPr/>
          <a:lstStyle/>
          <a:p>
            <a:pPr marL="0" indent="0" algn="ctr">
              <a:buNone/>
            </a:pPr>
            <a:r>
              <a:rPr lang="lt-LT" sz="3200" b="1" dirty="0">
                <a:latin typeface="Times New Roman" pitchFamily="18" charset="0"/>
                <a:cs typeface="Times New Roman" pitchFamily="18" charset="0"/>
              </a:rPr>
              <a:t>Grėblys</a:t>
            </a:r>
            <a:r>
              <a:rPr lang="lt-LT" sz="3200" dirty="0">
                <a:latin typeface="Times New Roman" pitchFamily="18" charset="0"/>
                <a:cs typeface="Times New Roman" pitchFamily="18" charset="0"/>
              </a:rPr>
              <a:t> – įrankis grėbti, žemei purenti. Naudojami dviejų tipų: paprastieji, naudojami šienui, javams sugrėbti, ir platieji, specialiai skirti rugienoms grėbstyti.</a:t>
            </a:r>
            <a:endParaRPr lang="en-US" dirty="0"/>
          </a:p>
        </p:txBody>
      </p:sp>
      <p:pic>
        <p:nvPicPr>
          <p:cNvPr id="5" name="Picture 2" descr="http://www.kaisiadoriumuziejus.lt/enciklopedija/images/thumb/8/81/Greblys.jpg/170px-Greblys.jpg">
            <a:hlinkClick r:id="rId2"/>
          </p:cNvPr>
          <p:cNvPicPr>
            <a:picLocks noGrp="1" noChangeAspect="1" noChangeArrowheads="1"/>
          </p:cNvPicPr>
          <p:nvPr>
            <p:ph sz="quarter" idx="1"/>
          </p:nvPr>
        </p:nvPicPr>
        <p:blipFill>
          <a:blip r:embed="rId3" cstate="print"/>
          <a:srcRect/>
          <a:stretch>
            <a:fillRect/>
          </a:stretch>
        </p:blipFill>
        <p:spPr bwMode="auto">
          <a:xfrm>
            <a:off x="457200" y="1676145"/>
            <a:ext cx="2520000" cy="4823997"/>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b="1" dirty="0" smtClean="0">
                <a:solidFill>
                  <a:schemeClr val="tx2">
                    <a:lumMod val="75000"/>
                  </a:schemeClr>
                </a:solidFill>
                <a:latin typeface="Times New Roman" pitchFamily="18" charset="0"/>
                <a:cs typeface="Times New Roman" pitchFamily="18" charset="0"/>
              </a:rPr>
              <a:t>DARBAI</a:t>
            </a:r>
            <a:endParaRPr lang="en-US" b="1" dirty="0">
              <a:solidFill>
                <a:schemeClr val="tx2">
                  <a:lumMod val="75000"/>
                </a:schemeClr>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228600" y="1600200"/>
            <a:ext cx="8537448" cy="4495800"/>
          </a:xfrm>
        </p:spPr>
        <p:txBody>
          <a:bodyPr/>
          <a:lstStyle/>
          <a:p>
            <a:pPr>
              <a:buNone/>
            </a:pPr>
            <a:r>
              <a:rPr lang="lt-LT" b="1" dirty="0" smtClean="0">
                <a:solidFill>
                  <a:schemeClr val="accent4">
                    <a:lumMod val="75000"/>
                  </a:schemeClr>
                </a:solidFill>
                <a:latin typeface="Times New Roman" pitchFamily="18" charset="0"/>
                <a:cs typeface="Times New Roman" pitchFamily="18" charset="0"/>
              </a:rPr>
              <a:t>PAVASARIS</a:t>
            </a:r>
            <a:r>
              <a:rPr lang="lt-LT" dirty="0" smtClean="0">
                <a:latin typeface="Times New Roman" pitchFamily="18" charset="0"/>
                <a:cs typeface="Times New Roman" pitchFamily="18" charset="0"/>
              </a:rPr>
              <a:t> – SĖJA.</a:t>
            </a:r>
          </a:p>
          <a:p>
            <a:pPr>
              <a:buNone/>
            </a:pPr>
            <a:endParaRPr lang="lt-LT" dirty="0" smtClean="0">
              <a:latin typeface="Times New Roman" pitchFamily="18" charset="0"/>
              <a:cs typeface="Times New Roman" pitchFamily="18" charset="0"/>
            </a:endParaRPr>
          </a:p>
          <a:p>
            <a:pPr>
              <a:buNone/>
            </a:pPr>
            <a:r>
              <a:rPr lang="lt-LT" b="1" dirty="0" smtClean="0">
                <a:solidFill>
                  <a:schemeClr val="accent1">
                    <a:lumMod val="75000"/>
                  </a:schemeClr>
                </a:solidFill>
                <a:latin typeface="Times New Roman" pitchFamily="18" charset="0"/>
                <a:cs typeface="Times New Roman" pitchFamily="18" charset="0"/>
              </a:rPr>
              <a:t>VASARA</a:t>
            </a:r>
            <a:r>
              <a:rPr lang="lt-LT" dirty="0" smtClean="0">
                <a:latin typeface="Times New Roman" pitchFamily="18" charset="0"/>
                <a:cs typeface="Times New Roman" pitchFamily="18" charset="0"/>
              </a:rPr>
              <a:t> – ŠIENAPJŪTĖ, RUGIAPJŪTĖ.</a:t>
            </a:r>
          </a:p>
          <a:p>
            <a:pPr>
              <a:buNone/>
            </a:pPr>
            <a:endParaRPr lang="lt-LT" dirty="0" smtClean="0">
              <a:latin typeface="Times New Roman" pitchFamily="18" charset="0"/>
              <a:cs typeface="Times New Roman" pitchFamily="18" charset="0"/>
            </a:endParaRPr>
          </a:p>
          <a:p>
            <a:pPr>
              <a:buNone/>
            </a:pPr>
            <a:r>
              <a:rPr lang="lt-LT" b="1" dirty="0" smtClean="0">
                <a:solidFill>
                  <a:schemeClr val="accent3">
                    <a:lumMod val="75000"/>
                  </a:schemeClr>
                </a:solidFill>
                <a:latin typeface="Times New Roman" pitchFamily="18" charset="0"/>
                <a:cs typeface="Times New Roman" pitchFamily="18" charset="0"/>
              </a:rPr>
              <a:t>RUDUO</a:t>
            </a:r>
            <a:r>
              <a:rPr lang="lt-LT" dirty="0" smtClean="0">
                <a:latin typeface="Times New Roman" pitchFamily="18" charset="0"/>
                <a:cs typeface="Times New Roman" pitchFamily="18" charset="0"/>
              </a:rPr>
              <a:t> – BULVIAKASIS, LINAROVIS.</a:t>
            </a:r>
          </a:p>
          <a:p>
            <a:pPr>
              <a:buNone/>
            </a:pPr>
            <a:endParaRPr lang="lt-LT" dirty="0" smtClean="0">
              <a:latin typeface="Times New Roman" pitchFamily="18" charset="0"/>
              <a:cs typeface="Times New Roman" pitchFamily="18" charset="0"/>
            </a:endParaRPr>
          </a:p>
          <a:p>
            <a:pPr>
              <a:buNone/>
            </a:pPr>
            <a:r>
              <a:rPr lang="lt-LT" b="1" dirty="0" smtClean="0">
                <a:solidFill>
                  <a:schemeClr val="accent3">
                    <a:lumMod val="60000"/>
                    <a:lumOff val="40000"/>
                  </a:schemeClr>
                </a:solidFill>
                <a:latin typeface="Times New Roman" pitchFamily="18" charset="0"/>
                <a:cs typeface="Times New Roman" pitchFamily="18" charset="0"/>
              </a:rPr>
              <a:t>ŽIEMA</a:t>
            </a:r>
            <a:r>
              <a:rPr lang="lt-LT" dirty="0" smtClean="0">
                <a:latin typeface="Times New Roman" pitchFamily="18" charset="0"/>
                <a:cs typeface="Times New Roman" pitchFamily="18" charset="0"/>
              </a:rPr>
              <a:t> – LINAMYNIS,VERPIMAS IR AUDIMAS</a:t>
            </a:r>
            <a:endParaRPr lang="en-US" dirty="0">
              <a:latin typeface="Times New Roman" pitchFamily="18" charset="0"/>
              <a:cs typeface="Times New Roman"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b="1" dirty="0" smtClean="0">
                <a:solidFill>
                  <a:schemeClr val="tx2">
                    <a:lumMod val="75000"/>
                  </a:schemeClr>
                </a:solidFill>
                <a:latin typeface="Times New Roman" pitchFamily="18" charset="0"/>
                <a:cs typeface="Times New Roman" pitchFamily="18" charset="0"/>
              </a:rPr>
              <a:t>RUDUO</a:t>
            </a:r>
            <a:endParaRPr lang="en-US" b="1" dirty="0">
              <a:solidFill>
                <a:schemeClr val="tx2">
                  <a:lumMod val="75000"/>
                </a:schemeClr>
              </a:solidFill>
              <a:latin typeface="Times New Roman" pitchFamily="18" charset="0"/>
              <a:cs typeface="Times New Roman" pitchFamily="18" charset="0"/>
            </a:endParaRPr>
          </a:p>
        </p:txBody>
      </p:sp>
      <p:pic>
        <p:nvPicPr>
          <p:cNvPr id="4" name="Content Placeholder 3" descr="Vaizdo rezultatas pagal u&amp;zcaron;klaus&amp;aogon; „ruduo“"/>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20599" cy="5476200"/>
          </a:xfrm>
          <a:prstGeom prst="rect">
            <a:avLst/>
          </a:prstGeom>
          <a:noFill/>
          <a:ln>
            <a:no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755" y="5160903"/>
            <a:ext cx="2228850" cy="1704975"/>
          </a:xfrm>
          <a:prstGeom prst="rect">
            <a:avLst/>
          </a:prstGeom>
        </p:spPr>
      </p:pic>
      <p:pic>
        <p:nvPicPr>
          <p:cNvPr id="6" name="Picture 5" descr="Susij&amp;eogon;s vaizdas"/>
          <p:cNvPicPr/>
          <p:nvPr/>
        </p:nvPicPr>
        <p:blipFill>
          <a:blip r:embed="rId4">
            <a:extLst>
              <a:ext uri="{28A0092B-C50C-407E-A947-70E740481C1C}">
                <a14:useLocalDpi xmlns:a14="http://schemas.microsoft.com/office/drawing/2010/main" val="0"/>
              </a:ext>
            </a:extLst>
          </a:blip>
          <a:srcRect/>
          <a:stretch>
            <a:fillRect/>
          </a:stretch>
        </p:blipFill>
        <p:spPr bwMode="auto">
          <a:xfrm>
            <a:off x="1694180" y="1752600"/>
            <a:ext cx="3811270" cy="3811270"/>
          </a:xfrm>
          <a:prstGeom prst="rect">
            <a:avLst/>
          </a:prstGeom>
          <a:noFill/>
          <a:ln>
            <a:noFill/>
          </a:ln>
        </p:spPr>
      </p:pic>
      <p:pic>
        <p:nvPicPr>
          <p:cNvPr id="7" name="Picture 6" descr="Vaizdo rezultatas pagal u&amp;zcaron;klaus&amp;aogon; „gif pictures kids“"/>
          <p:cNvPicPr/>
          <p:nvPr/>
        </p:nvPicPr>
        <p:blipFill>
          <a:blip r:embed="rId5">
            <a:extLst>
              <a:ext uri="{28A0092B-C50C-407E-A947-70E740481C1C}">
                <a14:useLocalDpi xmlns:a14="http://schemas.microsoft.com/office/drawing/2010/main" val="0"/>
              </a:ext>
            </a:extLst>
          </a:blip>
          <a:srcRect/>
          <a:stretch>
            <a:fillRect/>
          </a:stretch>
        </p:blipFill>
        <p:spPr bwMode="auto">
          <a:xfrm>
            <a:off x="5105400" y="4424025"/>
            <a:ext cx="2377440" cy="1858010"/>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b="1" dirty="0" smtClean="0">
                <a:solidFill>
                  <a:schemeClr val="tx2">
                    <a:lumMod val="75000"/>
                  </a:schemeClr>
                </a:solidFill>
                <a:latin typeface="Times New Roman" pitchFamily="18" charset="0"/>
                <a:cs typeface="Times New Roman" pitchFamily="18" charset="0"/>
              </a:rPr>
              <a:t>BULVIAKASIS</a:t>
            </a:r>
            <a:endParaRPr lang="en-US" b="1" dirty="0">
              <a:solidFill>
                <a:schemeClr val="tx2">
                  <a:lumMod val="75000"/>
                </a:schemeClr>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a:buNone/>
            </a:pPr>
            <a:r>
              <a:rPr lang="lt-LT" dirty="0" smtClean="0">
                <a:latin typeface="Times New Roman" pitchFamily="18" charset="0"/>
                <a:cs typeface="Times New Roman" pitchFamily="18" charset="0"/>
              </a:rPr>
              <a:t>		Rugsėjo pabaigoje, apie Mykolines, kadaise baigdavosi bulviakasis.Tai didžiausias rudens darbas. Kol visos bulvės nenukastos, šeimininkės jų nekepdavo, nes buvo manoma, kad kitąmet menkos užaugs. Neskubėdavo bulvių pilti į rūsį ar kaupus, bet laukdavo Mėnulio pilnaties.</a:t>
            </a:r>
            <a:endParaRPr lang="en-US" dirty="0">
              <a:latin typeface="Times New Roman" pitchFamily="18" charset="0"/>
              <a:cs typeface="Times New Roman"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aizdo rezultatas pagal u&amp;zcaron;klaus&amp;aogon; „bulviakasi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971925" cy="3942715"/>
          </a:xfrm>
          <a:prstGeom prst="ellipse">
            <a:avLst/>
          </a:prstGeom>
          <a:ln>
            <a:noFill/>
          </a:ln>
          <a:effectLst>
            <a:softEdge rad="112500"/>
          </a:effectLst>
        </p:spPr>
      </p:pic>
      <p:pic>
        <p:nvPicPr>
          <p:cNvPr id="3" name="Picture 2" descr="Vaizdo rezultatas pagal u&amp;zcaron;klaus&amp;aogon; „bulviakasis“"/>
          <p:cNvPicPr/>
          <p:nvPr/>
        </p:nvPicPr>
        <p:blipFill>
          <a:blip r:embed="rId3">
            <a:extLst>
              <a:ext uri="{28A0092B-C50C-407E-A947-70E740481C1C}">
                <a14:useLocalDpi xmlns:a14="http://schemas.microsoft.com/office/drawing/2010/main" val="0"/>
              </a:ext>
            </a:extLst>
          </a:blip>
          <a:srcRect/>
          <a:stretch>
            <a:fillRect/>
          </a:stretch>
        </p:blipFill>
        <p:spPr bwMode="auto">
          <a:xfrm>
            <a:off x="3886200" y="3276600"/>
            <a:ext cx="5066665" cy="3581400"/>
          </a:xfrm>
          <a:prstGeom prst="ellipse">
            <a:avLst/>
          </a:prstGeom>
          <a:ln>
            <a:noFill/>
          </a:ln>
          <a:effectLst>
            <a:softEdge rad="11250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3062" y="457200"/>
            <a:ext cx="4762500" cy="2409825"/>
          </a:xfrm>
          <a:prstGeom prst="ellipse">
            <a:avLst/>
          </a:prstGeom>
          <a:ln>
            <a:noFill/>
          </a:ln>
          <a:effectLst>
            <a:softEdge rad="11250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00" y="3942715"/>
            <a:ext cx="3744000" cy="2845436"/>
          </a:xfrm>
          <a:prstGeom prst="ellipse">
            <a:avLst/>
          </a:prstGeom>
          <a:ln>
            <a:noFill/>
          </a:ln>
          <a:effectLst>
            <a:softEdge rad="112500"/>
          </a:effectLst>
        </p:spPr>
      </p:pic>
    </p:spTree>
    <p:extLst>
      <p:ext uri="{BB962C8B-B14F-4D97-AF65-F5344CB8AC3E}">
        <p14:creationId xmlns:p14="http://schemas.microsoft.com/office/powerpoint/2010/main" val="2734908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dirty="0" smtClean="0">
                <a:solidFill>
                  <a:schemeClr val="tx2">
                    <a:lumMod val="75000"/>
                  </a:schemeClr>
                </a:solidFill>
                <a:latin typeface="Times New Roman" pitchFamily="18" charset="0"/>
                <a:cs typeface="Times New Roman" pitchFamily="18" charset="0"/>
              </a:rPr>
              <a:t>KREPŠIAI</a:t>
            </a:r>
            <a:endParaRPr lang="en-US" dirty="0">
              <a:solidFill>
                <a:schemeClr val="tx2">
                  <a:lumMod val="75000"/>
                </a:schemeClr>
              </a:solidFill>
              <a:latin typeface="Times New Roman" pitchFamily="18" charset="0"/>
              <a:cs typeface="Times New Roman" pitchFamily="18" charset="0"/>
            </a:endParaRPr>
          </a:p>
        </p:txBody>
      </p:sp>
      <p:sp>
        <p:nvSpPr>
          <p:cNvPr id="4" name="Content Placeholder 3"/>
          <p:cNvSpPr>
            <a:spLocks noGrp="1"/>
          </p:cNvSpPr>
          <p:nvPr>
            <p:ph sz="quarter" idx="2"/>
          </p:nvPr>
        </p:nvSpPr>
        <p:spPr/>
        <p:txBody>
          <a:bodyPr/>
          <a:lstStyle/>
          <a:p>
            <a:endParaRPr lang="en-US"/>
          </a:p>
        </p:txBody>
      </p:sp>
      <p:pic>
        <p:nvPicPr>
          <p:cNvPr id="5" name="Content Placeholder 4" descr="Vaizdo rezultatas pagal u&amp;zcaron;klaus&amp;aogon; „PINTI SENOVINIAI  KREPŠELIAI“"/>
          <p:cNvPicPr>
            <a:picLocks noGrp="1"/>
          </p:cNvPicPr>
          <p:nvPr>
            <p:ph sz="quarter" idx="1"/>
          </p:nvPr>
        </p:nvPicPr>
        <p:blipFill rotWithShape="1">
          <a:blip r:embed="rId2" cstate="print">
            <a:extLst>
              <a:ext uri="{28A0092B-C50C-407E-A947-70E740481C1C}">
                <a14:useLocalDpi xmlns:a14="http://schemas.microsoft.com/office/drawing/2010/main" val="0"/>
              </a:ext>
            </a:extLst>
          </a:blip>
          <a:srcRect l="13725" r="11765"/>
          <a:stretch/>
        </p:blipFill>
        <p:spPr bwMode="auto">
          <a:xfrm>
            <a:off x="762000" y="2667000"/>
            <a:ext cx="3312000" cy="2772000"/>
          </a:xfrm>
          <a:prstGeom prst="rect">
            <a:avLst/>
          </a:prstGeom>
          <a:noFill/>
          <a:ln>
            <a:noFill/>
          </a:ln>
        </p:spPr>
      </p:pic>
      <p:pic>
        <p:nvPicPr>
          <p:cNvPr id="6" name="Picture 5" descr="Susij&amp;eogon;s vaizdas"/>
          <p:cNvPicPr/>
          <p:nvPr/>
        </p:nvPicPr>
        <p:blipFill>
          <a:blip r:embed="rId3">
            <a:extLst>
              <a:ext uri="{28A0092B-C50C-407E-A947-70E740481C1C}">
                <a14:useLocalDpi xmlns:a14="http://schemas.microsoft.com/office/drawing/2010/main" val="0"/>
              </a:ext>
            </a:extLst>
          </a:blip>
          <a:srcRect/>
          <a:stretch>
            <a:fillRect/>
          </a:stretch>
        </p:blipFill>
        <p:spPr bwMode="auto">
          <a:xfrm>
            <a:off x="4686300" y="1704842"/>
            <a:ext cx="3924000" cy="3708000"/>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b="1" dirty="0" smtClean="0">
                <a:solidFill>
                  <a:schemeClr val="tx2">
                    <a:lumMod val="75000"/>
                  </a:schemeClr>
                </a:solidFill>
                <a:latin typeface="Times New Roman" pitchFamily="18" charset="0"/>
                <a:cs typeface="Times New Roman" pitchFamily="18" charset="0"/>
              </a:rPr>
              <a:t>LINAROVIS</a:t>
            </a:r>
            <a:endParaRPr lang="en-US" b="1" dirty="0">
              <a:solidFill>
                <a:schemeClr val="tx2">
                  <a:lumMod val="75000"/>
                </a:schemeClr>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a:buNone/>
            </a:pPr>
            <a:r>
              <a:rPr lang="lt-LT" dirty="0" smtClean="0">
                <a:latin typeface="Times New Roman" pitchFamily="18" charset="0"/>
                <a:cs typeface="Times New Roman" pitchFamily="18" charset="0"/>
              </a:rPr>
              <a:t>		Kitas svarbus rudens darbas – linarovis. Nurautus linus reikėdavo mirkyti, kloti, suvežtus į jaują džiovinti.</a:t>
            </a:r>
            <a:endParaRPr lang="en-US" dirty="0">
              <a:latin typeface="Times New Roman" pitchFamily="18" charset="0"/>
              <a:cs typeface="Times New Roman" pitchFamily="18"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4398" t="21071" r="19725" b="23529"/>
          <a:stretch/>
        </p:blipFill>
        <p:spPr>
          <a:xfrm rot="10800000">
            <a:off x="564580" y="3401400"/>
            <a:ext cx="3158711" cy="2880000"/>
          </a:xfrm>
          <a:prstGeom prst="ellipse">
            <a:avLst/>
          </a:prstGeom>
          <a:ln>
            <a:noFill/>
          </a:ln>
          <a:effectLst>
            <a:softEdge rad="112500"/>
          </a:effectLst>
        </p:spPr>
      </p:pic>
      <p:pic>
        <p:nvPicPr>
          <p:cNvPr id="8" name="Picture 7" descr="Vaizdo rezultatas pagal u&amp;zcaron;klaus&amp;aogon; „linarovis“"/>
          <p:cNvPicPr/>
          <p:nvPr/>
        </p:nvPicPr>
        <p:blipFill>
          <a:blip r:embed="rId3">
            <a:extLst>
              <a:ext uri="{28A0092B-C50C-407E-A947-70E740481C1C}">
                <a14:useLocalDpi xmlns:a14="http://schemas.microsoft.com/office/drawing/2010/main" val="0"/>
              </a:ext>
            </a:extLst>
          </a:blip>
          <a:srcRect/>
          <a:stretch>
            <a:fillRect/>
          </a:stretch>
        </p:blipFill>
        <p:spPr bwMode="auto">
          <a:xfrm>
            <a:off x="4698446" y="3418154"/>
            <a:ext cx="3492000" cy="3312000"/>
          </a:xfrm>
          <a:prstGeom prst="ellipse">
            <a:avLst/>
          </a:prstGeom>
          <a:ln>
            <a:noFill/>
          </a:ln>
          <a:effectLst>
            <a:softEdge rad="11250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b="1" dirty="0" smtClean="0">
                <a:solidFill>
                  <a:schemeClr val="tx2">
                    <a:lumMod val="75000"/>
                  </a:schemeClr>
                </a:solidFill>
                <a:latin typeface="Times New Roman" pitchFamily="18" charset="0"/>
                <a:cs typeface="Times New Roman" pitchFamily="18" charset="0"/>
              </a:rPr>
              <a:t>ŽIEMA</a:t>
            </a:r>
            <a:endParaRPr lang="en-US" b="1" dirty="0">
              <a:solidFill>
                <a:schemeClr val="tx2">
                  <a:lumMod val="75000"/>
                </a:schemeClr>
              </a:solidFill>
              <a:latin typeface="Times New Roman" pitchFamily="18" charset="0"/>
              <a:cs typeface="Times New Roman" pitchFamily="18" charset="0"/>
            </a:endParaRPr>
          </a:p>
        </p:txBody>
      </p:sp>
      <p:pic>
        <p:nvPicPr>
          <p:cNvPr id="4" name="Content Placeholder 3" descr="Vaizdo rezultatas pagal u&amp;zcaron;klaus&amp;aogon; „&amp;zcaron;iema“"/>
          <p:cNvPicPr>
            <a:picLocks noGrp="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1674000"/>
            <a:ext cx="9156073" cy="5184000"/>
          </a:xfrm>
          <a:prstGeom prst="rect">
            <a:avLst/>
          </a:prstGeom>
          <a:noFill/>
          <a:ln>
            <a:noFill/>
          </a:ln>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0637" y="2939387"/>
            <a:ext cx="2533650" cy="2057400"/>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905000"/>
            <a:ext cx="2533650" cy="205740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266000"/>
            <a:ext cx="2533650" cy="2057400"/>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4157006"/>
            <a:ext cx="2533650" cy="20574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2">
                    <a:lumMod val="75000"/>
                  </a:schemeClr>
                </a:solidFill>
                <a:latin typeface="Times New Roman" pitchFamily="18" charset="0"/>
                <a:cs typeface="Times New Roman" pitchFamily="18" charset="0"/>
              </a:rPr>
              <a:t>LINAMYNIS</a:t>
            </a:r>
            <a:endParaRPr lang="en-US" b="1" dirty="0">
              <a:solidFill>
                <a:schemeClr val="tx2">
                  <a:lumMod val="75000"/>
                </a:schemeClr>
              </a:solidFill>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a:buNone/>
            </a:pPr>
            <a:r>
              <a:rPr lang="lt-LT"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Linamynio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darbai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nusikeldavo</a:t>
            </a:r>
            <a:r>
              <a:rPr lang="en-US" dirty="0" smtClean="0">
                <a:latin typeface="Times New Roman" pitchFamily="18" charset="0"/>
                <a:cs typeface="Times New Roman" pitchFamily="18" charset="0"/>
              </a:rPr>
              <a:t> </a:t>
            </a:r>
            <a:r>
              <a:rPr lang="lt-LT" dirty="0" smtClean="0">
                <a:latin typeface="Times New Roman" pitchFamily="18" charset="0"/>
                <a:cs typeface="Times New Roman" pitchFamily="18" charset="0"/>
              </a:rPr>
              <a:t>į žiemą. Linams minti, kad nubyrėtų spaliai, buvo skirti mintuvai. Prieš tai linų galvenas nuraukdavo brauktuvais.Išmintus linus šukuodavo šukuočiais.</a:t>
            </a:r>
            <a:endParaRPr lang="en-US" dirty="0">
              <a:latin typeface="Times New Roman" pitchFamily="18" charset="0"/>
              <a:cs typeface="Times New Roman"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b="1" dirty="0">
                <a:latin typeface="Times New Roman" pitchFamily="18" charset="0"/>
                <a:cs typeface="Times New Roman" pitchFamily="18" charset="0"/>
              </a:rPr>
              <a:t>LINŲ BRAUKIMAS</a:t>
            </a:r>
            <a:endParaRPr lang="lt-LT" dirty="0"/>
          </a:p>
        </p:txBody>
      </p:sp>
      <p:sp>
        <p:nvSpPr>
          <p:cNvPr id="3" name="Content Placeholder 2"/>
          <p:cNvSpPr>
            <a:spLocks noGrp="1"/>
          </p:cNvSpPr>
          <p:nvPr>
            <p:ph sz="quarter" idx="1"/>
          </p:nvPr>
        </p:nvSpPr>
        <p:spPr/>
        <p:txBody>
          <a:bodyPr/>
          <a:lstStyle/>
          <a:p>
            <a:pPr>
              <a:buNone/>
            </a:pPr>
            <a:r>
              <a:rPr lang="lt-LT" dirty="0">
                <a:latin typeface="Times New Roman" pitchFamily="18" charset="0"/>
                <a:cs typeface="Times New Roman" pitchFamily="18" charset="0"/>
              </a:rPr>
              <a:t>Suminti linai netrukus būdavo braukiami ir ruošiami parduoti. Dalį geresnių, švelnesnių, ką tik išmintų linų pasiimdavo šeimininkė verpti. </a:t>
            </a:r>
            <a:endParaRPr lang="en-US" dirty="0">
              <a:latin typeface="Times New Roman" pitchFamily="18" charset="0"/>
              <a:cs typeface="Times New Roman" pitchFamily="18" charset="0"/>
            </a:endParaRPr>
          </a:p>
          <a:p>
            <a:pPr>
              <a:buNone/>
            </a:pPr>
            <a:r>
              <a:rPr lang="lt-LT" dirty="0">
                <a:latin typeface="Times New Roman" pitchFamily="18" charset="0"/>
                <a:cs typeface="Times New Roman" pitchFamily="18" charset="0"/>
              </a:rPr>
              <a:t>	Linai buvo braukiami( brukami) vienaašmenėmis ar dviašmenėmis brauktuvėmis, pasidedant linų saują ant mintuvo krašto, su įtaisytu priepluku, ant kelio arba ant įbestų į žemę šakių ar kastuvo. Tačiau visoje Lietuvoje vartota brauktuvė </a:t>
            </a:r>
            <a:endParaRPr lang="lt-LT" dirty="0" smtClean="0">
              <a:latin typeface="Times New Roman" pitchFamily="18" charset="0"/>
              <a:cs typeface="Times New Roman" pitchFamily="18" charset="0"/>
            </a:endParaRPr>
          </a:p>
          <a:p>
            <a:pPr>
              <a:buNone/>
            </a:pPr>
            <a:r>
              <a:rPr lang="lt-LT" dirty="0">
                <a:latin typeface="Times New Roman" pitchFamily="18" charset="0"/>
                <a:cs typeface="Times New Roman" pitchFamily="18" charset="0"/>
              </a:rPr>
              <a:t> </a:t>
            </a:r>
            <a:r>
              <a:rPr lang="lt-LT" dirty="0" smtClean="0">
                <a:latin typeface="Times New Roman" pitchFamily="18" charset="0"/>
                <a:cs typeface="Times New Roman" pitchFamily="18" charset="0"/>
              </a:rPr>
              <a:t>  ( </a:t>
            </a:r>
            <a:r>
              <a:rPr lang="lt-LT" dirty="0">
                <a:latin typeface="Times New Roman" pitchFamily="18" charset="0"/>
                <a:cs typeface="Times New Roman" pitchFamily="18" charset="0"/>
              </a:rPr>
              <a:t>bruktuvė, priebrukė, prieplukas, brukyklas).</a:t>
            </a:r>
            <a:endParaRPr lang="en-US" dirty="0">
              <a:latin typeface="Times New Roman" pitchFamily="18" charset="0"/>
              <a:cs typeface="Times New Roman" pitchFamily="18" charset="0"/>
            </a:endParaRPr>
          </a:p>
          <a:p>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49016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itchFamily="18" charset="0"/>
                <a:cs typeface="Times New Roman" pitchFamily="18" charset="0"/>
              </a:rPr>
              <a:t>LIN</a:t>
            </a:r>
            <a:r>
              <a:rPr lang="lt-LT" b="1" dirty="0">
                <a:latin typeface="Times New Roman" pitchFamily="18" charset="0"/>
                <a:cs typeface="Times New Roman" pitchFamily="18" charset="0"/>
              </a:rPr>
              <a:t>Ų ŠUKAVIMAS</a:t>
            </a:r>
            <a:endParaRPr lang="lt-LT" dirty="0"/>
          </a:p>
        </p:txBody>
      </p:sp>
      <p:sp>
        <p:nvSpPr>
          <p:cNvPr id="3" name="Content Placeholder 2"/>
          <p:cNvSpPr>
            <a:spLocks noGrp="1"/>
          </p:cNvSpPr>
          <p:nvPr>
            <p:ph sz="quarter" idx="1"/>
          </p:nvPr>
        </p:nvSpPr>
        <p:spPr/>
        <p:txBody>
          <a:bodyPr>
            <a:normAutofit/>
          </a:bodyPr>
          <a:lstStyle/>
          <a:p>
            <a:pPr marL="0" indent="0" algn="ctr">
              <a:buNone/>
            </a:pPr>
            <a:r>
              <a:rPr lang="lt-LT" sz="2800" dirty="0" smtClean="0">
                <a:latin typeface="Times New Roman" pitchFamily="18" charset="0"/>
                <a:cs typeface="Times New Roman" pitchFamily="18" charset="0"/>
              </a:rPr>
              <a:t>Nubrauktus linus moterys šukuoja. Šukuojant linus per medinš šepetį nusišukuoja pirmosios pakulos, šukuojant per geležinį nusišukuoja antrosios pakulos, vadinamos pašukomis. O šukuojant šeriniu šepečiu trečiosio.</a:t>
            </a:r>
          </a:p>
          <a:p>
            <a:pPr marL="0" indent="0" algn="ctr">
              <a:buNone/>
            </a:pPr>
            <a:r>
              <a:rPr lang="lt-LT" sz="2800" dirty="0">
                <a:latin typeface="Times New Roman" pitchFamily="18" charset="0"/>
                <a:cs typeface="Times New Roman" pitchFamily="18" charset="0"/>
              </a:rPr>
              <a:t>pašukėlėmis.Baigusios linų šukavimą iš pakulų ir pašukų medine lazdele išpurtomi spaliai ir susukami pailgi kuodeliai ir atskira rūšis sudedami į pintinę, armaišus ir guli iki verpimo.</a:t>
            </a:r>
            <a:endParaRPr lang="en-US" sz="2800" dirty="0">
              <a:latin typeface="Times New Roman" pitchFamily="18" charset="0"/>
              <a:cs typeface="Times New Roman" pitchFamily="18" charset="0"/>
            </a:endParaRPr>
          </a:p>
          <a:p>
            <a:pPr marL="0" indent="0" algn="ctr">
              <a:buNone/>
            </a:pPr>
            <a:endParaRPr lang="lt-LT" sz="2800" dirty="0"/>
          </a:p>
        </p:txBody>
      </p:sp>
    </p:spTree>
    <p:extLst>
      <p:ext uri="{BB962C8B-B14F-4D97-AF65-F5344CB8AC3E}">
        <p14:creationId xmlns:p14="http://schemas.microsoft.com/office/powerpoint/2010/main" val="3879138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latin typeface="Times New Roman" panose="02020603050405020304" pitchFamily="18" charset="0"/>
                <a:cs typeface="Times New Roman" panose="02020603050405020304" pitchFamily="18" charset="0"/>
              </a:rPr>
              <a:t>LINŲ APDIRBIMO ĮRANKIA</a:t>
            </a:r>
            <a:endParaRPr lang="lt-LT"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quarter" idx="2"/>
          </p:nvPr>
        </p:nvSpPr>
        <p:spPr/>
        <p:txBody>
          <a:bodyPr>
            <a:normAutofit/>
          </a:bodyPr>
          <a:lstStyle/>
          <a:p>
            <a:pPr marL="0" indent="0">
              <a:buNone/>
            </a:pPr>
            <a:r>
              <a:rPr lang="lt-LT" sz="2800" dirty="0" smtClean="0">
                <a:latin typeface="Times New Roman" panose="02020603050405020304" pitchFamily="18" charset="0"/>
                <a:cs typeface="Times New Roman" panose="02020603050405020304" pitchFamily="18" charset="0"/>
              </a:rPr>
              <a:t>1- Mintuvai; 2- Statinė;</a:t>
            </a:r>
          </a:p>
          <a:p>
            <a:pPr marL="0" indent="0">
              <a:buNone/>
            </a:pPr>
            <a:r>
              <a:rPr lang="lt-LT" sz="2800" dirty="0" smtClean="0">
                <a:latin typeface="Times New Roman" panose="02020603050405020304" pitchFamily="18" charset="0"/>
                <a:cs typeface="Times New Roman" panose="02020603050405020304" pitchFamily="18" charset="0"/>
              </a:rPr>
              <a:t>3- Bruktuvė; 4- šepetys su mediniais dantimis; </a:t>
            </a:r>
          </a:p>
          <a:p>
            <a:pPr marL="0" indent="0">
              <a:buNone/>
            </a:pPr>
            <a:r>
              <a:rPr lang="lt-LT" sz="2800" dirty="0" smtClean="0">
                <a:latin typeface="Times New Roman" panose="02020603050405020304" pitchFamily="18" charset="0"/>
                <a:cs typeface="Times New Roman" panose="02020603050405020304" pitchFamily="18" charset="0"/>
              </a:rPr>
              <a:t>5- Šerių šepetys.</a:t>
            </a:r>
            <a:endParaRPr lang="lt-LT" sz="2800" dirty="0">
              <a:latin typeface="Times New Roman" panose="02020603050405020304" pitchFamily="18" charset="0"/>
              <a:cs typeface="Times New Roman" panose="02020603050405020304" pitchFamily="18" charset="0"/>
            </a:endParaRPr>
          </a:p>
        </p:txBody>
      </p:sp>
      <p:pic>
        <p:nvPicPr>
          <p:cNvPr id="5" name="Content Placeholder 4" descr="http://old.aruodai.lt/upload/2006040417563740.jpg"/>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09600" y="2032546"/>
            <a:ext cx="3816000" cy="4104000"/>
          </a:xfrm>
          <a:prstGeom prst="rect">
            <a:avLst/>
          </a:prstGeom>
          <a:noFill/>
          <a:ln>
            <a:noFill/>
          </a:ln>
        </p:spPr>
      </p:pic>
    </p:spTree>
    <p:extLst>
      <p:ext uri="{BB962C8B-B14F-4D97-AF65-F5344CB8AC3E}">
        <p14:creationId xmlns:p14="http://schemas.microsoft.com/office/powerpoint/2010/main" val="1461323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b="1" dirty="0" smtClean="0">
                <a:solidFill>
                  <a:schemeClr val="tx2">
                    <a:lumMod val="75000"/>
                  </a:schemeClr>
                </a:solidFill>
                <a:latin typeface="Times New Roman" pitchFamily="18" charset="0"/>
                <a:cs typeface="Times New Roman" pitchFamily="18" charset="0"/>
              </a:rPr>
              <a:t>PAVASARIS</a:t>
            </a:r>
            <a:endParaRPr lang="en-US" dirty="0">
              <a:solidFill>
                <a:schemeClr val="tx2">
                  <a:lumMod val="75000"/>
                </a:schemeClr>
              </a:solidFill>
            </a:endParaRPr>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1524000"/>
            <a:ext cx="9144000" cy="5600700"/>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8560" y="2590800"/>
            <a:ext cx="2057401" cy="1762124"/>
          </a:xfrm>
          <a:prstGeom prst="rect">
            <a:avLst/>
          </a:prstGeom>
        </p:spPr>
      </p:pic>
      <p:pic>
        <p:nvPicPr>
          <p:cNvPr id="17" name="Picture 16" descr="Susij&amp;eogon;s vaizdas"/>
          <p:cNvPicPr/>
          <p:nvPr/>
        </p:nvPicPr>
        <p:blipFill>
          <a:blip r:embed="rId4">
            <a:extLst>
              <a:ext uri="{28A0092B-C50C-407E-A947-70E740481C1C}">
                <a14:useLocalDpi xmlns:a14="http://schemas.microsoft.com/office/drawing/2010/main" val="0"/>
              </a:ext>
            </a:extLst>
          </a:blip>
          <a:srcRect/>
          <a:stretch>
            <a:fillRect/>
          </a:stretch>
        </p:blipFill>
        <p:spPr bwMode="auto">
          <a:xfrm>
            <a:off x="613785" y="5603240"/>
            <a:ext cx="1521460" cy="1521460"/>
          </a:xfrm>
          <a:prstGeom prst="rect">
            <a:avLst/>
          </a:prstGeom>
          <a:noFill/>
          <a:ln>
            <a:noFill/>
          </a:ln>
        </p:spPr>
      </p:pic>
      <p:pic>
        <p:nvPicPr>
          <p:cNvPr id="18" name="Picture 17" descr="Susij&amp;eogon;s vaizdas"/>
          <p:cNvPicPr/>
          <p:nvPr/>
        </p:nvPicPr>
        <p:blipFill>
          <a:blip r:embed="rId4">
            <a:extLst>
              <a:ext uri="{28A0092B-C50C-407E-A947-70E740481C1C}">
                <a14:useLocalDpi xmlns:a14="http://schemas.microsoft.com/office/drawing/2010/main" val="0"/>
              </a:ext>
            </a:extLst>
          </a:blip>
          <a:srcRect/>
          <a:stretch>
            <a:fillRect/>
          </a:stretch>
        </p:blipFill>
        <p:spPr bwMode="auto">
          <a:xfrm>
            <a:off x="612648" y="5603240"/>
            <a:ext cx="1521460" cy="1521460"/>
          </a:xfrm>
          <a:prstGeom prst="rect">
            <a:avLst/>
          </a:prstGeom>
          <a:noFill/>
          <a:ln>
            <a:noFill/>
          </a:ln>
        </p:spPr>
      </p:pic>
      <p:pic>
        <p:nvPicPr>
          <p:cNvPr id="20" name="Picture 19" descr="Susij&amp;eogon;s vaizdas"/>
          <p:cNvPicPr/>
          <p:nvPr/>
        </p:nvPicPr>
        <p:blipFill>
          <a:blip r:embed="rId4">
            <a:extLst>
              <a:ext uri="{28A0092B-C50C-407E-A947-70E740481C1C}">
                <a14:useLocalDpi xmlns:a14="http://schemas.microsoft.com/office/drawing/2010/main" val="0"/>
              </a:ext>
            </a:extLst>
          </a:blip>
          <a:srcRect/>
          <a:stretch>
            <a:fillRect/>
          </a:stretch>
        </p:blipFill>
        <p:spPr bwMode="auto">
          <a:xfrm>
            <a:off x="7447261" y="5299152"/>
            <a:ext cx="1521460" cy="1521460"/>
          </a:xfrm>
          <a:prstGeom prst="rect">
            <a:avLst/>
          </a:prstGeom>
          <a:noFill/>
          <a:ln>
            <a:noFill/>
          </a:ln>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b="1" dirty="0" smtClean="0">
                <a:solidFill>
                  <a:schemeClr val="tx2">
                    <a:lumMod val="75000"/>
                  </a:schemeClr>
                </a:solidFill>
                <a:latin typeface="Times New Roman" pitchFamily="18" charset="0"/>
                <a:cs typeface="Times New Roman" pitchFamily="18" charset="0"/>
              </a:rPr>
              <a:t>VERPIMAS IR AUDIMAS</a:t>
            </a:r>
            <a:endParaRPr lang="en-US" b="1" dirty="0">
              <a:solidFill>
                <a:schemeClr val="tx2">
                  <a:lumMod val="75000"/>
                </a:schemeClr>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381000" y="1600200"/>
            <a:ext cx="8385048" cy="4953000"/>
          </a:xfrm>
        </p:spPr>
        <p:txBody>
          <a:bodyPr>
            <a:normAutofit fontScale="92500" lnSpcReduction="10000"/>
          </a:bodyPr>
          <a:lstStyle/>
          <a:p>
            <a:pPr>
              <a:buNone/>
            </a:pPr>
            <a:r>
              <a:rPr lang="lt-LT" dirty="0" smtClean="0">
                <a:latin typeface="Times New Roman" pitchFamily="18" charset="0"/>
                <a:cs typeface="Times New Roman" pitchFamily="18" charset="0"/>
              </a:rPr>
              <a:t>		Lietuvoje senas tradicijas su apeigomis turi audimas.Audinių reikėjo įvairiems tikslams: drabužiams, patalynei,dovanoti per vestuves, krikštynas, pašarvoti mirusiajam, mainų prekybai.Lietuvos kaimuose daugiausia audė moterys.Verpimo ir audimo įrankiai buvo gana primityvūs. Kaimo amatininkai dailiai padirbdavo verpstę, ratelį su puošnia prieverpste ir paprastas stakles.Tokiais nesudėtingais įrankiais lietuvės moterys sugebėdavo susiverpti siūlų ir išausti tikrai gražių, meniškų audinių.Moterys ausdavo drobę, milą drabužiams siūti, staltieses, paklodes, užvalkalus, rankšluosčius, lovatieses, kilimus prie lovų, užuolaidas, grindų takus, vežimų gūnias ir kt.</a:t>
            </a:r>
            <a:endParaRPr lang="en-US" dirty="0">
              <a:latin typeface="Times New Roman" pitchFamily="18" charset="0"/>
              <a:cs typeface="Times New Roman"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dirty="0" smtClean="0">
                <a:latin typeface="Times New Roman" panose="02020603050405020304" pitchFamily="18" charset="0"/>
                <a:cs typeface="Times New Roman" panose="02020603050405020304" pitchFamily="18" charset="0"/>
              </a:rPr>
              <a:t>VERPIMO RATELIS</a:t>
            </a:r>
            <a:endParaRPr lang="lt-LT" dirty="0">
              <a:latin typeface="Times New Roman" panose="02020603050405020304" pitchFamily="18" charset="0"/>
              <a:cs typeface="Times New Roman" panose="02020603050405020304" pitchFamily="18" charset="0"/>
            </a:endParaRPr>
          </a:p>
        </p:txBody>
      </p:sp>
      <p:pic>
        <p:nvPicPr>
          <p:cNvPr id="4" name="Picture 8" descr="260px-Verpimo_ratelis,_2007-05-16"/>
          <p:cNvPicPr>
            <a:picLocks noGrp="1" noChangeAspect="1" noChangeArrowheads="1"/>
          </p:cNvPicPr>
          <p:nvPr>
            <p:ph sz="quarter" idx="1"/>
          </p:nvPr>
        </p:nvPicPr>
        <p:blipFill>
          <a:blip r:embed="rId2" cstate="print"/>
          <a:srcRect/>
          <a:stretch>
            <a:fillRect/>
          </a:stretch>
        </p:blipFill>
        <p:spPr bwMode="auto">
          <a:xfrm>
            <a:off x="2971800" y="2209800"/>
            <a:ext cx="3060000" cy="4083927"/>
          </a:xfrm>
          <a:prstGeom prst="rect">
            <a:avLst/>
          </a:prstGeom>
          <a:noFill/>
          <a:ln w="9525">
            <a:noFill/>
            <a:miter lim="800000"/>
            <a:headEnd/>
            <a:tailEnd/>
          </a:ln>
        </p:spPr>
      </p:pic>
    </p:spTree>
    <p:extLst>
      <p:ext uri="{BB962C8B-B14F-4D97-AF65-F5344CB8AC3E}">
        <p14:creationId xmlns:p14="http://schemas.microsoft.com/office/powerpoint/2010/main" val="7864298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b="1" dirty="0">
                <a:solidFill>
                  <a:schemeClr val="tx2">
                    <a:lumMod val="75000"/>
                  </a:schemeClr>
                </a:solidFill>
                <a:latin typeface="Times New Roman" pitchFamily="18" charset="0"/>
                <a:cs typeface="Times New Roman" pitchFamily="18" charset="0"/>
              </a:rPr>
              <a:t>SĖJA</a:t>
            </a:r>
            <a:endParaRPr lang="lt-LT" dirty="0"/>
          </a:p>
        </p:txBody>
      </p:sp>
      <p:pic>
        <p:nvPicPr>
          <p:cNvPr id="4" name="Content Placeholder 3"/>
          <p:cNvPicPr>
            <a:picLocks noGrp="1" noChangeAspect="1"/>
          </p:cNvPicPr>
          <p:nvPr>
            <p:ph sz="quarter" idx="1"/>
          </p:nvPr>
        </p:nvPicPr>
        <p:blipFill rotWithShape="1">
          <a:blip r:embed="rId2" cstate="print">
            <a:extLst>
              <a:ext uri="{28A0092B-C50C-407E-A947-70E740481C1C}">
                <a14:useLocalDpi xmlns:a14="http://schemas.microsoft.com/office/drawing/2010/main" val="0"/>
              </a:ext>
            </a:extLst>
          </a:blip>
          <a:srcRect l="4642" t="8250" r="22536" b="10191"/>
          <a:stretch/>
        </p:blipFill>
        <p:spPr>
          <a:xfrm rot="10800000">
            <a:off x="4523197" y="1905000"/>
            <a:ext cx="4242856" cy="3564000"/>
          </a:xfrm>
          <a:prstGeom prst="ellipse">
            <a:avLst/>
          </a:prstGeom>
          <a:ln>
            <a:noFill/>
          </a:ln>
          <a:effectLst>
            <a:softEdge rad="112500"/>
          </a:effectLst>
        </p:spPr>
        <p:style>
          <a:lnRef idx="1">
            <a:schemeClr val="accent2"/>
          </a:lnRef>
          <a:fillRef idx="2">
            <a:schemeClr val="accent2"/>
          </a:fillRef>
          <a:effectRef idx="1">
            <a:schemeClr val="accent2"/>
          </a:effectRef>
          <a:fontRef idx="minor">
            <a:schemeClr val="dk1"/>
          </a:fontRef>
        </p:style>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0944" t="7460" r="22335" b="27935"/>
          <a:stretch/>
        </p:blipFill>
        <p:spPr>
          <a:xfrm rot="10800000">
            <a:off x="193465" y="3352800"/>
            <a:ext cx="4329732" cy="3204000"/>
          </a:xfrm>
          <a:prstGeom prst="ellipse">
            <a:avLst/>
          </a:prstGeom>
          <a:ln>
            <a:noFill/>
          </a:ln>
          <a:effectLst>
            <a:softEdge rad="112500"/>
          </a:effectLst>
        </p:spPr>
      </p:pic>
    </p:spTree>
    <p:extLst>
      <p:ext uri="{BB962C8B-B14F-4D97-AF65-F5344CB8AC3E}">
        <p14:creationId xmlns:p14="http://schemas.microsoft.com/office/powerpoint/2010/main" val="446943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b="1" dirty="0" smtClean="0">
                <a:solidFill>
                  <a:schemeClr val="tx2">
                    <a:lumMod val="75000"/>
                  </a:schemeClr>
                </a:solidFill>
                <a:latin typeface="Times New Roman" pitchFamily="18" charset="0"/>
                <a:cs typeface="Times New Roman" pitchFamily="18" charset="0"/>
              </a:rPr>
              <a:t>SĖJA</a:t>
            </a:r>
            <a:endParaRPr lang="en-US" b="1" dirty="0">
              <a:solidFill>
                <a:schemeClr val="tx2">
                  <a:lumMod val="75000"/>
                </a:schemeClr>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304800" y="1600200"/>
            <a:ext cx="8461248" cy="4876800"/>
          </a:xfrm>
        </p:spPr>
        <p:txBody>
          <a:bodyPr>
            <a:normAutofit fontScale="92500" lnSpcReduction="10000"/>
          </a:bodyPr>
          <a:lstStyle/>
          <a:p>
            <a:pPr>
              <a:buNone/>
            </a:pPr>
            <a:r>
              <a:rPr lang="lt-LT" dirty="0" smtClean="0">
                <a:latin typeface="Times New Roman" pitchFamily="18" charset="0"/>
                <a:cs typeface="Times New Roman" pitchFamily="18" charset="0"/>
              </a:rPr>
              <a:t>		Sėjai buvo ruošiamasi labai pagarbiai, kruopščiai. Sėjos rytą šeima bendrai pusryčiaudavo. Šeimininkas dairydavosi – gal pamatys eglėje liuoksinčią, kankorėžius gliaudančią voverę. Tai būtų blogas ženklas, reiškiantis, kad gali ištikti badmetis.Išėję į laukus sėjėjai pirmiausia pabučiuodavo žemę, paskui – plūgą ir arklį.Per žolinę pašventintomis žolelėmis aprūkydavo sėtuvę.Sėjėjai rengdavosi baltais marškiniais, neskusdavo barzdos, kad želmenys būtų tvirtesni, tankesni.Prieš sėją eidami į bažnyčią, valstiečiai drobiniuose maišeliuose nešdavosi rugių pašventinti – tikėjo, kad bus geresnis derlius. O per Šilinę gausiai aukodavo elgetoms.</a:t>
            </a:r>
            <a:endParaRPr lang="en-US" dirty="0">
              <a:latin typeface="Times New Roman" pitchFamily="18" charset="0"/>
              <a:cs typeface="Times New Roman"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b="1" dirty="0" smtClean="0">
                <a:solidFill>
                  <a:schemeClr val="tx2">
                    <a:lumMod val="75000"/>
                  </a:schemeClr>
                </a:solidFill>
                <a:latin typeface="Times New Roman" pitchFamily="18" charset="0"/>
                <a:cs typeface="Times New Roman" pitchFamily="18" charset="0"/>
              </a:rPr>
              <a:t>SĖTUVĖ</a:t>
            </a:r>
            <a:endParaRPr lang="en-US" b="1" dirty="0">
              <a:solidFill>
                <a:schemeClr val="tx2">
                  <a:lumMod val="75000"/>
                </a:schemeClr>
              </a:solidFill>
              <a:latin typeface="Times New Roman" pitchFamily="18" charset="0"/>
              <a:cs typeface="Times New Roman" pitchFamily="18" charset="0"/>
            </a:endParaRPr>
          </a:p>
        </p:txBody>
      </p:sp>
      <p:sp>
        <p:nvSpPr>
          <p:cNvPr id="3" name="Content Placeholder 2"/>
          <p:cNvSpPr>
            <a:spLocks noGrp="1"/>
          </p:cNvSpPr>
          <p:nvPr>
            <p:ph sz="quarter" idx="1"/>
          </p:nvPr>
        </p:nvSpPr>
        <p:spPr>
          <a:xfrm>
            <a:off x="381000" y="1589566"/>
            <a:ext cx="3429000" cy="4811233"/>
          </a:xfrm>
        </p:spPr>
        <p:txBody>
          <a:bodyPr>
            <a:normAutofit fontScale="77500" lnSpcReduction="20000"/>
          </a:bodyPr>
          <a:lstStyle/>
          <a:p>
            <a:pPr>
              <a:buNone/>
            </a:pPr>
            <a:endParaRPr lang="en-US" dirty="0"/>
          </a:p>
        </p:txBody>
      </p:sp>
      <p:sp>
        <p:nvSpPr>
          <p:cNvPr id="4" name="Content Placeholder 3"/>
          <p:cNvSpPr>
            <a:spLocks noGrp="1"/>
          </p:cNvSpPr>
          <p:nvPr>
            <p:ph sz="quarter" idx="2"/>
          </p:nvPr>
        </p:nvSpPr>
        <p:spPr>
          <a:xfrm>
            <a:off x="3810000" y="1589566"/>
            <a:ext cx="5105400" cy="5116033"/>
          </a:xfrm>
        </p:spPr>
        <p:txBody>
          <a:bodyPr>
            <a:normAutofit fontScale="77500" lnSpcReduction="20000"/>
          </a:bodyPr>
          <a:lstStyle/>
          <a:p>
            <a:pPr>
              <a:buNone/>
            </a:pPr>
            <a:r>
              <a:rPr lang="lt-LT" b="1" dirty="0" smtClean="0">
                <a:latin typeface="Times New Roman" pitchFamily="18" charset="0"/>
                <a:cs typeface="Times New Roman" pitchFamily="18" charset="0"/>
              </a:rPr>
              <a:t>	Sėtuvė</a:t>
            </a:r>
            <a:r>
              <a:rPr lang="lt-LT" dirty="0" smtClean="0">
                <a:latin typeface="Times New Roman" pitchFamily="18" charset="0"/>
                <a:cs typeface="Times New Roman" pitchFamily="18" charset="0"/>
              </a:rPr>
              <a:t> – pintas indas grūdams sėti. Buvo pinama iš karklų vytelių ar eglės šaknų, o taip pat iš ruginių šiaudų grįžčių, perpinant lazdyno sluoksniais. Paprastai 40-50 cm skersmens viršuje ir 30-40 cm skersmens apačioje. Apvalios, į viršų platėjančios, retais atvejais – ovalo formos.</a:t>
            </a:r>
          </a:p>
          <a:p>
            <a:pPr>
              <a:buNone/>
            </a:pPr>
            <a:r>
              <a:rPr lang="lt-LT" dirty="0" smtClean="0">
                <a:latin typeface="Times New Roman" pitchFamily="18" charset="0"/>
                <a:cs typeface="Times New Roman" pitchFamily="18" charset="0"/>
              </a:rPr>
              <a:t>	Sėtuvės kraštuose turėjo ąseles, į kurias sėjėjas įrišdavo juostą ar virvę. Pakabinęs per petį sėdavo tik viena ranka, antra prilaikydavo sėtuvę. Pakabinęs ant kaklo sėdavo ir dviem rankomis. Kiekvienas valstiečių ūkis turėdavo po vieną - dvi, o kai kurie – net kelias sėtuves.</a:t>
            </a:r>
            <a:endParaRPr lang="lt-LT" dirty="0">
              <a:latin typeface="Times New Roman" pitchFamily="18" charset="0"/>
              <a:cs typeface="Times New Roman" pitchFamily="18" charset="0"/>
            </a:endParaRPr>
          </a:p>
        </p:txBody>
      </p:sp>
      <p:pic>
        <p:nvPicPr>
          <p:cNvPr id="1028" name="Picture 4" descr="Vaizdo rezultatas pagal užklausą „setuve“">
            <a:hlinkClick r:id="rId2"/>
          </p:cNvPr>
          <p:cNvPicPr>
            <a:picLocks noChangeAspect="1" noChangeArrowheads="1"/>
          </p:cNvPicPr>
          <p:nvPr/>
        </p:nvPicPr>
        <p:blipFill>
          <a:blip r:embed="rId3" cstate="print"/>
          <a:srcRect/>
          <a:stretch>
            <a:fillRect/>
          </a:stretch>
        </p:blipFill>
        <p:spPr bwMode="auto">
          <a:xfrm>
            <a:off x="1524000" y="4343400"/>
            <a:ext cx="2209800" cy="1905000"/>
          </a:xfrm>
          <a:prstGeom prst="rect">
            <a:avLst/>
          </a:prstGeom>
          <a:noFill/>
        </p:spPr>
      </p:pic>
      <p:pic>
        <p:nvPicPr>
          <p:cNvPr id="1030" name="Picture 6" descr="http://www.kaisiadoriumuziejus.lt/enciklopedija/images/thumb/b/b3/Kraitele.jpg/300px-Kraitele.jpg">
            <a:hlinkClick r:id="rId4"/>
          </p:cNvPr>
          <p:cNvPicPr>
            <a:picLocks noChangeAspect="1" noChangeArrowheads="1"/>
          </p:cNvPicPr>
          <p:nvPr/>
        </p:nvPicPr>
        <p:blipFill>
          <a:blip r:embed="rId5" cstate="print"/>
          <a:srcRect/>
          <a:stretch>
            <a:fillRect/>
          </a:stretch>
        </p:blipFill>
        <p:spPr bwMode="auto">
          <a:xfrm>
            <a:off x="381000" y="1623087"/>
            <a:ext cx="2857500" cy="2409826"/>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b="1" dirty="0" smtClean="0">
                <a:solidFill>
                  <a:schemeClr val="tx2">
                    <a:lumMod val="75000"/>
                  </a:schemeClr>
                </a:solidFill>
                <a:latin typeface="Times New Roman" pitchFamily="18" charset="0"/>
                <a:cs typeface="Times New Roman" pitchFamily="18" charset="0"/>
              </a:rPr>
              <a:t>AKĖČIOS</a:t>
            </a:r>
            <a:endParaRPr lang="en-US" b="1" dirty="0"/>
          </a:p>
        </p:txBody>
      </p:sp>
      <p:sp>
        <p:nvSpPr>
          <p:cNvPr id="3" name="Content Placeholder 2"/>
          <p:cNvSpPr>
            <a:spLocks noGrp="1"/>
          </p:cNvSpPr>
          <p:nvPr>
            <p:ph sz="quarter" idx="1"/>
          </p:nvPr>
        </p:nvSpPr>
        <p:spPr>
          <a:xfrm>
            <a:off x="609600" y="1589567"/>
            <a:ext cx="2895600" cy="4572000"/>
          </a:xfrm>
        </p:spPr>
        <p:txBody>
          <a:bodyPr>
            <a:normAutofit fontScale="92500" lnSpcReduction="20000"/>
          </a:bodyPr>
          <a:lstStyle/>
          <a:p>
            <a:pPr>
              <a:buNone/>
            </a:pPr>
            <a:endParaRPr lang="en-US" dirty="0"/>
          </a:p>
        </p:txBody>
      </p:sp>
      <p:sp>
        <p:nvSpPr>
          <p:cNvPr id="4" name="Content Placeholder 3"/>
          <p:cNvSpPr>
            <a:spLocks noGrp="1"/>
          </p:cNvSpPr>
          <p:nvPr>
            <p:ph sz="quarter" idx="2"/>
          </p:nvPr>
        </p:nvSpPr>
        <p:spPr>
          <a:xfrm>
            <a:off x="3657600" y="1589566"/>
            <a:ext cx="5073501" cy="4811233"/>
          </a:xfrm>
        </p:spPr>
        <p:txBody>
          <a:bodyPr>
            <a:normAutofit fontScale="92500" lnSpcReduction="20000"/>
          </a:bodyPr>
          <a:lstStyle/>
          <a:p>
            <a:pPr>
              <a:buNone/>
            </a:pPr>
            <a:r>
              <a:rPr lang="lt-LT" b="1" dirty="0" smtClean="0">
                <a:latin typeface="Times New Roman" pitchFamily="18" charset="0"/>
                <a:cs typeface="Times New Roman" pitchFamily="18" charset="0"/>
              </a:rPr>
              <a:t>	Akėčios</a:t>
            </a:r>
            <a:r>
              <a:rPr lang="lt-LT" dirty="0" smtClean="0">
                <a:latin typeface="Times New Roman" pitchFamily="18" charset="0"/>
                <a:cs typeface="Times New Roman" pitchFamily="18" charset="0"/>
              </a:rPr>
              <a:t> - padargas žemei purenti, akėti. Išartą dirvą žemdirbiai lygindavo akėčiomis. Seniausios akėčios buvo pagamintos iš eglės viršūnių. Lietuvoje jos išnyko XIX a. Dirvoninės ir pūdyminės žemdirbystės sąlygomis atsirado pintinės akėčios, padirbtos iš eglės ar lazdyno šakų, surištų susuktomis karklo vytelėmis. Surišimuose buvo įkalami ąžuoliniai kuoliukai - akėčvirbaliai. </a:t>
            </a:r>
          </a:p>
          <a:p>
            <a:pPr>
              <a:buNone/>
            </a:pPr>
            <a:endParaRPr lang="lt-LT" dirty="0">
              <a:latin typeface="Times New Roman" pitchFamily="18" charset="0"/>
              <a:cs typeface="Times New Roman" pitchFamily="18" charset="0"/>
            </a:endParaRPr>
          </a:p>
        </p:txBody>
      </p:sp>
      <p:pic>
        <p:nvPicPr>
          <p:cNvPr id="28674" name="Picture 2" descr="http://www.kaisiadoriumuziejus.lt/enciklopedija/images/thumb/c/ce/Ak%C4%97%C4%8Dios.jpg/210px-Ak%C4%97%C4%8Dios.jpg">
            <a:hlinkClick r:id="rId2"/>
          </p:cNvPr>
          <p:cNvPicPr>
            <a:picLocks noChangeAspect="1" noChangeArrowheads="1"/>
          </p:cNvPicPr>
          <p:nvPr/>
        </p:nvPicPr>
        <p:blipFill>
          <a:blip r:embed="rId3" cstate="print"/>
          <a:srcRect/>
          <a:stretch>
            <a:fillRect/>
          </a:stretch>
        </p:blipFill>
        <p:spPr bwMode="auto">
          <a:xfrm>
            <a:off x="1066800" y="2667000"/>
            <a:ext cx="2438400" cy="1905000"/>
          </a:xfrm>
          <a:prstGeom prst="rect">
            <a:avLst/>
          </a:prstGeom>
          <a:noFill/>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b="1" dirty="0" smtClean="0">
                <a:solidFill>
                  <a:schemeClr val="tx2">
                    <a:lumMod val="75000"/>
                  </a:schemeClr>
                </a:solidFill>
                <a:latin typeface="Times New Roman" pitchFamily="18" charset="0"/>
                <a:cs typeface="Times New Roman" pitchFamily="18" charset="0"/>
              </a:rPr>
              <a:t>VASARA</a:t>
            </a:r>
            <a:endParaRPr lang="en-US" b="1" dirty="0">
              <a:solidFill>
                <a:schemeClr val="tx2">
                  <a:lumMod val="75000"/>
                </a:schemeClr>
              </a:solidFill>
            </a:endParaRPr>
          </a:p>
        </p:txBody>
      </p:sp>
      <p:pic>
        <p:nvPicPr>
          <p:cNvPr id="5" name="Content Placeholder 4" descr="Vaizdo rezultatas pagal u&amp;zcaron;klaus&amp;aogon; „vasara“"/>
          <p:cNvPicPr>
            <a:picLocks noGrp="1"/>
          </p:cNvPicPr>
          <p:nvPr>
            <p:ph sz="quarter" idx="1"/>
          </p:nvPr>
        </p:nvPicPr>
        <p:blipFill rotWithShape="1">
          <a:blip r:embed="rId2">
            <a:extLst>
              <a:ext uri="{28A0092B-C50C-407E-A947-70E740481C1C}">
                <a14:useLocalDpi xmlns:a14="http://schemas.microsoft.com/office/drawing/2010/main" val="0"/>
              </a:ext>
            </a:extLst>
          </a:blip>
          <a:srcRect b="6779"/>
          <a:stretch/>
        </p:blipFill>
        <p:spPr bwMode="auto">
          <a:xfrm>
            <a:off x="384048" y="1566000"/>
            <a:ext cx="8610600" cy="5292000"/>
          </a:xfrm>
          <a:prstGeom prst="rect">
            <a:avLst/>
          </a:prstGeom>
          <a:noFill/>
          <a:ln>
            <a:noFill/>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6048" y="5791200"/>
            <a:ext cx="1139952" cy="9144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7372" y="5596719"/>
            <a:ext cx="1028700" cy="110888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9250" y="4572000"/>
            <a:ext cx="1028700" cy="1108881"/>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9372" y="4343400"/>
            <a:ext cx="528828" cy="457200"/>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648" y="5694529"/>
            <a:ext cx="1139952" cy="914400"/>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1348" y="5741727"/>
            <a:ext cx="1028700" cy="1108881"/>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46150" y="5838967"/>
            <a:ext cx="671322" cy="914399"/>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2917" y="5381767"/>
            <a:ext cx="671322" cy="914399"/>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9200" y="2971800"/>
            <a:ext cx="1671214" cy="12402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b="1" dirty="0">
                <a:solidFill>
                  <a:schemeClr val="tx2">
                    <a:lumMod val="75000"/>
                  </a:schemeClr>
                </a:solidFill>
                <a:latin typeface="Times New Roman" pitchFamily="18" charset="0"/>
                <a:cs typeface="Times New Roman" pitchFamily="18" charset="0"/>
              </a:rPr>
              <a:t>ŠIENAPJŪTĖ</a:t>
            </a:r>
            <a:endParaRPr lang="lt-LT" dirty="0"/>
          </a:p>
        </p:txBody>
      </p:sp>
      <p:pic>
        <p:nvPicPr>
          <p:cNvPr id="5" name="Content Placeholder 4"/>
          <p:cNvPicPr>
            <a:picLocks noGrp="1" noChangeAspect="1"/>
          </p:cNvPicPr>
          <p:nvPr>
            <p:ph sz="quarter" idx="1"/>
          </p:nvPr>
        </p:nvPicPr>
        <p:blipFill rotWithShape="1">
          <a:blip r:embed="rId2" cstate="print">
            <a:extLst>
              <a:ext uri="{28A0092B-C50C-407E-A947-70E740481C1C}">
                <a14:useLocalDpi xmlns:a14="http://schemas.microsoft.com/office/drawing/2010/main" val="0"/>
              </a:ext>
            </a:extLst>
          </a:blip>
          <a:srcRect l="16341" t="17543" r="23529" b="35088"/>
          <a:stretch/>
        </p:blipFill>
        <p:spPr>
          <a:xfrm>
            <a:off x="304800" y="2133600"/>
            <a:ext cx="4319261" cy="3564000"/>
          </a:xfrm>
          <a:prstGeom prst="ellipse">
            <a:avLst/>
          </a:prstGeom>
          <a:ln>
            <a:noFill/>
          </a:ln>
          <a:effectLst>
            <a:softEdge rad="112500"/>
          </a:effectLst>
        </p:spPr>
      </p:pic>
      <p:pic>
        <p:nvPicPr>
          <p:cNvPr id="6" name="Content Placeholder 5" descr="Vaizdo rezultatas pagal u&amp;zcaron;klaus&amp;aogon; „šienapj&amp;umacr;t&amp;edot; &amp;zcaron;emaitijoje“"/>
          <p:cNvPicPr>
            <a:picLocks noGrp="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4686300" y="3200400"/>
            <a:ext cx="4140000" cy="3492000"/>
          </a:xfrm>
          <a:prstGeom prst="ellipse">
            <a:avLst/>
          </a:prstGeom>
          <a:ln>
            <a:noFill/>
          </a:ln>
          <a:effectLst>
            <a:softEdge rad="112500"/>
          </a:effectLst>
        </p:spPr>
      </p:pic>
    </p:spTree>
    <p:extLst>
      <p:ext uri="{BB962C8B-B14F-4D97-AF65-F5344CB8AC3E}">
        <p14:creationId xmlns:p14="http://schemas.microsoft.com/office/powerpoint/2010/main" val="1415066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720</TotalTime>
  <Words>265</Words>
  <Application>Microsoft Office PowerPoint</Application>
  <PresentationFormat>On-screen Show (4:3)</PresentationFormat>
  <Paragraphs>69</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Times New Roman</vt:lpstr>
      <vt:lpstr>Tw Cen MT</vt:lpstr>
      <vt:lpstr>Wingdings</vt:lpstr>
      <vt:lpstr>Wingdings 2</vt:lpstr>
      <vt:lpstr>Median</vt:lpstr>
      <vt:lpstr>Darbai ir ĮRANKIAI</vt:lpstr>
      <vt:lpstr>DARBAI</vt:lpstr>
      <vt:lpstr>PAVASARIS</vt:lpstr>
      <vt:lpstr>SĖJA</vt:lpstr>
      <vt:lpstr>SĖJA</vt:lpstr>
      <vt:lpstr>SĖTUVĖ</vt:lpstr>
      <vt:lpstr>AKĖČIOS</vt:lpstr>
      <vt:lpstr>VASARA</vt:lpstr>
      <vt:lpstr>ŠIENAPJŪTĖ</vt:lpstr>
      <vt:lpstr>ŠIENAPJŪTĖ</vt:lpstr>
      <vt:lpstr>ŠIENAPJŪTĖS PAPROČIAI</vt:lpstr>
      <vt:lpstr>DALGIS</vt:lpstr>
      <vt:lpstr>ŠAKĖS</vt:lpstr>
      <vt:lpstr>GRĖBLYS</vt:lpstr>
      <vt:lpstr>RUGIAPJŪTĖ</vt:lpstr>
      <vt:lpstr>RUGIAPJŪTĖ</vt:lpstr>
      <vt:lpstr>RUGIAPJŪTĖS PAPROČIAI </vt:lpstr>
      <vt:lpstr>PJAUTUVAS</vt:lpstr>
      <vt:lpstr>GRĖBLELIS</vt:lpstr>
      <vt:lpstr>RUDUO</vt:lpstr>
      <vt:lpstr>BULVIAKASIS</vt:lpstr>
      <vt:lpstr>PowerPoint Presentation</vt:lpstr>
      <vt:lpstr>KREPŠIAI</vt:lpstr>
      <vt:lpstr>LINAROVIS</vt:lpstr>
      <vt:lpstr>ŽIEMA</vt:lpstr>
      <vt:lpstr>LINAMYNIS</vt:lpstr>
      <vt:lpstr>LINŲ BRAUKIMAS</vt:lpstr>
      <vt:lpstr>LINŲ ŠUKAVIMAS</vt:lpstr>
      <vt:lpstr>LINŲ APDIRBIMO ĮRANKIA</vt:lpstr>
      <vt:lpstr>VERPIMAS IR AUDIMAS</vt:lpstr>
      <vt:lpstr>VERPIMO RATELIS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Darbai ir ĮRANKIAI</dc:title>
  <dc:creator>Rasa</dc:creator>
  <cp:lastModifiedBy>Windows User</cp:lastModifiedBy>
  <cp:revision>122</cp:revision>
  <dcterms:created xsi:type="dcterms:W3CDTF">2016-06-07T10:23:58Z</dcterms:created>
  <dcterms:modified xsi:type="dcterms:W3CDTF">2018-03-12T11:50:30Z</dcterms:modified>
</cp:coreProperties>
</file>