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62" r:id="rId2"/>
    <p:sldId id="266" r:id="rId3"/>
    <p:sldId id="256" r:id="rId4"/>
    <p:sldId id="258" r:id="rId5"/>
    <p:sldId id="259" r:id="rId6"/>
    <p:sldId id="263" r:id="rId7"/>
    <p:sldId id="264" r:id="rId8"/>
    <p:sldId id="268" r:id="rId9"/>
    <p:sldId id="269" r:id="rId10"/>
    <p:sldId id="272" r:id="rId11"/>
    <p:sldId id="273" r:id="rId12"/>
    <p:sldId id="274" r:id="rId13"/>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44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lt-LT" smtClean="0"/>
              <a:t>Spustelėję redag. ruoš. pavad. stilių</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dirty="0"/>
          </a:p>
        </p:txBody>
      </p:sp>
      <p:sp>
        <p:nvSpPr>
          <p:cNvPr id="4" name="Date Placeholder 3"/>
          <p:cNvSpPr>
            <a:spLocks noGrp="1"/>
          </p:cNvSpPr>
          <p:nvPr>
            <p:ph type="dt" sz="half" idx="10"/>
          </p:nvPr>
        </p:nvSpPr>
        <p:spPr/>
        <p:txBody>
          <a:bodyPr/>
          <a:lstStyle/>
          <a:p>
            <a:fld id="{A8126A3F-796D-442E-BC59-776CCFF9795B}" type="datetimeFigureOut">
              <a:rPr lang="lt-LT" smtClean="0"/>
              <a:t>2020.04.01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4063D0D-3AC0-46D6-BFEB-280B03D462A2}" type="slidenum">
              <a:rPr lang="lt-LT" smtClean="0"/>
              <a:t>‹#›</a:t>
            </a:fld>
            <a:endParaRPr lang="lt-LT"/>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8460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Spustelėję redag. ruoš. teksto stilių</a:t>
            </a:r>
          </a:p>
        </p:txBody>
      </p:sp>
      <p:sp>
        <p:nvSpPr>
          <p:cNvPr id="3" name="Date Placeholder 2"/>
          <p:cNvSpPr>
            <a:spLocks noGrp="1"/>
          </p:cNvSpPr>
          <p:nvPr>
            <p:ph type="dt" sz="half" idx="10"/>
          </p:nvPr>
        </p:nvSpPr>
        <p:spPr/>
        <p:txBody>
          <a:bodyPr/>
          <a:lstStyle/>
          <a:p>
            <a:fld id="{A8126A3F-796D-442E-BC59-776CCFF9795B}" type="datetimeFigureOut">
              <a:rPr lang="lt-LT" smtClean="0"/>
              <a:t>2020.04.01</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14063D0D-3AC0-46D6-BFEB-280B03D462A2}" type="slidenum">
              <a:rPr lang="lt-LT" smtClean="0"/>
              <a:t>‹#›</a:t>
            </a:fld>
            <a:endParaRPr lang="lt-LT"/>
          </a:p>
        </p:txBody>
      </p:sp>
    </p:spTree>
    <p:extLst>
      <p:ext uri="{BB962C8B-B14F-4D97-AF65-F5344CB8AC3E}">
        <p14:creationId xmlns:p14="http://schemas.microsoft.com/office/powerpoint/2010/main" val="2728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lt-LT" smtClean="0"/>
              <a:t>Spustelėję redag. ruoš. pavad. stilių</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A8126A3F-796D-442E-BC59-776CCFF9795B}" type="datetimeFigureOut">
              <a:rPr lang="lt-LT" smtClean="0"/>
              <a:t>2020.04.01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4063D0D-3AC0-46D6-BFEB-280B03D462A2}" type="slidenum">
              <a:rPr lang="lt-LT" smtClean="0"/>
              <a:t>‹#›</a:t>
            </a:fld>
            <a:endParaRPr lang="lt-LT"/>
          </a:p>
        </p:txBody>
      </p:sp>
    </p:spTree>
    <p:extLst>
      <p:ext uri="{BB962C8B-B14F-4D97-AF65-F5344CB8AC3E}">
        <p14:creationId xmlns:p14="http://schemas.microsoft.com/office/powerpoint/2010/main" val="3067538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lt-LT" smtClean="0"/>
              <a:t>Spustelėję redag. ruoš. pavad. stilių</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Spustelėję redag. ruoš. teksto stilių</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A8126A3F-796D-442E-BC59-776CCFF9795B}" type="datetimeFigureOut">
              <a:rPr lang="lt-LT" smtClean="0"/>
              <a:t>2020.04.01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4063D0D-3AC0-46D6-BFEB-280B03D462A2}" type="slidenum">
              <a:rPr lang="lt-LT" smtClean="0"/>
              <a:t>‹#›</a:t>
            </a:fld>
            <a:endParaRPr lang="lt-LT"/>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35823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lt-LT" smtClean="0"/>
              <a:t>Spustelėję redag. ruoš. pavad. stilių</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A8126A3F-796D-442E-BC59-776CCFF9795B}" type="datetimeFigureOut">
              <a:rPr lang="lt-LT" smtClean="0"/>
              <a:t>2020.04.01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4063D0D-3AC0-46D6-BFEB-280B03D462A2}" type="slidenum">
              <a:rPr lang="lt-LT" smtClean="0"/>
              <a:t>‹#›</a:t>
            </a:fld>
            <a:endParaRPr lang="lt-LT"/>
          </a:p>
        </p:txBody>
      </p:sp>
    </p:spTree>
    <p:extLst>
      <p:ext uri="{BB962C8B-B14F-4D97-AF65-F5344CB8AC3E}">
        <p14:creationId xmlns:p14="http://schemas.microsoft.com/office/powerpoint/2010/main" val="3848223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lt-LT" smtClean="0"/>
              <a:t>Spustelėję redag. ruoš. pavad. stilių</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lt-LT" smtClean="0"/>
              <a:t>Spustelėję redag. ruoš. teksto stilių</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A8126A3F-796D-442E-BC59-776CCFF9795B}" type="datetimeFigureOut">
              <a:rPr lang="lt-LT" smtClean="0"/>
              <a:t>2020.04.01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4063D0D-3AC0-46D6-BFEB-280B03D462A2}" type="slidenum">
              <a:rPr lang="lt-LT" smtClean="0"/>
              <a:t>‹#›</a:t>
            </a:fld>
            <a:endParaRPr lang="lt-LT"/>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18349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lt-LT" smtClean="0"/>
              <a:t>Spustelėję redag. ruoš. pavad. stilių</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lt-LT" smtClean="0"/>
              <a:t>Spustelėję redag. ruoš. teksto stilių</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A8126A3F-796D-442E-BC59-776CCFF9795B}" type="datetimeFigureOut">
              <a:rPr lang="lt-LT" smtClean="0"/>
              <a:t>2020.04.01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4063D0D-3AC0-46D6-BFEB-280B03D462A2}" type="slidenum">
              <a:rPr lang="lt-LT" smtClean="0"/>
              <a:t>‹#›</a:t>
            </a:fld>
            <a:endParaRPr lang="lt-LT"/>
          </a:p>
        </p:txBody>
      </p:sp>
    </p:spTree>
    <p:extLst>
      <p:ext uri="{BB962C8B-B14F-4D97-AF65-F5344CB8AC3E}">
        <p14:creationId xmlns:p14="http://schemas.microsoft.com/office/powerpoint/2010/main" val="1686568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ncho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A8126A3F-796D-442E-BC59-776CCFF9795B}" type="datetimeFigureOut">
              <a:rPr lang="lt-LT" smtClean="0"/>
              <a:t>2020.04.01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4063D0D-3AC0-46D6-BFEB-280B03D462A2}" type="slidenum">
              <a:rPr lang="lt-LT" smtClean="0"/>
              <a:t>‹#›</a:t>
            </a:fld>
            <a:endParaRPr lang="lt-LT"/>
          </a:p>
        </p:txBody>
      </p:sp>
    </p:spTree>
    <p:extLst>
      <p:ext uri="{BB962C8B-B14F-4D97-AF65-F5344CB8AC3E}">
        <p14:creationId xmlns:p14="http://schemas.microsoft.com/office/powerpoint/2010/main" val="290172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A8126A3F-796D-442E-BC59-776CCFF9795B}" type="datetimeFigureOut">
              <a:rPr lang="lt-LT" smtClean="0"/>
              <a:t>2020.04.01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4063D0D-3AC0-46D6-BFEB-280B03D462A2}" type="slidenum">
              <a:rPr lang="lt-LT" smtClean="0"/>
              <a:t>‹#›</a:t>
            </a:fld>
            <a:endParaRPr lang="lt-LT"/>
          </a:p>
        </p:txBody>
      </p:sp>
    </p:spTree>
    <p:extLst>
      <p:ext uri="{BB962C8B-B14F-4D97-AF65-F5344CB8AC3E}">
        <p14:creationId xmlns:p14="http://schemas.microsoft.com/office/powerpoint/2010/main" val="4176049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nchor="ct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A8126A3F-796D-442E-BC59-776CCFF9795B}" type="datetimeFigureOut">
              <a:rPr lang="lt-LT" smtClean="0"/>
              <a:t>2020.04.01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4063D0D-3AC0-46D6-BFEB-280B03D462A2}" type="slidenum">
              <a:rPr lang="lt-LT" smtClean="0"/>
              <a:t>‹#›</a:t>
            </a:fld>
            <a:endParaRPr lang="lt-LT"/>
          </a:p>
        </p:txBody>
      </p:sp>
    </p:spTree>
    <p:extLst>
      <p:ext uri="{BB962C8B-B14F-4D97-AF65-F5344CB8AC3E}">
        <p14:creationId xmlns:p14="http://schemas.microsoft.com/office/powerpoint/2010/main" val="34997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lt-LT" smtClean="0"/>
              <a:t>Spustelėję redag. ruoš. pavad. stilių</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A8126A3F-796D-442E-BC59-776CCFF9795B}" type="datetimeFigureOut">
              <a:rPr lang="lt-LT" smtClean="0"/>
              <a:t>2020.04.01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4063D0D-3AC0-46D6-BFEB-280B03D462A2}" type="slidenum">
              <a:rPr lang="lt-LT" smtClean="0"/>
              <a:t>‹#›</a:t>
            </a:fld>
            <a:endParaRPr lang="lt-LT"/>
          </a:p>
        </p:txBody>
      </p:sp>
    </p:spTree>
    <p:extLst>
      <p:ext uri="{BB962C8B-B14F-4D97-AF65-F5344CB8AC3E}">
        <p14:creationId xmlns:p14="http://schemas.microsoft.com/office/powerpoint/2010/main" val="6973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Date Placeholder 4"/>
          <p:cNvSpPr>
            <a:spLocks noGrp="1"/>
          </p:cNvSpPr>
          <p:nvPr>
            <p:ph type="dt" sz="half" idx="10"/>
          </p:nvPr>
        </p:nvSpPr>
        <p:spPr/>
        <p:txBody>
          <a:bodyPr/>
          <a:lstStyle/>
          <a:p>
            <a:fld id="{A8126A3F-796D-442E-BC59-776CCFF9795B}" type="datetimeFigureOut">
              <a:rPr lang="lt-LT" smtClean="0"/>
              <a:t>2020.04.01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4063D0D-3AC0-46D6-BFEB-280B03D462A2}" type="slidenum">
              <a:rPr lang="lt-LT" smtClean="0"/>
              <a:t>‹#›</a:t>
            </a:fld>
            <a:endParaRPr lang="lt-LT"/>
          </a:p>
        </p:txBody>
      </p:sp>
    </p:spTree>
    <p:extLst>
      <p:ext uri="{BB962C8B-B14F-4D97-AF65-F5344CB8AC3E}">
        <p14:creationId xmlns:p14="http://schemas.microsoft.com/office/powerpoint/2010/main" val="3476011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7" name="Date Placeholder 6"/>
          <p:cNvSpPr>
            <a:spLocks noGrp="1"/>
          </p:cNvSpPr>
          <p:nvPr>
            <p:ph type="dt" sz="half" idx="10"/>
          </p:nvPr>
        </p:nvSpPr>
        <p:spPr/>
        <p:txBody>
          <a:bodyPr/>
          <a:lstStyle/>
          <a:p>
            <a:fld id="{A8126A3F-796D-442E-BC59-776CCFF9795B}" type="datetimeFigureOut">
              <a:rPr lang="lt-LT" smtClean="0"/>
              <a:t>2020.04.01</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14063D0D-3AC0-46D6-BFEB-280B03D462A2}" type="slidenum">
              <a:rPr lang="lt-LT" smtClean="0"/>
              <a:t>‹#›</a:t>
            </a:fld>
            <a:endParaRPr lang="lt-LT"/>
          </a:p>
        </p:txBody>
      </p:sp>
    </p:spTree>
    <p:extLst>
      <p:ext uri="{BB962C8B-B14F-4D97-AF65-F5344CB8AC3E}">
        <p14:creationId xmlns:p14="http://schemas.microsoft.com/office/powerpoint/2010/main" val="1417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A8126A3F-796D-442E-BC59-776CCFF9795B}" type="datetimeFigureOut">
              <a:rPr lang="lt-LT" smtClean="0"/>
              <a:t>2020.04.01</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14063D0D-3AC0-46D6-BFEB-280B03D462A2}" type="slidenum">
              <a:rPr lang="lt-LT" smtClean="0"/>
              <a:t>‹#›</a:t>
            </a:fld>
            <a:endParaRPr lang="lt-LT"/>
          </a:p>
        </p:txBody>
      </p:sp>
    </p:spTree>
    <p:extLst>
      <p:ext uri="{BB962C8B-B14F-4D97-AF65-F5344CB8AC3E}">
        <p14:creationId xmlns:p14="http://schemas.microsoft.com/office/powerpoint/2010/main" val="243704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26A3F-796D-442E-BC59-776CCFF9795B}" type="datetimeFigureOut">
              <a:rPr lang="lt-LT" smtClean="0"/>
              <a:t>2020.04.01</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14063D0D-3AC0-46D6-BFEB-280B03D462A2}" type="slidenum">
              <a:rPr lang="lt-LT" smtClean="0"/>
              <a:t>‹#›</a:t>
            </a:fld>
            <a:endParaRPr lang="lt-LT"/>
          </a:p>
        </p:txBody>
      </p:sp>
    </p:spTree>
    <p:extLst>
      <p:ext uri="{BB962C8B-B14F-4D97-AF65-F5344CB8AC3E}">
        <p14:creationId xmlns:p14="http://schemas.microsoft.com/office/powerpoint/2010/main" val="3075180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lt-LT" smtClean="0"/>
              <a:t>Spustelėję redag. ruoš. pavad. stilių</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A8126A3F-796D-442E-BC59-776CCFF9795B}" type="datetimeFigureOut">
              <a:rPr lang="lt-LT" smtClean="0"/>
              <a:t>2020.04.01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4063D0D-3AC0-46D6-BFEB-280B03D462A2}" type="slidenum">
              <a:rPr lang="lt-LT" smtClean="0"/>
              <a:t>‹#›</a:t>
            </a:fld>
            <a:endParaRPr lang="lt-LT"/>
          </a:p>
        </p:txBody>
      </p:sp>
    </p:spTree>
    <p:extLst>
      <p:ext uri="{BB962C8B-B14F-4D97-AF65-F5344CB8AC3E}">
        <p14:creationId xmlns:p14="http://schemas.microsoft.com/office/powerpoint/2010/main" val="2959240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lt-LT" smtClean="0"/>
              <a:t>Spustelėję redag. ruoš. pavad. stilių</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A8126A3F-796D-442E-BC59-776CCFF9795B}" type="datetimeFigureOut">
              <a:rPr lang="lt-LT" smtClean="0"/>
              <a:t>2020.04.01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4063D0D-3AC0-46D6-BFEB-280B03D462A2}" type="slidenum">
              <a:rPr lang="lt-LT" smtClean="0"/>
              <a:t>‹#›</a:t>
            </a:fld>
            <a:endParaRPr lang="lt-LT"/>
          </a:p>
        </p:txBody>
      </p:sp>
    </p:spTree>
    <p:extLst>
      <p:ext uri="{BB962C8B-B14F-4D97-AF65-F5344CB8AC3E}">
        <p14:creationId xmlns:p14="http://schemas.microsoft.com/office/powerpoint/2010/main" val="3437036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8126A3F-796D-442E-BC59-776CCFF9795B}" type="datetimeFigureOut">
              <a:rPr lang="lt-LT" smtClean="0"/>
              <a:t>2020.04.01</a:t>
            </a:fld>
            <a:endParaRPr lang="lt-LT"/>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lt-LT"/>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4063D0D-3AC0-46D6-BFEB-280B03D462A2}" type="slidenum">
              <a:rPr lang="lt-LT" smtClean="0"/>
              <a:t>‹#›</a:t>
            </a:fld>
            <a:endParaRPr lang="lt-LT"/>
          </a:p>
        </p:txBody>
      </p:sp>
    </p:spTree>
    <p:extLst>
      <p:ext uri="{BB962C8B-B14F-4D97-AF65-F5344CB8AC3E}">
        <p14:creationId xmlns:p14="http://schemas.microsoft.com/office/powerpoint/2010/main" val="2787191935"/>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aisguob@gmail.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684211" y="685799"/>
            <a:ext cx="9547183" cy="1744363"/>
          </a:xfrm>
        </p:spPr>
        <p:txBody>
          <a:bodyPr/>
          <a:lstStyle/>
          <a:p>
            <a:pPr algn="ctr"/>
            <a:r>
              <a:rPr lang="en-US" dirty="0" smtClean="0">
                <a:solidFill>
                  <a:srgbClr val="002060"/>
                </a:solidFill>
                <a:latin typeface="Comic Sans MS" panose="030F0702030302020204" pitchFamily="66" charset="0"/>
              </a:rPr>
              <a:t>10 </a:t>
            </a:r>
            <a:r>
              <a:rPr lang="lt-LT" dirty="0" smtClean="0">
                <a:solidFill>
                  <a:srgbClr val="002060"/>
                </a:solidFill>
                <a:latin typeface="Comic Sans MS" panose="030F0702030302020204" pitchFamily="66" charset="0"/>
              </a:rPr>
              <a:t>ĮDOMIŲ EKSPERIMENTŲ</a:t>
            </a:r>
            <a:endParaRPr lang="lt-LT" dirty="0">
              <a:solidFill>
                <a:srgbClr val="002060"/>
              </a:solidFill>
              <a:latin typeface="Comic Sans MS" panose="030F0702030302020204" pitchFamily="66" charset="0"/>
            </a:endParaRPr>
          </a:p>
        </p:txBody>
      </p:sp>
      <p:pic>
        <p:nvPicPr>
          <p:cNvPr id="16386" name="Picture 2" descr="Scientist kids. Vector clip art ... | Stock vector | Colour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102" y="2619632"/>
            <a:ext cx="3219292" cy="28091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Stačiakampis 6"/>
          <p:cNvSpPr/>
          <p:nvPr/>
        </p:nvSpPr>
        <p:spPr>
          <a:xfrm>
            <a:off x="8345186" y="5428735"/>
            <a:ext cx="3553729" cy="1077218"/>
          </a:xfrm>
          <a:prstGeom prst="rect">
            <a:avLst/>
          </a:prstGeom>
        </p:spPr>
        <p:txBody>
          <a:bodyPr wrap="square">
            <a:spAutoFit/>
          </a:bodyPr>
          <a:lstStyle/>
          <a:p>
            <a:r>
              <a:rPr lang="lt-LT" sz="1600" dirty="0">
                <a:solidFill>
                  <a:srgbClr val="002060"/>
                </a:solidFill>
                <a:latin typeface="Comic Sans MS" panose="030F0702030302020204" pitchFamily="66" charset="0"/>
                <a:cs typeface="Times New Roman" panose="02020603050405020304" pitchFamily="18" charset="0"/>
              </a:rPr>
              <a:t>Kauno lopšelis- darželis „Liepaitė“</a:t>
            </a:r>
            <a:br>
              <a:rPr lang="lt-LT" sz="1600" dirty="0">
                <a:solidFill>
                  <a:srgbClr val="002060"/>
                </a:solidFill>
                <a:latin typeface="Comic Sans MS" panose="030F0702030302020204" pitchFamily="66" charset="0"/>
                <a:cs typeface="Times New Roman" panose="02020603050405020304" pitchFamily="18" charset="0"/>
              </a:rPr>
            </a:br>
            <a:r>
              <a:rPr lang="lt-LT" sz="1600" dirty="0">
                <a:solidFill>
                  <a:srgbClr val="002060"/>
                </a:solidFill>
                <a:latin typeface="Comic Sans MS" panose="030F0702030302020204" pitchFamily="66" charset="0"/>
                <a:cs typeface="Times New Roman" panose="02020603050405020304" pitchFamily="18" charset="0"/>
              </a:rPr>
              <a:t>Parengė mokytojos:</a:t>
            </a:r>
            <a:br>
              <a:rPr lang="lt-LT" sz="1600" dirty="0">
                <a:solidFill>
                  <a:srgbClr val="002060"/>
                </a:solidFill>
                <a:latin typeface="Comic Sans MS" panose="030F0702030302020204" pitchFamily="66" charset="0"/>
                <a:cs typeface="Times New Roman" panose="02020603050405020304" pitchFamily="18" charset="0"/>
              </a:rPr>
            </a:br>
            <a:r>
              <a:rPr lang="lt-LT" sz="1600" dirty="0">
                <a:solidFill>
                  <a:srgbClr val="002060"/>
                </a:solidFill>
                <a:latin typeface="Comic Sans MS" panose="030F0702030302020204" pitchFamily="66" charset="0"/>
                <a:cs typeface="Times New Roman" panose="02020603050405020304" pitchFamily="18" charset="0"/>
              </a:rPr>
              <a:t>Aistė </a:t>
            </a:r>
            <a:r>
              <a:rPr lang="lt-LT" sz="1600" dirty="0" err="1">
                <a:solidFill>
                  <a:srgbClr val="002060"/>
                </a:solidFill>
                <a:latin typeface="Comic Sans MS" panose="030F0702030302020204" pitchFamily="66" charset="0"/>
                <a:cs typeface="Times New Roman" panose="02020603050405020304" pitchFamily="18" charset="0"/>
              </a:rPr>
              <a:t>Guobė</a:t>
            </a:r>
            <a:r>
              <a:rPr lang="lt-LT" sz="1600" dirty="0">
                <a:solidFill>
                  <a:srgbClr val="002060"/>
                </a:solidFill>
                <a:latin typeface="Comic Sans MS" panose="030F0702030302020204" pitchFamily="66" charset="0"/>
                <a:cs typeface="Times New Roman" panose="02020603050405020304" pitchFamily="18" charset="0"/>
              </a:rPr>
              <a:t/>
            </a:r>
            <a:br>
              <a:rPr lang="lt-LT" sz="1600" dirty="0">
                <a:solidFill>
                  <a:srgbClr val="002060"/>
                </a:solidFill>
                <a:latin typeface="Comic Sans MS" panose="030F0702030302020204" pitchFamily="66" charset="0"/>
                <a:cs typeface="Times New Roman" panose="02020603050405020304" pitchFamily="18" charset="0"/>
              </a:rPr>
            </a:br>
            <a:r>
              <a:rPr lang="lt-LT" sz="1600" dirty="0">
                <a:solidFill>
                  <a:srgbClr val="002060"/>
                </a:solidFill>
                <a:latin typeface="Comic Sans MS" panose="030F0702030302020204" pitchFamily="66" charset="0"/>
                <a:cs typeface="Times New Roman" panose="02020603050405020304" pitchFamily="18" charset="0"/>
              </a:rPr>
              <a:t>Rita </a:t>
            </a:r>
            <a:r>
              <a:rPr lang="lt-LT" sz="1600" dirty="0" err="1">
                <a:solidFill>
                  <a:srgbClr val="002060"/>
                </a:solidFill>
                <a:latin typeface="Comic Sans MS" panose="030F0702030302020204" pitchFamily="66" charset="0"/>
                <a:cs typeface="Times New Roman" panose="02020603050405020304" pitchFamily="18" charset="0"/>
              </a:rPr>
              <a:t>Pūtvienė</a:t>
            </a:r>
            <a:endParaRPr lang="lt-LT" sz="1600" dirty="0">
              <a:solidFill>
                <a:srgbClr val="002060"/>
              </a:solidFill>
            </a:endParaRPr>
          </a:p>
        </p:txBody>
      </p:sp>
    </p:spTree>
    <p:extLst>
      <p:ext uri="{BB962C8B-B14F-4D97-AF65-F5344CB8AC3E}">
        <p14:creationId xmlns:p14="http://schemas.microsoft.com/office/powerpoint/2010/main" val="252894858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450765" y="5269078"/>
            <a:ext cx="4376351" cy="1179750"/>
          </a:xfrm>
        </p:spPr>
        <p:txBody>
          <a:bodyPr>
            <a:noAutofit/>
          </a:bodyPr>
          <a:lstStyle/>
          <a:p>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smtClean="0"/>
              <a:t/>
            </a:r>
            <a:br>
              <a:rPr lang="lt-LT" sz="1800" b="1" dirty="0" smtClean="0"/>
            </a:br>
            <a:r>
              <a:rPr lang="lt-LT" sz="1800" b="1" dirty="0" smtClean="0"/>
              <a:t/>
            </a:r>
            <a:br>
              <a:rPr lang="lt-LT" sz="1800" b="1" dirty="0" smtClean="0"/>
            </a:br>
            <a:r>
              <a:rPr lang="lt-LT" sz="1800" b="1" dirty="0"/>
              <a:t/>
            </a:r>
            <a:br>
              <a:rPr lang="lt-LT" sz="1800" b="1" dirty="0"/>
            </a:br>
            <a:r>
              <a:rPr lang="lt-LT" sz="2800" b="1" dirty="0" smtClean="0">
                <a:latin typeface="Comic Sans MS" panose="030F0702030302020204" pitchFamily="66" charset="0"/>
              </a:rPr>
              <a:t/>
            </a:r>
            <a:br>
              <a:rPr lang="lt-LT" sz="2800" b="1" dirty="0" smtClean="0">
                <a:latin typeface="Comic Sans MS" panose="030F0702030302020204" pitchFamily="66" charset="0"/>
              </a:rPr>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b="1" dirty="0"/>
              <a:t> </a:t>
            </a:r>
            <a:r>
              <a:rPr lang="lt-LT" sz="1800" dirty="0"/>
              <a:t/>
            </a:r>
            <a:br>
              <a:rPr lang="lt-LT" sz="1800" dirty="0"/>
            </a:br>
            <a:endParaRPr lang="lt-LT" sz="1800" dirty="0"/>
          </a:p>
        </p:txBody>
      </p:sp>
      <p:sp>
        <p:nvSpPr>
          <p:cNvPr id="8" name="Struktūrinė schema: alternatyvus procesas 7"/>
          <p:cNvSpPr/>
          <p:nvPr/>
        </p:nvSpPr>
        <p:spPr>
          <a:xfrm>
            <a:off x="307975" y="594840"/>
            <a:ext cx="3678194" cy="1198624"/>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r>
              <a:rPr lang="lt-LT" sz="1600" b="1" dirty="0" smtClean="0">
                <a:latin typeface="+mj-lt"/>
              </a:rPr>
              <a:t>Jums reikės:</a:t>
            </a:r>
            <a:r>
              <a:rPr lang="lt-LT" sz="1600" dirty="0" smtClean="0"/>
              <a:t> </a:t>
            </a:r>
          </a:p>
          <a:p>
            <a:pPr marL="285750" indent="-285750">
              <a:buFontTx/>
              <a:buChar char="-"/>
            </a:pPr>
            <a:r>
              <a:rPr lang="en-US" sz="1600" dirty="0" smtClean="0"/>
              <a:t>3 </a:t>
            </a:r>
            <a:r>
              <a:rPr lang="lt-LT" sz="1600" dirty="0" smtClean="0"/>
              <a:t>dubenėlių;</a:t>
            </a:r>
          </a:p>
          <a:p>
            <a:pPr marL="285750" indent="-285750">
              <a:buFontTx/>
              <a:buChar char="-"/>
            </a:pPr>
            <a:r>
              <a:rPr lang="lt-LT" sz="1600" dirty="0" err="1"/>
              <a:t>k</a:t>
            </a:r>
            <a:r>
              <a:rPr lang="en-US" sz="1600" dirty="0" err="1" smtClean="0"/>
              <a:t>ar</a:t>
            </a:r>
            <a:r>
              <a:rPr lang="lt-LT" sz="1600" dirty="0"/>
              <a:t>š</a:t>
            </a:r>
            <a:r>
              <a:rPr lang="en-US" sz="1600" dirty="0" smtClean="0"/>
              <a:t>to, </a:t>
            </a:r>
            <a:r>
              <a:rPr lang="en-US" sz="1600" dirty="0" err="1" smtClean="0"/>
              <a:t>drungno</a:t>
            </a:r>
            <a:r>
              <a:rPr lang="en-US" sz="1600" dirty="0" smtClean="0"/>
              <a:t> </a:t>
            </a:r>
            <a:r>
              <a:rPr lang="en-US" sz="1600" dirty="0" err="1" smtClean="0"/>
              <a:t>ir</a:t>
            </a:r>
            <a:r>
              <a:rPr lang="en-US" sz="1600" dirty="0" smtClean="0"/>
              <a:t> </a:t>
            </a:r>
            <a:r>
              <a:rPr lang="en-US" sz="1600" dirty="0" err="1" smtClean="0"/>
              <a:t>ledinio</a:t>
            </a:r>
            <a:r>
              <a:rPr lang="en-US" sz="1600" dirty="0" smtClean="0"/>
              <a:t> </a:t>
            </a:r>
            <a:r>
              <a:rPr lang="en-US" sz="1600" dirty="0" err="1" smtClean="0"/>
              <a:t>vandens</a:t>
            </a:r>
            <a:r>
              <a:rPr lang="en-US" sz="1600" dirty="0" smtClean="0"/>
              <a:t>.</a:t>
            </a:r>
            <a:endParaRPr lang="lt-LT" sz="1600" dirty="0" smtClean="0"/>
          </a:p>
        </p:txBody>
      </p:sp>
      <p:sp>
        <p:nvSpPr>
          <p:cNvPr id="9" name="Suapvalintas stačiakampis 8"/>
          <p:cNvSpPr/>
          <p:nvPr/>
        </p:nvSpPr>
        <p:spPr>
          <a:xfrm>
            <a:off x="155575" y="1979203"/>
            <a:ext cx="8115970" cy="19026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lt-LT" b="1" dirty="0" smtClean="0">
              <a:latin typeface="Comic Sans MS" panose="030F0702030302020204" pitchFamily="66" charset="0"/>
            </a:endParaRPr>
          </a:p>
          <a:p>
            <a:r>
              <a:rPr lang="lt-LT" b="1" dirty="0" smtClean="0">
                <a:latin typeface="Comic Sans MS" panose="030F0702030302020204" pitchFamily="66" charset="0"/>
              </a:rPr>
              <a:t>Eiga:</a:t>
            </a:r>
          </a:p>
          <a:p>
            <a:pPr marL="285750" indent="-285750">
              <a:buFontTx/>
              <a:buChar char="-"/>
            </a:pPr>
            <a:r>
              <a:rPr lang="lt-LT" dirty="0"/>
              <a:t>į</a:t>
            </a:r>
            <a:r>
              <a:rPr lang="lt-LT" dirty="0" smtClean="0"/>
              <a:t> vieną dubenį pripilti karšto, į kitą-drungno, o trečią-ledinio vandens.</a:t>
            </a:r>
          </a:p>
          <a:p>
            <a:pPr marL="285750" indent="-285750">
              <a:buFontTx/>
              <a:buChar char="-"/>
            </a:pPr>
            <a:r>
              <a:rPr lang="lt-LT" dirty="0">
                <a:latin typeface="+mj-lt"/>
              </a:rPr>
              <a:t>d</a:t>
            </a:r>
            <a:r>
              <a:rPr lang="lt-LT" dirty="0" smtClean="0">
                <a:latin typeface="+mj-lt"/>
              </a:rPr>
              <a:t>ešinę ranką panardink į karštą, o kairę-į šaltą vandenį.</a:t>
            </a:r>
          </a:p>
          <a:p>
            <a:pPr marL="285750" indent="-285750">
              <a:buFontTx/>
              <a:buChar char="-"/>
            </a:pPr>
            <a:r>
              <a:rPr lang="lt-LT" dirty="0">
                <a:latin typeface="+mj-lt"/>
              </a:rPr>
              <a:t>p</a:t>
            </a:r>
            <a:r>
              <a:rPr lang="lt-LT" dirty="0" smtClean="0">
                <a:latin typeface="+mj-lt"/>
              </a:rPr>
              <a:t>o kelių minučių rankas ištrauk, pakratyk ir iš karto panardink į drungną vandenį.</a:t>
            </a:r>
            <a:br>
              <a:rPr lang="lt-LT" dirty="0" smtClean="0">
                <a:latin typeface="+mj-lt"/>
              </a:rPr>
            </a:br>
            <a:endParaRPr lang="lt-LT" dirty="0">
              <a:latin typeface="+mj-lt"/>
            </a:endParaRPr>
          </a:p>
        </p:txBody>
      </p:sp>
      <p:sp>
        <p:nvSpPr>
          <p:cNvPr id="10" name="Suapvalintas stačiakampis 9"/>
          <p:cNvSpPr/>
          <p:nvPr/>
        </p:nvSpPr>
        <p:spPr>
          <a:xfrm>
            <a:off x="155575" y="3963286"/>
            <a:ext cx="8183082" cy="22241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lt-LT" b="1" dirty="0">
                <a:latin typeface="Comic Sans MS" panose="030F0702030302020204" pitchFamily="66" charset="0"/>
              </a:rPr>
              <a:t>Kas atsitinka?</a:t>
            </a:r>
            <a:r>
              <a:rPr lang="lt-LT" dirty="0">
                <a:latin typeface="Comic Sans MS" panose="030F0702030302020204" pitchFamily="66" charset="0"/>
              </a:rPr>
              <a:t/>
            </a:r>
            <a:br>
              <a:rPr lang="lt-LT" dirty="0">
                <a:latin typeface="Comic Sans MS" panose="030F0702030302020204" pitchFamily="66" charset="0"/>
              </a:rPr>
            </a:br>
            <a:r>
              <a:rPr lang="lt-LT" dirty="0" smtClean="0">
                <a:latin typeface="+mj-lt"/>
              </a:rPr>
              <a:t>Įmerkus dešinę (įkaitusią) ranką atrodo šaltas, o kairę (atvėsusią)-šiltas. Taip atsitinka, nes iš karštame vandenyje įkaitusios rankos šiluma srūva į drungną vandenį. Šilumos atidavimas juntamas kaip šaltis. Lediniame vandenyje atvėsusi ranka gauna šiek tiek šilumos iš drungno vandens, dėl to jis atrodo šiltas.</a:t>
            </a:r>
            <a:endParaRPr lang="lt-LT" dirty="0">
              <a:latin typeface="+mj-lt"/>
            </a:endParaRPr>
          </a:p>
        </p:txBody>
      </p:sp>
      <p:sp>
        <p:nvSpPr>
          <p:cNvPr id="11" name="Stačiakampis 10"/>
          <p:cNvSpPr/>
          <p:nvPr/>
        </p:nvSpPr>
        <p:spPr>
          <a:xfrm>
            <a:off x="14784483" y="1332872"/>
            <a:ext cx="6096000" cy="646331"/>
          </a:xfrm>
          <a:prstGeom prst="rect">
            <a:avLst/>
          </a:prstGeom>
        </p:spPr>
        <p:txBody>
          <a:bodyPr>
            <a:spAutoFit/>
          </a:bodyPr>
          <a:lstStyle/>
          <a:p>
            <a:endParaRPr lang="lt-LT" dirty="0" smtClean="0"/>
          </a:p>
          <a:p>
            <a:endParaRPr lang="lt-LT" dirty="0"/>
          </a:p>
        </p:txBody>
      </p:sp>
      <p:sp>
        <p:nvSpPr>
          <p:cNvPr id="12" name="AutoShape 2" descr="Vandens dienos žaidimai"/>
          <p:cNvSpPr>
            <a:spLocks noChangeAspect="1" noChangeArrowheads="1"/>
          </p:cNvSpPr>
          <p:nvPr/>
        </p:nvSpPr>
        <p:spPr bwMode="auto">
          <a:xfrm>
            <a:off x="7907003" y="78960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 name="AutoShape 4" descr="Vandens dienos žaidim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 name="Stačiakampis 16"/>
          <p:cNvSpPr/>
          <p:nvPr/>
        </p:nvSpPr>
        <p:spPr>
          <a:xfrm>
            <a:off x="4709558" y="132543"/>
            <a:ext cx="7672591" cy="1200329"/>
          </a:xfrm>
          <a:prstGeom prst="rect">
            <a:avLst/>
          </a:prstGeom>
        </p:spPr>
        <p:txBody>
          <a:bodyPr wrap="square">
            <a:spAutoFit/>
          </a:bodyPr>
          <a:lstStyle/>
          <a:p>
            <a:pPr algn="ctr"/>
            <a:r>
              <a:rPr lang="lt-LT" sz="3600" dirty="0" smtClean="0">
                <a:solidFill>
                  <a:srgbClr val="002060"/>
                </a:solidFill>
                <a:latin typeface="Comic Sans MS" panose="030F0702030302020204" pitchFamily="66" charset="0"/>
              </a:rPr>
              <a:t>               </a:t>
            </a:r>
          </a:p>
          <a:p>
            <a:pPr algn="ctr"/>
            <a:r>
              <a:rPr lang="lt-LT" sz="3600" dirty="0">
                <a:solidFill>
                  <a:srgbClr val="002060"/>
                </a:solidFill>
                <a:latin typeface="Comic Sans MS" panose="030F0702030302020204" pitchFamily="66" charset="0"/>
              </a:rPr>
              <a:t> </a:t>
            </a:r>
            <a:r>
              <a:rPr lang="lt-LT" sz="3600" dirty="0" smtClean="0">
                <a:solidFill>
                  <a:srgbClr val="002060"/>
                </a:solidFill>
                <a:latin typeface="Comic Sans MS" panose="030F0702030302020204" pitchFamily="66" charset="0"/>
              </a:rPr>
              <a:t>            EKSPERIMENTAS</a:t>
            </a:r>
          </a:p>
        </p:txBody>
      </p:sp>
      <p:sp>
        <p:nvSpPr>
          <p:cNvPr id="5" name="Stačiakampis 4"/>
          <p:cNvSpPr/>
          <p:nvPr/>
        </p:nvSpPr>
        <p:spPr>
          <a:xfrm>
            <a:off x="5811780" y="674551"/>
            <a:ext cx="5468165" cy="1200329"/>
          </a:xfrm>
          <a:prstGeom prst="rect">
            <a:avLst/>
          </a:prstGeom>
        </p:spPr>
        <p:txBody>
          <a:bodyPr wrap="none">
            <a:spAutoFit/>
          </a:bodyPr>
          <a:lstStyle/>
          <a:p>
            <a:pPr algn="ctr"/>
            <a:r>
              <a:rPr lang="lt-LT" sz="3600" b="1" dirty="0">
                <a:solidFill>
                  <a:srgbClr val="424F68"/>
                </a:solidFill>
                <a:latin typeface="Comic Sans MS" panose="030F0702030302020204" pitchFamily="66" charset="0"/>
              </a:rPr>
              <a:t> </a:t>
            </a:r>
            <a:r>
              <a:rPr lang="lt-LT" sz="3600" b="1" dirty="0" smtClean="0">
                <a:solidFill>
                  <a:srgbClr val="424F68"/>
                </a:solidFill>
                <a:latin typeface="Comic Sans MS" panose="030F0702030302020204" pitchFamily="66" charset="0"/>
              </a:rPr>
              <a:t>           </a:t>
            </a:r>
          </a:p>
          <a:p>
            <a:pPr algn="ctr"/>
            <a:r>
              <a:rPr lang="lt-LT" sz="3600" b="1" dirty="0">
                <a:solidFill>
                  <a:srgbClr val="424F68"/>
                </a:solidFill>
                <a:latin typeface="Comic Sans MS" panose="030F0702030302020204" pitchFamily="66" charset="0"/>
              </a:rPr>
              <a:t> </a:t>
            </a:r>
            <a:r>
              <a:rPr lang="lt-LT" sz="3600" b="1" dirty="0" smtClean="0">
                <a:solidFill>
                  <a:srgbClr val="424F68"/>
                </a:solidFill>
                <a:latin typeface="Comic Sans MS" panose="030F0702030302020204" pitchFamily="66" charset="0"/>
              </a:rPr>
              <a:t>      </a:t>
            </a:r>
            <a:r>
              <a:rPr lang="lt-LT" sz="3600" dirty="0" smtClean="0">
                <a:solidFill>
                  <a:srgbClr val="002060"/>
                </a:solidFill>
                <a:latin typeface="Comic Sans MS" panose="030F0702030302020204" pitchFamily="66" charset="0"/>
              </a:rPr>
              <a:t>„Šiltas ar šaltas?“</a:t>
            </a:r>
            <a:endParaRPr lang="lt-LT" sz="3600" dirty="0">
              <a:solidFill>
                <a:srgbClr val="002060"/>
              </a:solidFill>
              <a:latin typeface="Comic Sans MS" panose="030F0702030302020204" pitchFamily="66" charset="0"/>
            </a:endParaRPr>
          </a:p>
        </p:txBody>
      </p:sp>
      <p:pic>
        <p:nvPicPr>
          <p:cNvPr id="15" name="Picture 12" descr="V.0.5 95.5 Kbytes | 1300x1033 &gt; s., Children's hands"/>
          <p:cNvPicPr>
            <a:picLocks noChangeAspect="1" noChangeArrowheads="1"/>
          </p:cNvPicPr>
          <p:nvPr/>
        </p:nvPicPr>
        <p:blipFill rotWithShape="1">
          <a:blip r:embed="rId2">
            <a:extLst>
              <a:ext uri="{28A0092B-C50C-407E-A947-70E740481C1C}">
                <a14:useLocalDpi xmlns:a14="http://schemas.microsoft.com/office/drawing/2010/main" val="0"/>
              </a:ext>
            </a:extLst>
          </a:blip>
          <a:srcRect l="5255" t="9491" r="3866" b="8698"/>
          <a:stretch/>
        </p:blipFill>
        <p:spPr bwMode="auto">
          <a:xfrm>
            <a:off x="8696959" y="2705776"/>
            <a:ext cx="3198630" cy="32202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Turinio vietos rezervavimo ženklas 3">
            <a:extLst>
              <a:ext uri="{FF2B5EF4-FFF2-40B4-BE49-F238E27FC236}">
                <a16:creationId xmlns="" xmlns:a16="http://schemas.microsoft.com/office/drawing/2014/main" id="{9D56A01F-3275-45D9-988D-90EC7EF9EE9C}"/>
              </a:ext>
            </a:extLst>
          </p:cNvPr>
          <p:cNvPicPr>
            <a:picLocks noChangeAspect="1"/>
          </p:cNvPicPr>
          <p:nvPr/>
        </p:nvPicPr>
        <p:blipFill>
          <a:blip r:embed="rId3"/>
          <a:stretch>
            <a:fillRect/>
          </a:stretch>
        </p:blipFill>
        <p:spPr>
          <a:xfrm>
            <a:off x="11291745" y="7937"/>
            <a:ext cx="792911" cy="809460"/>
          </a:xfrm>
          <a:prstGeom prst="rect">
            <a:avLst/>
          </a:prstGeom>
        </p:spPr>
      </p:pic>
    </p:spTree>
    <p:extLst>
      <p:ext uri="{BB962C8B-B14F-4D97-AF65-F5344CB8AC3E}">
        <p14:creationId xmlns:p14="http://schemas.microsoft.com/office/powerpoint/2010/main" val="394805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par>
                          <p:cTn id="8" fill="hold">
                            <p:stCondLst>
                              <p:cond delay="3000"/>
                            </p:stCondLst>
                            <p:childTnLst>
                              <p:par>
                                <p:cTn id="9" presetID="22" presetClass="entr" presetSubtype="4"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000"/>
                                        <p:tgtEl>
                                          <p:spTgt spid="9"/>
                                        </p:tgtEl>
                                      </p:cBhvr>
                                    </p:animEffect>
                                  </p:childTnLst>
                                </p:cTn>
                              </p:par>
                            </p:childTnLst>
                          </p:cTn>
                        </p:par>
                        <p:par>
                          <p:cTn id="12" fill="hold">
                            <p:stCondLst>
                              <p:cond delay="6000"/>
                            </p:stCondLst>
                            <p:childTnLst>
                              <p:par>
                                <p:cTn id="13" presetID="22" presetClass="entr" presetSubtype="4"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450765" y="5269078"/>
            <a:ext cx="4376351" cy="1179750"/>
          </a:xfrm>
        </p:spPr>
        <p:txBody>
          <a:bodyPr>
            <a:noAutofit/>
          </a:bodyPr>
          <a:lstStyle/>
          <a:p>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smtClean="0"/>
              <a:t/>
            </a:r>
            <a:br>
              <a:rPr lang="lt-LT" sz="1800" b="1" dirty="0" smtClean="0"/>
            </a:br>
            <a:r>
              <a:rPr lang="lt-LT" sz="1800" b="1" dirty="0" smtClean="0"/>
              <a:t/>
            </a:r>
            <a:br>
              <a:rPr lang="lt-LT" sz="1800" b="1" dirty="0" smtClean="0"/>
            </a:br>
            <a:r>
              <a:rPr lang="lt-LT" sz="1800" b="1" dirty="0"/>
              <a:t/>
            </a:r>
            <a:br>
              <a:rPr lang="lt-LT" sz="1800" b="1" dirty="0"/>
            </a:br>
            <a:r>
              <a:rPr lang="lt-LT" sz="2800" b="1" dirty="0" smtClean="0">
                <a:latin typeface="Comic Sans MS" panose="030F0702030302020204" pitchFamily="66" charset="0"/>
              </a:rPr>
              <a:t/>
            </a:r>
            <a:br>
              <a:rPr lang="lt-LT" sz="2800" b="1" dirty="0" smtClean="0">
                <a:latin typeface="Comic Sans MS" panose="030F0702030302020204" pitchFamily="66" charset="0"/>
              </a:rPr>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b="1" dirty="0"/>
              <a:t> </a:t>
            </a:r>
            <a:r>
              <a:rPr lang="lt-LT" sz="1800" dirty="0"/>
              <a:t/>
            </a:r>
            <a:br>
              <a:rPr lang="lt-LT" sz="1800" dirty="0"/>
            </a:br>
            <a:endParaRPr lang="lt-LT" sz="1800" dirty="0"/>
          </a:p>
        </p:txBody>
      </p:sp>
      <p:sp>
        <p:nvSpPr>
          <p:cNvPr id="8" name="Struktūrinė schema: alternatyvus procesas 7"/>
          <p:cNvSpPr/>
          <p:nvPr/>
        </p:nvSpPr>
        <p:spPr>
          <a:xfrm>
            <a:off x="236318" y="942003"/>
            <a:ext cx="3678194" cy="1198624"/>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r>
              <a:rPr lang="lt-LT" sz="1600" b="1" dirty="0" smtClean="0">
                <a:latin typeface="+mj-lt"/>
              </a:rPr>
              <a:t>Jums reikės:</a:t>
            </a:r>
            <a:r>
              <a:rPr lang="lt-LT" sz="1600" dirty="0" smtClean="0"/>
              <a:t> </a:t>
            </a:r>
          </a:p>
          <a:p>
            <a:pPr marL="285750" indent="-285750">
              <a:buFontTx/>
              <a:buChar char="-"/>
            </a:pPr>
            <a:r>
              <a:rPr lang="lt-LT" sz="1600" dirty="0"/>
              <a:t>p</a:t>
            </a:r>
            <a:r>
              <a:rPr lang="lt-LT" sz="1600" dirty="0" smtClean="0"/>
              <a:t>lastikinio indo;</a:t>
            </a:r>
          </a:p>
          <a:p>
            <a:pPr marL="285750" indent="-285750">
              <a:buFontTx/>
              <a:buChar char="-"/>
            </a:pPr>
            <a:r>
              <a:rPr lang="lt-LT" sz="1600" dirty="0"/>
              <a:t>p</a:t>
            </a:r>
            <a:r>
              <a:rPr lang="lt-LT" sz="1600" dirty="0" smtClean="0"/>
              <a:t>lastikinės figūrėlės.</a:t>
            </a:r>
          </a:p>
        </p:txBody>
      </p:sp>
      <p:sp>
        <p:nvSpPr>
          <p:cNvPr id="9" name="Suapvalintas stačiakampis 8"/>
          <p:cNvSpPr/>
          <p:nvPr/>
        </p:nvSpPr>
        <p:spPr>
          <a:xfrm>
            <a:off x="155575" y="2403940"/>
            <a:ext cx="7386128" cy="19026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lt-LT" b="1" dirty="0" smtClean="0">
              <a:latin typeface="Comic Sans MS" panose="030F0702030302020204" pitchFamily="66" charset="0"/>
            </a:endParaRPr>
          </a:p>
          <a:p>
            <a:r>
              <a:rPr lang="lt-LT" b="1" dirty="0" smtClean="0">
                <a:latin typeface="Comic Sans MS" panose="030F0702030302020204" pitchFamily="66" charset="0"/>
              </a:rPr>
              <a:t>Eiga:</a:t>
            </a:r>
          </a:p>
          <a:p>
            <a:pPr marL="285750" indent="-285750">
              <a:buFontTx/>
              <a:buChar char="-"/>
            </a:pPr>
            <a:r>
              <a:rPr lang="lt-LT" dirty="0"/>
              <a:t>f</a:t>
            </a:r>
            <a:r>
              <a:rPr lang="lt-LT" dirty="0" smtClean="0"/>
              <a:t>igūrėlę įdėk į indą ir pripilk jį vandens.</a:t>
            </a:r>
          </a:p>
          <a:p>
            <a:pPr marL="285750" indent="-285750">
              <a:buFontTx/>
              <a:buChar char="-"/>
            </a:pPr>
            <a:r>
              <a:rPr lang="lt-LT" dirty="0" smtClean="0">
                <a:latin typeface="+mj-lt"/>
              </a:rPr>
              <a:t>indą palaikyk per naktį šaldymo kameroje arba lauke spaudžiant šaltukui.</a:t>
            </a:r>
          </a:p>
          <a:p>
            <a:pPr marL="285750" indent="-285750">
              <a:buFontTx/>
              <a:buChar char="-"/>
            </a:pPr>
            <a:r>
              <a:rPr lang="lt-LT" dirty="0" smtClean="0">
                <a:latin typeface="+mj-lt"/>
              </a:rPr>
              <a:t>išimk indą iš šaldymo kameros ir užpilk iš išorės šiek tiek šilto vandens.</a:t>
            </a:r>
            <a:br>
              <a:rPr lang="lt-LT" dirty="0" smtClean="0">
                <a:latin typeface="+mj-lt"/>
              </a:rPr>
            </a:br>
            <a:endParaRPr lang="lt-LT" dirty="0">
              <a:latin typeface="+mj-lt"/>
            </a:endParaRPr>
          </a:p>
        </p:txBody>
      </p:sp>
      <p:sp>
        <p:nvSpPr>
          <p:cNvPr id="10" name="Suapvalintas stačiakampis 9"/>
          <p:cNvSpPr/>
          <p:nvPr/>
        </p:nvSpPr>
        <p:spPr>
          <a:xfrm>
            <a:off x="222687" y="4728938"/>
            <a:ext cx="6413005" cy="13171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lt-LT" b="1" dirty="0">
                <a:latin typeface="Comic Sans MS" panose="030F0702030302020204" pitchFamily="66" charset="0"/>
              </a:rPr>
              <a:t>Kas atsitinka?</a:t>
            </a:r>
            <a:r>
              <a:rPr lang="lt-LT" dirty="0">
                <a:latin typeface="Comic Sans MS" panose="030F0702030302020204" pitchFamily="66" charset="0"/>
              </a:rPr>
              <a:t/>
            </a:r>
            <a:br>
              <a:rPr lang="lt-LT" dirty="0">
                <a:latin typeface="Comic Sans MS" panose="030F0702030302020204" pitchFamily="66" charset="0"/>
              </a:rPr>
            </a:br>
            <a:r>
              <a:rPr lang="lt-LT" dirty="0" smtClean="0">
                <a:latin typeface="+mj-lt"/>
              </a:rPr>
              <a:t>Užšalusį ledą galima išimti iš formelės, plastikinė figūrėlė yra įšalusi lede. Lede įšalę gyvūnai gerai išsilaiko tūkstančius metų.</a:t>
            </a:r>
            <a:endParaRPr lang="lt-LT" dirty="0">
              <a:latin typeface="+mj-lt"/>
            </a:endParaRPr>
          </a:p>
        </p:txBody>
      </p:sp>
      <p:sp>
        <p:nvSpPr>
          <p:cNvPr id="11" name="Stačiakampis 10"/>
          <p:cNvSpPr/>
          <p:nvPr/>
        </p:nvSpPr>
        <p:spPr>
          <a:xfrm>
            <a:off x="14784483" y="1332872"/>
            <a:ext cx="6096000" cy="646331"/>
          </a:xfrm>
          <a:prstGeom prst="rect">
            <a:avLst/>
          </a:prstGeom>
        </p:spPr>
        <p:txBody>
          <a:bodyPr>
            <a:spAutoFit/>
          </a:bodyPr>
          <a:lstStyle/>
          <a:p>
            <a:endParaRPr lang="lt-LT" dirty="0" smtClean="0"/>
          </a:p>
          <a:p>
            <a:endParaRPr lang="lt-LT" dirty="0"/>
          </a:p>
        </p:txBody>
      </p:sp>
      <p:sp>
        <p:nvSpPr>
          <p:cNvPr id="12" name="AutoShape 2" descr="Vandens dienos žaidimai"/>
          <p:cNvSpPr>
            <a:spLocks noChangeAspect="1" noChangeArrowheads="1"/>
          </p:cNvSpPr>
          <p:nvPr/>
        </p:nvSpPr>
        <p:spPr bwMode="auto">
          <a:xfrm>
            <a:off x="7907003" y="78960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 name="AutoShape 4" descr="Vandens dienos žaidim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 name="Stačiakampis 16"/>
          <p:cNvSpPr/>
          <p:nvPr/>
        </p:nvSpPr>
        <p:spPr>
          <a:xfrm>
            <a:off x="4709557" y="160338"/>
            <a:ext cx="7672591" cy="1200329"/>
          </a:xfrm>
          <a:prstGeom prst="rect">
            <a:avLst/>
          </a:prstGeom>
        </p:spPr>
        <p:txBody>
          <a:bodyPr wrap="square">
            <a:spAutoFit/>
          </a:bodyPr>
          <a:lstStyle/>
          <a:p>
            <a:pPr algn="ctr"/>
            <a:r>
              <a:rPr lang="lt-LT" sz="3600" dirty="0" smtClean="0">
                <a:solidFill>
                  <a:srgbClr val="002060"/>
                </a:solidFill>
                <a:latin typeface="Comic Sans MS" panose="030F0702030302020204" pitchFamily="66" charset="0"/>
              </a:rPr>
              <a:t>               </a:t>
            </a:r>
          </a:p>
          <a:p>
            <a:pPr algn="ctr"/>
            <a:r>
              <a:rPr lang="lt-LT" sz="3600" dirty="0">
                <a:solidFill>
                  <a:srgbClr val="002060"/>
                </a:solidFill>
                <a:latin typeface="Comic Sans MS" panose="030F0702030302020204" pitchFamily="66" charset="0"/>
              </a:rPr>
              <a:t> </a:t>
            </a:r>
            <a:r>
              <a:rPr lang="lt-LT" sz="3600" dirty="0" smtClean="0">
                <a:solidFill>
                  <a:srgbClr val="002060"/>
                </a:solidFill>
                <a:latin typeface="Comic Sans MS" panose="030F0702030302020204" pitchFamily="66" charset="0"/>
              </a:rPr>
              <a:t>            EKSPERIMENTAS</a:t>
            </a:r>
          </a:p>
        </p:txBody>
      </p:sp>
      <p:sp>
        <p:nvSpPr>
          <p:cNvPr id="5" name="Stačiakampis 4"/>
          <p:cNvSpPr/>
          <p:nvPr/>
        </p:nvSpPr>
        <p:spPr>
          <a:xfrm>
            <a:off x="6316910" y="542023"/>
            <a:ext cx="4647685" cy="1200329"/>
          </a:xfrm>
          <a:prstGeom prst="rect">
            <a:avLst/>
          </a:prstGeom>
        </p:spPr>
        <p:txBody>
          <a:bodyPr wrap="square">
            <a:spAutoFit/>
          </a:bodyPr>
          <a:lstStyle/>
          <a:p>
            <a:pPr algn="ctr"/>
            <a:r>
              <a:rPr lang="lt-LT" sz="3600" b="1" dirty="0">
                <a:solidFill>
                  <a:srgbClr val="424F68"/>
                </a:solidFill>
                <a:latin typeface="Comic Sans MS" panose="030F0702030302020204" pitchFamily="66" charset="0"/>
              </a:rPr>
              <a:t> </a:t>
            </a:r>
            <a:r>
              <a:rPr lang="lt-LT" sz="3600" b="1" dirty="0" smtClean="0">
                <a:solidFill>
                  <a:srgbClr val="424F68"/>
                </a:solidFill>
                <a:latin typeface="Comic Sans MS" panose="030F0702030302020204" pitchFamily="66" charset="0"/>
              </a:rPr>
              <a:t>           </a:t>
            </a:r>
          </a:p>
          <a:p>
            <a:pPr algn="ctr"/>
            <a:r>
              <a:rPr lang="lt-LT" sz="3600" dirty="0" smtClean="0">
                <a:solidFill>
                  <a:srgbClr val="002060"/>
                </a:solidFill>
                <a:latin typeface="Comic Sans MS" panose="030F0702030302020204" pitchFamily="66" charset="0"/>
              </a:rPr>
              <a:t>„</a:t>
            </a:r>
            <a:r>
              <a:rPr lang="lt-LT" sz="3600" dirty="0">
                <a:solidFill>
                  <a:srgbClr val="002060"/>
                </a:solidFill>
                <a:latin typeface="Comic Sans MS" panose="030F0702030302020204" pitchFamily="66" charset="0"/>
              </a:rPr>
              <a:t>Ledo dovana</a:t>
            </a:r>
            <a:r>
              <a:rPr lang="lt-LT" sz="3600" dirty="0" smtClean="0">
                <a:solidFill>
                  <a:srgbClr val="002060"/>
                </a:solidFill>
                <a:latin typeface="Comic Sans MS" panose="030F0702030302020204" pitchFamily="66" charset="0"/>
              </a:rPr>
              <a:t>“</a:t>
            </a:r>
            <a:endParaRPr lang="lt-LT" sz="3600" dirty="0">
              <a:solidFill>
                <a:srgbClr val="002060"/>
              </a:solidFill>
              <a:latin typeface="Comic Sans MS" panose="030F0702030302020204" pitchFamily="66" charset="0"/>
            </a:endParaRPr>
          </a:p>
        </p:txBody>
      </p:sp>
      <p:pic>
        <p:nvPicPr>
          <p:cNvPr id="14" name="Picture 14" descr="How to Make Frozen Dinosaur Eggs Kids Love | Dinosaur activit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3097" y="2374428"/>
            <a:ext cx="3523376" cy="38643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Turinio vietos rezervavimo ženklas 3">
            <a:extLst>
              <a:ext uri="{FF2B5EF4-FFF2-40B4-BE49-F238E27FC236}">
                <a16:creationId xmlns="" xmlns:a16="http://schemas.microsoft.com/office/drawing/2014/main" id="{9D56A01F-3275-45D9-988D-90EC7EF9EE9C}"/>
              </a:ext>
            </a:extLst>
          </p:cNvPr>
          <p:cNvPicPr>
            <a:picLocks noChangeAspect="1"/>
          </p:cNvPicPr>
          <p:nvPr/>
        </p:nvPicPr>
        <p:blipFill>
          <a:blip r:embed="rId3"/>
          <a:stretch>
            <a:fillRect/>
          </a:stretch>
        </p:blipFill>
        <p:spPr>
          <a:xfrm>
            <a:off x="11276916" y="33483"/>
            <a:ext cx="792911" cy="809460"/>
          </a:xfrm>
          <a:prstGeom prst="rect">
            <a:avLst/>
          </a:prstGeom>
        </p:spPr>
      </p:pic>
    </p:spTree>
    <p:extLst>
      <p:ext uri="{BB962C8B-B14F-4D97-AF65-F5344CB8AC3E}">
        <p14:creationId xmlns:p14="http://schemas.microsoft.com/office/powerpoint/2010/main" val="286904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par>
                          <p:cTn id="8" fill="hold">
                            <p:stCondLst>
                              <p:cond delay="3000"/>
                            </p:stCondLst>
                            <p:childTnLst>
                              <p:par>
                                <p:cTn id="9" presetID="22" presetClass="entr" presetSubtype="4"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000"/>
                                        <p:tgtEl>
                                          <p:spTgt spid="9"/>
                                        </p:tgtEl>
                                      </p:cBhvr>
                                    </p:animEffect>
                                  </p:childTnLst>
                                </p:cTn>
                              </p:par>
                            </p:childTnLst>
                          </p:cTn>
                        </p:par>
                        <p:par>
                          <p:cTn id="12" fill="hold">
                            <p:stCondLst>
                              <p:cond delay="6000"/>
                            </p:stCondLst>
                            <p:childTnLst>
                              <p:par>
                                <p:cTn id="13" presetID="22" presetClass="entr" presetSubtype="4"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urinio vietos rezervavimo ženklas 3"/>
          <p:cNvSpPr>
            <a:spLocks noGrp="1"/>
          </p:cNvSpPr>
          <p:nvPr>
            <p:ph idx="4294967295"/>
          </p:nvPr>
        </p:nvSpPr>
        <p:spPr>
          <a:xfrm>
            <a:off x="477794" y="233449"/>
            <a:ext cx="8399463" cy="4346575"/>
          </a:xfrm>
          <a:prstGeom prst="cloudCallout">
            <a:avLst>
              <a:gd name="adj1" fmla="val 44240"/>
              <a:gd name="adj2" fmla="val 55344"/>
            </a:avLst>
          </a:prstGeom>
        </p:spPr>
        <p:style>
          <a:lnRef idx="1">
            <a:schemeClr val="accent4"/>
          </a:lnRef>
          <a:fillRef idx="2">
            <a:schemeClr val="accent4"/>
          </a:fillRef>
          <a:effectRef idx="1">
            <a:schemeClr val="accent4"/>
          </a:effectRef>
          <a:fontRef idx="minor">
            <a:schemeClr val="dk1"/>
          </a:fontRef>
        </p:style>
        <p:txBody>
          <a:bodyPr rtlCol="0" anchor="ctr">
            <a:noAutofit/>
          </a:bodyPr>
          <a:lstStyle/>
          <a:p>
            <a:pPr marL="0" indent="0" algn="ctr">
              <a:buNone/>
            </a:pPr>
            <a:r>
              <a:rPr lang="lt-LT" sz="1800" dirty="0" smtClean="0">
                <a:solidFill>
                  <a:srgbClr val="002060"/>
                </a:solidFill>
                <a:latin typeface="+mj-lt"/>
              </a:rPr>
              <a:t>VAIKAI JŪS ESATE DRĄSŪS IR SMALSŪS.</a:t>
            </a:r>
          </a:p>
          <a:p>
            <a:pPr marL="0" indent="0" algn="ctr">
              <a:buNone/>
            </a:pPr>
            <a:r>
              <a:rPr lang="lt-LT" sz="1800" dirty="0" smtClean="0">
                <a:solidFill>
                  <a:srgbClr val="002060"/>
                </a:solidFill>
                <a:latin typeface="+mj-lt"/>
              </a:rPr>
              <a:t>PAMĖGINKITE KARTU SU SAVO TĖVELIAIS ATLIKTI PATIKUSIUS, DAR NEIŠBANDYTUS EKSPERIMENTUS</a:t>
            </a:r>
            <a:r>
              <a:rPr lang="lt-LT" sz="1800" dirty="0">
                <a:solidFill>
                  <a:srgbClr val="002060"/>
                </a:solidFill>
                <a:latin typeface="+mj-lt"/>
              </a:rPr>
              <a:t>. O GAL ŽINOTE DAR </a:t>
            </a:r>
            <a:r>
              <a:rPr lang="lt-LT" sz="1800" dirty="0" smtClean="0">
                <a:solidFill>
                  <a:srgbClr val="002060"/>
                </a:solidFill>
                <a:latin typeface="+mj-lt"/>
              </a:rPr>
              <a:t>KITŲ EKSPERIMENTŲ? LABAI LAUKSIME JŪSŲ ATLIKTŲ DARBŲ</a:t>
            </a:r>
            <a:r>
              <a:rPr lang="en-US" sz="1800" dirty="0" smtClean="0">
                <a:solidFill>
                  <a:srgbClr val="002060"/>
                </a:solidFill>
                <a:latin typeface="+mj-lt"/>
              </a:rPr>
              <a:t>!</a:t>
            </a:r>
            <a:endParaRPr lang="lt-LT" sz="1800" dirty="0">
              <a:solidFill>
                <a:srgbClr val="002060"/>
              </a:solidFill>
              <a:latin typeface="+mj-lt"/>
            </a:endParaRPr>
          </a:p>
          <a:p>
            <a:pPr algn="ctr"/>
            <a:endParaRPr lang="lt-LT" sz="1800" dirty="0" smtClean="0">
              <a:solidFill>
                <a:srgbClr val="002060"/>
              </a:solidFill>
              <a:latin typeface="+mj-lt"/>
            </a:endParaRPr>
          </a:p>
          <a:p>
            <a:pPr marL="0" indent="0" algn="ctr">
              <a:buNone/>
            </a:pPr>
            <a:r>
              <a:rPr lang="lt-LT" sz="1800" dirty="0" smtClean="0">
                <a:solidFill>
                  <a:srgbClr val="002060"/>
                </a:solidFill>
                <a:latin typeface="+mj-lt"/>
              </a:rPr>
              <a:t>Atliktus </a:t>
            </a:r>
            <a:r>
              <a:rPr lang="lt-LT" sz="1800" dirty="0">
                <a:solidFill>
                  <a:srgbClr val="002060"/>
                </a:solidFill>
                <a:latin typeface="+mj-lt"/>
              </a:rPr>
              <a:t>darbus nufotografuoja ir siunčia</a:t>
            </a:r>
            <a:r>
              <a:rPr lang="lt-LT" sz="1800" dirty="0" smtClean="0">
                <a:solidFill>
                  <a:srgbClr val="002060"/>
                </a:solidFill>
                <a:latin typeface="+mj-lt"/>
              </a:rPr>
              <a:t>:</a:t>
            </a:r>
            <a:r>
              <a:rPr lang="en-US" sz="1800" dirty="0" smtClean="0">
                <a:solidFill>
                  <a:srgbClr val="002060"/>
                </a:solidFill>
                <a:latin typeface="+mj-lt"/>
              </a:rPr>
              <a:t>  </a:t>
            </a:r>
            <a:endParaRPr lang="en-US" sz="1800" dirty="0">
              <a:solidFill>
                <a:srgbClr val="002060"/>
              </a:solidFill>
              <a:latin typeface="+mj-lt"/>
            </a:endParaRPr>
          </a:p>
          <a:p>
            <a:pPr marL="0" indent="0" algn="ctr">
              <a:buNone/>
            </a:pPr>
            <a:r>
              <a:rPr lang="en-US" sz="1800" dirty="0">
                <a:solidFill>
                  <a:srgbClr val="002060"/>
                </a:solidFill>
                <a:latin typeface="+mj-lt"/>
                <a:hlinkClick r:id="rId2"/>
              </a:rPr>
              <a:t>aisguob@gmail.com</a:t>
            </a:r>
            <a:endParaRPr lang="en-US" sz="1800" dirty="0">
              <a:solidFill>
                <a:srgbClr val="002060"/>
              </a:solidFill>
              <a:latin typeface="+mj-lt"/>
            </a:endParaRPr>
          </a:p>
        </p:txBody>
      </p:sp>
      <p:pic>
        <p:nvPicPr>
          <p:cNvPr id="5" name="Turinio vietos rezervavimo ženklas 3">
            <a:extLst>
              <a:ext uri="{FF2B5EF4-FFF2-40B4-BE49-F238E27FC236}">
                <a16:creationId xmlns="" xmlns:a16="http://schemas.microsoft.com/office/drawing/2014/main" id="{9D56A01F-3275-45D9-988D-90EC7EF9EE9C}"/>
              </a:ext>
            </a:extLst>
          </p:cNvPr>
          <p:cNvPicPr>
            <a:picLocks noChangeAspect="1"/>
          </p:cNvPicPr>
          <p:nvPr/>
        </p:nvPicPr>
        <p:blipFill>
          <a:blip r:embed="rId3"/>
          <a:stretch>
            <a:fillRect/>
          </a:stretch>
        </p:blipFill>
        <p:spPr>
          <a:xfrm>
            <a:off x="8628752" y="4405652"/>
            <a:ext cx="2261670" cy="2308874"/>
          </a:xfrm>
          <a:prstGeom prst="rect">
            <a:avLst/>
          </a:prstGeom>
        </p:spPr>
      </p:pic>
    </p:spTree>
    <p:extLst>
      <p:ext uri="{BB962C8B-B14F-4D97-AF65-F5344CB8AC3E}">
        <p14:creationId xmlns:p14="http://schemas.microsoft.com/office/powerpoint/2010/main" val="226271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450765" y="5269078"/>
            <a:ext cx="4376351" cy="1179750"/>
          </a:xfrm>
        </p:spPr>
        <p:txBody>
          <a:bodyPr>
            <a:noAutofit/>
          </a:bodyPr>
          <a:lstStyle/>
          <a:p>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smtClean="0"/>
              <a:t/>
            </a:r>
            <a:br>
              <a:rPr lang="lt-LT" sz="1800" b="1" dirty="0" smtClean="0"/>
            </a:br>
            <a:r>
              <a:rPr lang="lt-LT" sz="1800" b="1" dirty="0" smtClean="0"/>
              <a:t/>
            </a:r>
            <a:br>
              <a:rPr lang="lt-LT" sz="1800" b="1" dirty="0" smtClean="0"/>
            </a:br>
            <a:r>
              <a:rPr lang="lt-LT" sz="1800" b="1" dirty="0"/>
              <a:t/>
            </a:r>
            <a:br>
              <a:rPr lang="lt-LT" sz="1800" b="1" dirty="0"/>
            </a:br>
            <a:r>
              <a:rPr lang="lt-LT" sz="2800" b="1" dirty="0" smtClean="0">
                <a:latin typeface="Comic Sans MS" panose="030F0702030302020204" pitchFamily="66" charset="0"/>
              </a:rPr>
              <a:t/>
            </a:r>
            <a:br>
              <a:rPr lang="lt-LT" sz="2800" b="1" dirty="0" smtClean="0">
                <a:latin typeface="Comic Sans MS" panose="030F0702030302020204" pitchFamily="66" charset="0"/>
              </a:rPr>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b="1" dirty="0"/>
              <a:t> </a:t>
            </a:r>
            <a:r>
              <a:rPr lang="lt-LT" sz="1800" dirty="0"/>
              <a:t/>
            </a:r>
            <a:br>
              <a:rPr lang="lt-LT" sz="1800" dirty="0"/>
            </a:br>
            <a:endParaRPr lang="lt-LT" sz="1800" dirty="0"/>
          </a:p>
        </p:txBody>
      </p:sp>
      <p:sp>
        <p:nvSpPr>
          <p:cNvPr id="8" name="Struktūrinė schema: alternatyvus procesas 7"/>
          <p:cNvSpPr/>
          <p:nvPr/>
        </p:nvSpPr>
        <p:spPr>
          <a:xfrm>
            <a:off x="155575" y="616926"/>
            <a:ext cx="6587740" cy="1862356"/>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r>
              <a:rPr lang="lt-LT" sz="1600" b="1" dirty="0" smtClean="0">
                <a:latin typeface="+mj-lt"/>
              </a:rPr>
              <a:t>Jums </a:t>
            </a:r>
            <a:r>
              <a:rPr lang="lt-LT" sz="1600" b="1" dirty="0">
                <a:latin typeface="+mj-lt"/>
              </a:rPr>
              <a:t>reikės:</a:t>
            </a:r>
            <a:r>
              <a:rPr lang="lt-LT" sz="1600" dirty="0" smtClean="0">
                <a:latin typeface="+mj-lt"/>
              </a:rPr>
              <a:t>     </a:t>
            </a:r>
          </a:p>
          <a:p>
            <a:r>
              <a:rPr lang="lt-LT" sz="1600" dirty="0" smtClean="0">
                <a:latin typeface="+mj-lt"/>
              </a:rPr>
              <a:t>- plastikinio butelio, spalvoto popieriaus;</a:t>
            </a:r>
          </a:p>
          <a:p>
            <a:r>
              <a:rPr lang="lt-LT" sz="1600" dirty="0" smtClean="0">
                <a:latin typeface="+mj-lt"/>
              </a:rPr>
              <a:t>- acto</a:t>
            </a:r>
            <a:r>
              <a:rPr lang="lt-LT" sz="1600" dirty="0">
                <a:latin typeface="+mj-lt"/>
              </a:rPr>
              <a:t>;</a:t>
            </a:r>
          </a:p>
          <a:p>
            <a:r>
              <a:rPr lang="lt-LT" sz="1600" dirty="0" smtClean="0">
                <a:latin typeface="+mj-lt"/>
              </a:rPr>
              <a:t>- sodos </a:t>
            </a:r>
            <a:r>
              <a:rPr lang="lt-LT" sz="1600" dirty="0">
                <a:latin typeface="+mj-lt"/>
              </a:rPr>
              <a:t>( 1valg.šaukštas);</a:t>
            </a:r>
          </a:p>
          <a:p>
            <a:r>
              <a:rPr lang="lt-LT" sz="1600" dirty="0" smtClean="0">
                <a:latin typeface="+mj-lt"/>
              </a:rPr>
              <a:t>- miltų </a:t>
            </a:r>
            <a:r>
              <a:rPr lang="lt-LT" sz="1600" dirty="0">
                <a:latin typeface="+mj-lt"/>
              </a:rPr>
              <a:t>(2valg.šaukštai);</a:t>
            </a:r>
          </a:p>
          <a:p>
            <a:r>
              <a:rPr lang="lt-LT" sz="1600" dirty="0" smtClean="0">
                <a:latin typeface="+mj-lt"/>
              </a:rPr>
              <a:t>- maistinių </a:t>
            </a:r>
            <a:r>
              <a:rPr lang="lt-LT" sz="1600" dirty="0">
                <a:latin typeface="+mj-lt"/>
              </a:rPr>
              <a:t>dažų (geltonos, raudonos arba oranžinės spalvos).</a:t>
            </a:r>
          </a:p>
          <a:p>
            <a:endParaRPr lang="lt-LT" dirty="0" smtClean="0">
              <a:latin typeface="+mj-lt"/>
            </a:endParaRPr>
          </a:p>
        </p:txBody>
      </p:sp>
      <p:sp>
        <p:nvSpPr>
          <p:cNvPr id="9" name="Suapvalintas stačiakampis 8"/>
          <p:cNvSpPr/>
          <p:nvPr/>
        </p:nvSpPr>
        <p:spPr>
          <a:xfrm>
            <a:off x="155575" y="2583906"/>
            <a:ext cx="8678032" cy="207207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lt-LT" b="1" dirty="0" smtClean="0">
              <a:latin typeface="Comic Sans MS" panose="030F0702030302020204" pitchFamily="66" charset="0"/>
            </a:endParaRPr>
          </a:p>
          <a:p>
            <a:endParaRPr lang="lt-LT" b="1" dirty="0" smtClean="0">
              <a:latin typeface="Comic Sans MS" panose="030F0702030302020204" pitchFamily="66" charset="0"/>
            </a:endParaRPr>
          </a:p>
          <a:p>
            <a:r>
              <a:rPr lang="lt-LT" b="1" dirty="0" smtClean="0">
                <a:latin typeface="Comic Sans MS" panose="030F0702030302020204" pitchFamily="66" charset="0"/>
              </a:rPr>
              <a:t>Eiga:</a:t>
            </a:r>
            <a:endParaRPr lang="lt-LT" dirty="0"/>
          </a:p>
          <a:p>
            <a:pPr marL="285750" indent="-285750">
              <a:buFontTx/>
              <a:buChar char="-"/>
            </a:pPr>
            <a:r>
              <a:rPr lang="lt-LT" sz="1600" dirty="0" smtClean="0"/>
              <a:t>iš spalvoto popieriaus  </a:t>
            </a:r>
            <a:r>
              <a:rPr lang="lt-LT" sz="1600" dirty="0"/>
              <a:t>padaryti </a:t>
            </a:r>
            <a:r>
              <a:rPr lang="lt-LT" sz="1600" dirty="0" smtClean="0"/>
              <a:t>„krokodilo kūno </a:t>
            </a:r>
            <a:r>
              <a:rPr lang="lt-LT" sz="1600" dirty="0"/>
              <a:t>formą“. </a:t>
            </a:r>
            <a:endParaRPr lang="lt-LT" sz="1600" dirty="0" smtClean="0"/>
          </a:p>
          <a:p>
            <a:pPr marL="285750" indent="-285750">
              <a:buFontTx/>
              <a:buChar char="-"/>
            </a:pPr>
            <a:r>
              <a:rPr lang="lt-LT" dirty="0"/>
              <a:t>j</a:t>
            </a:r>
            <a:r>
              <a:rPr lang="lt-LT" dirty="0" smtClean="0"/>
              <a:t>uo apklijuoti</a:t>
            </a:r>
            <a:r>
              <a:rPr lang="lt-LT" dirty="0"/>
              <a:t> </a:t>
            </a:r>
            <a:r>
              <a:rPr lang="lt-LT" dirty="0" smtClean="0"/>
              <a:t>plastikinį </a:t>
            </a:r>
            <a:r>
              <a:rPr lang="lt-LT" dirty="0"/>
              <a:t>butelį. </a:t>
            </a:r>
            <a:endParaRPr lang="lt-LT" dirty="0" smtClean="0"/>
          </a:p>
          <a:p>
            <a:pPr marL="285750" indent="-285750">
              <a:buFontTx/>
              <a:buChar char="-"/>
            </a:pPr>
            <a:r>
              <a:rPr lang="lt-LT" dirty="0"/>
              <a:t>į</a:t>
            </a:r>
            <a:r>
              <a:rPr lang="lt-LT" dirty="0" smtClean="0"/>
              <a:t> </a:t>
            </a:r>
            <a:r>
              <a:rPr lang="lt-LT" dirty="0"/>
              <a:t>butelį pilame actą (maždaug iki pusės butelio</a:t>
            </a:r>
            <a:r>
              <a:rPr lang="lt-LT" dirty="0" smtClean="0"/>
              <a:t>).</a:t>
            </a:r>
          </a:p>
          <a:p>
            <a:pPr marL="285750" indent="-285750">
              <a:buFontTx/>
              <a:buChar char="-"/>
            </a:pPr>
            <a:r>
              <a:rPr lang="lt-LT" dirty="0"/>
              <a:t>t</a:t>
            </a:r>
            <a:r>
              <a:rPr lang="lt-LT" dirty="0" smtClean="0"/>
              <a:t>ada </a:t>
            </a:r>
            <a:r>
              <a:rPr lang="lt-LT" dirty="0"/>
              <a:t>žiupsnelį maistinių dažų suberiame į miltus, juos išmaišome ir supilame į butelį. </a:t>
            </a:r>
            <a:endParaRPr lang="lt-LT" dirty="0" smtClean="0"/>
          </a:p>
          <a:p>
            <a:pPr marL="285750" indent="-285750">
              <a:buFontTx/>
              <a:buChar char="-"/>
            </a:pPr>
            <a:r>
              <a:rPr lang="lt-LT" dirty="0"/>
              <a:t>g</a:t>
            </a:r>
            <a:r>
              <a:rPr lang="lt-LT" dirty="0" smtClean="0"/>
              <a:t>aliausiai </a:t>
            </a:r>
            <a:r>
              <a:rPr lang="lt-LT" dirty="0"/>
              <a:t>supilame sodą ir laukiame „išsiveržimo“.</a:t>
            </a:r>
            <a:endParaRPr lang="lt-LT" dirty="0">
              <a:latin typeface="Comic Sans MS" panose="030F0702030302020204" pitchFamily="66" charset="0"/>
            </a:endParaRPr>
          </a:p>
          <a:p>
            <a:r>
              <a:rPr lang="lt-LT" dirty="0" smtClean="0">
                <a:latin typeface="Comic Sans MS" panose="030F0702030302020204" pitchFamily="66" charset="0"/>
              </a:rPr>
              <a:t/>
            </a:r>
            <a:br>
              <a:rPr lang="lt-LT" dirty="0" smtClean="0">
                <a:latin typeface="Comic Sans MS" panose="030F0702030302020204" pitchFamily="66" charset="0"/>
              </a:rPr>
            </a:br>
            <a:endParaRPr lang="lt-LT" dirty="0">
              <a:latin typeface="Comic Sans MS" panose="030F0702030302020204" pitchFamily="66" charset="0"/>
            </a:endParaRPr>
          </a:p>
        </p:txBody>
      </p:sp>
      <p:sp>
        <p:nvSpPr>
          <p:cNvPr id="10" name="Suapvalintas stačiakampis 9"/>
          <p:cNvSpPr/>
          <p:nvPr/>
        </p:nvSpPr>
        <p:spPr>
          <a:xfrm>
            <a:off x="155575" y="4760610"/>
            <a:ext cx="8183082" cy="17453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lt-LT" b="1" dirty="0">
                <a:latin typeface="Comic Sans MS" panose="030F0702030302020204" pitchFamily="66" charset="0"/>
              </a:rPr>
              <a:t>Kas atsitinka?</a:t>
            </a:r>
            <a:r>
              <a:rPr lang="lt-LT" dirty="0">
                <a:latin typeface="Comic Sans MS" panose="030F0702030302020204" pitchFamily="66" charset="0"/>
              </a:rPr>
              <a:t/>
            </a:r>
            <a:br>
              <a:rPr lang="lt-LT" dirty="0">
                <a:latin typeface="Comic Sans MS" panose="030F0702030302020204" pitchFamily="66" charset="0"/>
              </a:rPr>
            </a:br>
            <a:r>
              <a:rPr lang="lt-LT" dirty="0"/>
              <a:t>Sumaišius sodą su actu vyksta cheminė reakcija, kurios metu susidaro putos. Jos pakankamai stipria srove išteka iš butelio. Kadangi buvo suberti maistiniai dažai, srovė veržiasi spalvota, panaši į lavą. Su vaikais galima kalbėtis apie kalnus, ugnikalnius.</a:t>
            </a:r>
            <a:endParaRPr lang="lt-LT" dirty="0">
              <a:latin typeface="Comic Sans MS" panose="030F0702030302020204" pitchFamily="66" charset="0"/>
            </a:endParaRPr>
          </a:p>
        </p:txBody>
      </p:sp>
      <p:sp>
        <p:nvSpPr>
          <p:cNvPr id="11" name="Stačiakampis 10"/>
          <p:cNvSpPr/>
          <p:nvPr/>
        </p:nvSpPr>
        <p:spPr>
          <a:xfrm>
            <a:off x="14784483" y="1332872"/>
            <a:ext cx="6096000" cy="646331"/>
          </a:xfrm>
          <a:prstGeom prst="rect">
            <a:avLst/>
          </a:prstGeom>
        </p:spPr>
        <p:txBody>
          <a:bodyPr>
            <a:spAutoFit/>
          </a:bodyPr>
          <a:lstStyle/>
          <a:p>
            <a:endParaRPr lang="lt-LT" dirty="0" smtClean="0"/>
          </a:p>
          <a:p>
            <a:endParaRPr lang="lt-LT" dirty="0"/>
          </a:p>
        </p:txBody>
      </p:sp>
      <p:sp>
        <p:nvSpPr>
          <p:cNvPr id="12" name="AutoShape 2" descr="Vandens dienos žaidimai"/>
          <p:cNvSpPr>
            <a:spLocks noChangeAspect="1" noChangeArrowheads="1"/>
          </p:cNvSpPr>
          <p:nvPr/>
        </p:nvSpPr>
        <p:spPr bwMode="auto">
          <a:xfrm>
            <a:off x="7907003" y="78960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 name="AutoShape 4" descr="Vandens dienos žaidim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 name="Stačiakampis 16"/>
          <p:cNvSpPr/>
          <p:nvPr/>
        </p:nvSpPr>
        <p:spPr>
          <a:xfrm>
            <a:off x="4709558" y="132543"/>
            <a:ext cx="7672591" cy="1200329"/>
          </a:xfrm>
          <a:prstGeom prst="rect">
            <a:avLst/>
          </a:prstGeom>
        </p:spPr>
        <p:txBody>
          <a:bodyPr wrap="square">
            <a:spAutoFit/>
          </a:bodyPr>
          <a:lstStyle/>
          <a:p>
            <a:pPr algn="ctr"/>
            <a:r>
              <a:rPr lang="lt-LT" sz="3600" dirty="0" smtClean="0">
                <a:solidFill>
                  <a:srgbClr val="002060"/>
                </a:solidFill>
                <a:latin typeface="Comic Sans MS" panose="030F0702030302020204" pitchFamily="66" charset="0"/>
              </a:rPr>
              <a:t>               </a:t>
            </a:r>
          </a:p>
          <a:p>
            <a:pPr algn="ctr"/>
            <a:r>
              <a:rPr lang="lt-LT" sz="3600" dirty="0">
                <a:solidFill>
                  <a:srgbClr val="002060"/>
                </a:solidFill>
                <a:latin typeface="Comic Sans MS" panose="030F0702030302020204" pitchFamily="66" charset="0"/>
              </a:rPr>
              <a:t> </a:t>
            </a:r>
            <a:r>
              <a:rPr lang="lt-LT" sz="3600" dirty="0" smtClean="0">
                <a:solidFill>
                  <a:srgbClr val="002060"/>
                </a:solidFill>
                <a:latin typeface="Comic Sans MS" panose="030F0702030302020204" pitchFamily="66" charset="0"/>
              </a:rPr>
              <a:t>            EKSPERIMENTAS</a:t>
            </a:r>
          </a:p>
        </p:txBody>
      </p:sp>
      <p:sp>
        <p:nvSpPr>
          <p:cNvPr id="5" name="Stačiakampis 4"/>
          <p:cNvSpPr/>
          <p:nvPr/>
        </p:nvSpPr>
        <p:spPr>
          <a:xfrm>
            <a:off x="4942951" y="674551"/>
            <a:ext cx="7205820" cy="1200329"/>
          </a:xfrm>
          <a:prstGeom prst="rect">
            <a:avLst/>
          </a:prstGeom>
        </p:spPr>
        <p:txBody>
          <a:bodyPr wrap="none">
            <a:spAutoFit/>
          </a:bodyPr>
          <a:lstStyle/>
          <a:p>
            <a:pPr algn="ctr"/>
            <a:r>
              <a:rPr lang="lt-LT" sz="3600" b="1" dirty="0">
                <a:solidFill>
                  <a:srgbClr val="424F68"/>
                </a:solidFill>
                <a:latin typeface="Comic Sans MS" panose="030F0702030302020204" pitchFamily="66" charset="0"/>
              </a:rPr>
              <a:t> </a:t>
            </a:r>
            <a:r>
              <a:rPr lang="lt-LT" sz="3600" b="1" dirty="0" smtClean="0">
                <a:solidFill>
                  <a:srgbClr val="424F68"/>
                </a:solidFill>
                <a:latin typeface="Comic Sans MS" panose="030F0702030302020204" pitchFamily="66" charset="0"/>
              </a:rPr>
              <a:t>           </a:t>
            </a:r>
          </a:p>
          <a:p>
            <a:pPr algn="ctr"/>
            <a:r>
              <a:rPr lang="lt-LT" sz="3600" b="1" dirty="0">
                <a:solidFill>
                  <a:srgbClr val="424F68"/>
                </a:solidFill>
                <a:latin typeface="Comic Sans MS" panose="030F0702030302020204" pitchFamily="66" charset="0"/>
              </a:rPr>
              <a:t> </a:t>
            </a:r>
            <a:r>
              <a:rPr lang="lt-LT" sz="3600" b="1" dirty="0" smtClean="0">
                <a:solidFill>
                  <a:srgbClr val="424F68"/>
                </a:solidFill>
                <a:latin typeface="Comic Sans MS" panose="030F0702030302020204" pitchFamily="66" charset="0"/>
              </a:rPr>
              <a:t>         </a:t>
            </a:r>
            <a:r>
              <a:rPr lang="lt-LT" sz="3600" dirty="0" smtClean="0">
                <a:solidFill>
                  <a:srgbClr val="002060"/>
                </a:solidFill>
                <a:latin typeface="Comic Sans MS" panose="030F0702030302020204" pitchFamily="66" charset="0"/>
              </a:rPr>
              <a:t>„</a:t>
            </a:r>
            <a:r>
              <a:rPr lang="lt-LT" sz="3600" dirty="0" err="1" smtClean="0">
                <a:solidFill>
                  <a:srgbClr val="002060"/>
                </a:solidFill>
                <a:latin typeface="Comic Sans MS" panose="030F0702030302020204" pitchFamily="66" charset="0"/>
              </a:rPr>
              <a:t>Pūtojantis</a:t>
            </a:r>
            <a:r>
              <a:rPr lang="lt-LT" sz="3600" dirty="0" smtClean="0">
                <a:solidFill>
                  <a:srgbClr val="002060"/>
                </a:solidFill>
                <a:latin typeface="Comic Sans MS" panose="030F0702030302020204" pitchFamily="66" charset="0"/>
              </a:rPr>
              <a:t> krokodilas “</a:t>
            </a:r>
            <a:endParaRPr lang="lt-LT" sz="3600" dirty="0">
              <a:solidFill>
                <a:srgbClr val="002060"/>
              </a:solidFill>
              <a:latin typeface="Comic Sans MS" panose="030F0702030302020204" pitchFamily="66" charset="0"/>
            </a:endParaRPr>
          </a:p>
        </p:txBody>
      </p:sp>
      <p:pic>
        <p:nvPicPr>
          <p:cNvPr id="15"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4275" y="2693740"/>
            <a:ext cx="3070371" cy="36024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Turinio vietos rezervavimo ženklas 3">
            <a:extLst>
              <a:ext uri="{FF2B5EF4-FFF2-40B4-BE49-F238E27FC236}">
                <a16:creationId xmlns="" xmlns:a16="http://schemas.microsoft.com/office/drawing/2014/main" id="{9D56A01F-3275-45D9-988D-90EC7EF9EE9C}"/>
              </a:ext>
            </a:extLst>
          </p:cNvPr>
          <p:cNvPicPr>
            <a:picLocks noChangeAspect="1"/>
          </p:cNvPicPr>
          <p:nvPr/>
        </p:nvPicPr>
        <p:blipFill>
          <a:blip r:embed="rId3"/>
          <a:stretch>
            <a:fillRect/>
          </a:stretch>
        </p:blipFill>
        <p:spPr>
          <a:xfrm>
            <a:off x="11276916" y="33483"/>
            <a:ext cx="792911" cy="809460"/>
          </a:xfrm>
          <a:prstGeom prst="rect">
            <a:avLst/>
          </a:prstGeom>
        </p:spPr>
      </p:pic>
    </p:spTree>
    <p:extLst>
      <p:ext uri="{BB962C8B-B14F-4D97-AF65-F5344CB8AC3E}">
        <p14:creationId xmlns:p14="http://schemas.microsoft.com/office/powerpoint/2010/main" val="81678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par>
                          <p:cTn id="8" fill="hold">
                            <p:stCondLst>
                              <p:cond delay="3000"/>
                            </p:stCondLst>
                            <p:childTnLst>
                              <p:par>
                                <p:cTn id="9" presetID="22" presetClass="entr" presetSubtype="4"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000"/>
                                        <p:tgtEl>
                                          <p:spTgt spid="9"/>
                                        </p:tgtEl>
                                      </p:cBhvr>
                                    </p:animEffect>
                                  </p:childTnLst>
                                </p:cTn>
                              </p:par>
                            </p:childTnLst>
                          </p:cTn>
                        </p:par>
                        <p:par>
                          <p:cTn id="12" fill="hold">
                            <p:stCondLst>
                              <p:cond delay="6000"/>
                            </p:stCondLst>
                            <p:childTnLst>
                              <p:par>
                                <p:cTn id="13" presetID="22" presetClass="entr" presetSubtype="4"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450765" y="5269078"/>
            <a:ext cx="4376351" cy="1179750"/>
          </a:xfrm>
        </p:spPr>
        <p:txBody>
          <a:bodyPr>
            <a:noAutofit/>
          </a:bodyPr>
          <a:lstStyle/>
          <a:p>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smtClean="0"/>
              <a:t/>
            </a:r>
            <a:br>
              <a:rPr lang="lt-LT" sz="1800" b="1" dirty="0" smtClean="0"/>
            </a:br>
            <a:r>
              <a:rPr lang="lt-LT" sz="1800" b="1" dirty="0" smtClean="0"/>
              <a:t/>
            </a:r>
            <a:br>
              <a:rPr lang="lt-LT" sz="1800" b="1" dirty="0" smtClean="0"/>
            </a:br>
            <a:r>
              <a:rPr lang="lt-LT" sz="1800" b="1" dirty="0"/>
              <a:t/>
            </a:r>
            <a:br>
              <a:rPr lang="lt-LT" sz="1800" b="1" dirty="0"/>
            </a:br>
            <a:r>
              <a:rPr lang="lt-LT" sz="2800" b="1" dirty="0" smtClean="0">
                <a:latin typeface="Comic Sans MS" panose="030F0702030302020204" pitchFamily="66" charset="0"/>
              </a:rPr>
              <a:t/>
            </a:r>
            <a:br>
              <a:rPr lang="lt-LT" sz="2800" b="1" dirty="0" smtClean="0">
                <a:latin typeface="Comic Sans MS" panose="030F0702030302020204" pitchFamily="66" charset="0"/>
              </a:rPr>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b="1" dirty="0"/>
              <a:t> </a:t>
            </a:r>
            <a:r>
              <a:rPr lang="lt-LT" sz="1800" dirty="0"/>
              <a:t/>
            </a:r>
            <a:br>
              <a:rPr lang="lt-LT" sz="1800" dirty="0"/>
            </a:br>
            <a:endParaRPr lang="lt-LT" sz="1800" dirty="0"/>
          </a:p>
        </p:txBody>
      </p:sp>
      <p:pic>
        <p:nvPicPr>
          <p:cNvPr id="14" name="Picture 8" descr="A Captivating Water Cycle Bag Experiment For Kids Of All Ages"/>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24009" r="7652"/>
          <a:stretch/>
        </p:blipFill>
        <p:spPr bwMode="auto">
          <a:xfrm>
            <a:off x="9613555" y="4077023"/>
            <a:ext cx="2213561" cy="26021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Struktūrinė schema: alternatyvus procesas 7"/>
          <p:cNvSpPr/>
          <p:nvPr/>
        </p:nvSpPr>
        <p:spPr>
          <a:xfrm>
            <a:off x="206023" y="160339"/>
            <a:ext cx="3961531" cy="1630072"/>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r>
              <a:rPr lang="lt-LT" sz="1600" b="1" dirty="0" smtClean="0">
                <a:latin typeface="+mj-lt"/>
              </a:rPr>
              <a:t>Jums </a:t>
            </a:r>
            <a:r>
              <a:rPr lang="lt-LT" sz="1600" b="1" dirty="0">
                <a:latin typeface="+mj-lt"/>
              </a:rPr>
              <a:t>reikės:</a:t>
            </a:r>
            <a:r>
              <a:rPr lang="lt-LT" sz="1600" dirty="0">
                <a:latin typeface="+mj-lt"/>
              </a:rPr>
              <a:t/>
            </a:r>
            <a:br>
              <a:rPr lang="lt-LT" sz="1600" dirty="0">
                <a:latin typeface="+mj-lt"/>
              </a:rPr>
            </a:br>
            <a:r>
              <a:rPr lang="lt-LT" sz="1600" dirty="0" smtClean="0">
                <a:latin typeface="+mj-lt"/>
              </a:rPr>
              <a:t>-polietileninio užspaudžiamo maišelio</a:t>
            </a:r>
            <a:r>
              <a:rPr lang="lt-LT" sz="1600" dirty="0">
                <a:latin typeface="+mj-lt"/>
              </a:rPr>
              <a:t>;</a:t>
            </a:r>
            <a:br>
              <a:rPr lang="lt-LT" sz="1600" dirty="0">
                <a:latin typeface="+mj-lt"/>
              </a:rPr>
            </a:br>
            <a:r>
              <a:rPr lang="lt-LT" sz="1600" dirty="0" smtClean="0">
                <a:latin typeface="+mj-lt"/>
              </a:rPr>
              <a:t>-vandeniui </a:t>
            </a:r>
            <a:r>
              <a:rPr lang="lt-LT" sz="1600" dirty="0">
                <a:latin typeface="+mj-lt"/>
              </a:rPr>
              <a:t>atsparių markerių;</a:t>
            </a:r>
            <a:br>
              <a:rPr lang="lt-LT" sz="1600" dirty="0">
                <a:latin typeface="+mj-lt"/>
              </a:rPr>
            </a:br>
            <a:r>
              <a:rPr lang="lt-LT" sz="1600" dirty="0" smtClean="0">
                <a:latin typeface="+mj-lt"/>
              </a:rPr>
              <a:t>-puodelio </a:t>
            </a:r>
            <a:r>
              <a:rPr lang="lt-LT" sz="1600" dirty="0">
                <a:latin typeface="+mj-lt"/>
              </a:rPr>
              <a:t>vandens;</a:t>
            </a:r>
            <a:br>
              <a:rPr lang="lt-LT" sz="1600" dirty="0">
                <a:latin typeface="+mj-lt"/>
              </a:rPr>
            </a:br>
            <a:r>
              <a:rPr lang="lt-LT" sz="1600" dirty="0" smtClean="0">
                <a:latin typeface="+mj-lt"/>
              </a:rPr>
              <a:t>-mėlynų </a:t>
            </a:r>
            <a:r>
              <a:rPr lang="lt-LT" sz="1600" dirty="0">
                <a:latin typeface="+mj-lt"/>
              </a:rPr>
              <a:t>maistinių dažų.</a:t>
            </a:r>
          </a:p>
        </p:txBody>
      </p:sp>
      <p:sp>
        <p:nvSpPr>
          <p:cNvPr id="9" name="Suapvalintas stačiakampis 8"/>
          <p:cNvSpPr/>
          <p:nvPr/>
        </p:nvSpPr>
        <p:spPr>
          <a:xfrm>
            <a:off x="155575" y="1895167"/>
            <a:ext cx="10300888" cy="22489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lt-LT" b="1" dirty="0" smtClean="0">
              <a:latin typeface="Comic Sans MS" panose="030F0702030302020204" pitchFamily="66" charset="0"/>
            </a:endParaRPr>
          </a:p>
          <a:p>
            <a:endParaRPr lang="lt-LT" b="1" dirty="0">
              <a:latin typeface="Comic Sans MS" panose="030F0702030302020204" pitchFamily="66" charset="0"/>
            </a:endParaRPr>
          </a:p>
          <a:p>
            <a:r>
              <a:rPr lang="lt-LT" b="1" dirty="0" smtClean="0">
                <a:latin typeface="+mj-lt"/>
              </a:rPr>
              <a:t>Eiga:</a:t>
            </a:r>
            <a:r>
              <a:rPr lang="lt-LT" dirty="0" smtClean="0">
                <a:latin typeface="+mj-lt"/>
              </a:rPr>
              <a:t/>
            </a:r>
            <a:br>
              <a:rPr lang="lt-LT" dirty="0" smtClean="0">
                <a:latin typeface="+mj-lt"/>
              </a:rPr>
            </a:br>
            <a:r>
              <a:rPr lang="lt-LT" dirty="0" smtClean="0">
                <a:latin typeface="+mj-lt"/>
              </a:rPr>
              <a:t>-ant polietileninio maišelio vaikų paprašyti nupiešti saulę ir debesis, jūros bangas (užspaudimas viršuje – prie „debesų“).</a:t>
            </a:r>
            <a:br>
              <a:rPr lang="lt-LT" dirty="0" smtClean="0">
                <a:latin typeface="+mj-lt"/>
              </a:rPr>
            </a:br>
            <a:r>
              <a:rPr lang="lt-LT" dirty="0" smtClean="0">
                <a:latin typeface="+mj-lt"/>
              </a:rPr>
              <a:t>-vandenį indelyje maistiniais dažais nudažome mėlyna spalva. mėlyną vandenį supilame į maišelius (vanduo turi apsemti nupieštas bangas) ir sandariai užspaudžiame.</a:t>
            </a:r>
            <a:br>
              <a:rPr lang="lt-LT" dirty="0" smtClean="0">
                <a:latin typeface="+mj-lt"/>
              </a:rPr>
            </a:br>
            <a:r>
              <a:rPr lang="lt-LT" dirty="0" smtClean="0">
                <a:latin typeface="+mj-lt"/>
              </a:rPr>
              <a:t>-maišelius su „jūra“ pakabiname ant lango saulėtoje vietoje. </a:t>
            </a:r>
            <a:br>
              <a:rPr lang="lt-LT" dirty="0" smtClean="0">
                <a:latin typeface="+mj-lt"/>
              </a:rPr>
            </a:br>
            <a:r>
              <a:rPr lang="lt-LT" dirty="0" smtClean="0">
                <a:latin typeface="+mj-lt"/>
              </a:rPr>
              <a:t>-stebime, kas vyksta (eksperimentas trunka kelias dienas).</a:t>
            </a:r>
            <a:br>
              <a:rPr lang="lt-LT" dirty="0" smtClean="0">
                <a:latin typeface="+mj-lt"/>
              </a:rPr>
            </a:br>
            <a:r>
              <a:rPr lang="lt-LT" b="1" dirty="0" smtClean="0">
                <a:latin typeface="Comic Sans MS" panose="030F0702030302020204" pitchFamily="66" charset="0"/>
              </a:rPr>
              <a:t> </a:t>
            </a:r>
            <a:r>
              <a:rPr lang="lt-LT" dirty="0" smtClean="0">
                <a:latin typeface="Comic Sans MS" panose="030F0702030302020204" pitchFamily="66" charset="0"/>
              </a:rPr>
              <a:t/>
            </a:r>
            <a:br>
              <a:rPr lang="lt-LT" dirty="0" smtClean="0">
                <a:latin typeface="Comic Sans MS" panose="030F0702030302020204" pitchFamily="66" charset="0"/>
              </a:rPr>
            </a:br>
            <a:endParaRPr lang="lt-LT" dirty="0">
              <a:latin typeface="Comic Sans MS" panose="030F0702030302020204" pitchFamily="66" charset="0"/>
            </a:endParaRPr>
          </a:p>
        </p:txBody>
      </p:sp>
      <p:sp>
        <p:nvSpPr>
          <p:cNvPr id="10" name="Suapvalintas stačiakampis 9"/>
          <p:cNvSpPr/>
          <p:nvPr/>
        </p:nvSpPr>
        <p:spPr>
          <a:xfrm>
            <a:off x="233041" y="4282650"/>
            <a:ext cx="7035113" cy="23965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lt-LT" b="1" dirty="0">
                <a:latin typeface="+mj-lt"/>
              </a:rPr>
              <a:t>Kas atsitinka?</a:t>
            </a:r>
            <a:r>
              <a:rPr lang="lt-LT" dirty="0">
                <a:latin typeface="+mj-lt"/>
              </a:rPr>
              <a:t/>
            </a:r>
            <a:br>
              <a:rPr lang="lt-LT" dirty="0">
                <a:latin typeface="+mj-lt"/>
              </a:rPr>
            </a:br>
            <a:r>
              <a:rPr lang="lt-LT" dirty="0">
                <a:latin typeface="+mj-lt"/>
              </a:rPr>
              <a:t>K</a:t>
            </a:r>
            <a:r>
              <a:rPr lang="lt-LT" dirty="0" smtClean="0">
                <a:latin typeface="+mj-lt"/>
              </a:rPr>
              <a:t>ai </a:t>
            </a:r>
            <a:r>
              <a:rPr lang="lt-LT" dirty="0">
                <a:latin typeface="+mj-lt"/>
              </a:rPr>
              <a:t>saulė pašildo maišelyje vandenį, vanduo garuoja ir kyla į </a:t>
            </a:r>
            <a:r>
              <a:rPr lang="lt-LT" dirty="0" smtClean="0">
                <a:latin typeface="+mj-lt"/>
              </a:rPr>
              <a:t>viršų. </a:t>
            </a:r>
            <a:r>
              <a:rPr lang="lt-LT" dirty="0">
                <a:latin typeface="+mj-lt"/>
              </a:rPr>
              <a:t>S</a:t>
            </a:r>
            <a:r>
              <a:rPr lang="lt-LT" dirty="0" smtClean="0">
                <a:latin typeface="+mj-lt"/>
              </a:rPr>
              <a:t>usidaro </a:t>
            </a:r>
            <a:r>
              <a:rPr lang="lt-LT" dirty="0">
                <a:latin typeface="+mj-lt"/>
              </a:rPr>
              <a:t>tarsi maži debesys. Atšalus orui visi lašeliai vėl sugrįžta į ,,</a:t>
            </a:r>
            <a:r>
              <a:rPr lang="lt-LT" dirty="0" smtClean="0">
                <a:latin typeface="+mj-lt"/>
              </a:rPr>
              <a:t>jūrą“ </a:t>
            </a:r>
            <a:r>
              <a:rPr lang="lt-LT" dirty="0">
                <a:latin typeface="+mj-lt"/>
              </a:rPr>
              <a:t> </a:t>
            </a:r>
            <a:r>
              <a:rPr lang="lt-LT" dirty="0" smtClean="0">
                <a:latin typeface="+mj-lt"/>
              </a:rPr>
              <a:t>ir taip </a:t>
            </a:r>
            <a:r>
              <a:rPr lang="lt-LT" dirty="0">
                <a:latin typeface="+mj-lt"/>
              </a:rPr>
              <a:t>sukuriamas vandens </a:t>
            </a:r>
            <a:r>
              <a:rPr lang="lt-LT" dirty="0" err="1" smtClean="0">
                <a:latin typeface="+mj-lt"/>
              </a:rPr>
              <a:t>ciklas.Vaikai</a:t>
            </a:r>
            <a:r>
              <a:rPr lang="lt-LT" dirty="0" smtClean="0">
                <a:latin typeface="+mj-lt"/>
              </a:rPr>
              <a:t> sužino vandens garavimo ir garų virtimo vandeniu paslaptis.</a:t>
            </a:r>
            <a:r>
              <a:rPr lang="lt-LT" dirty="0">
                <a:latin typeface="+mj-lt"/>
              </a:rPr>
              <a:t/>
            </a:r>
            <a:br>
              <a:rPr lang="lt-LT" dirty="0">
                <a:latin typeface="+mj-lt"/>
              </a:rPr>
            </a:br>
            <a:endParaRPr lang="lt-LT" dirty="0">
              <a:latin typeface="+mj-lt"/>
            </a:endParaRPr>
          </a:p>
        </p:txBody>
      </p:sp>
      <p:sp>
        <p:nvSpPr>
          <p:cNvPr id="11" name="Stačiakampis 10"/>
          <p:cNvSpPr/>
          <p:nvPr/>
        </p:nvSpPr>
        <p:spPr>
          <a:xfrm>
            <a:off x="14784483" y="1332872"/>
            <a:ext cx="6096000" cy="646331"/>
          </a:xfrm>
          <a:prstGeom prst="rect">
            <a:avLst/>
          </a:prstGeom>
        </p:spPr>
        <p:txBody>
          <a:bodyPr>
            <a:spAutoFit/>
          </a:bodyPr>
          <a:lstStyle/>
          <a:p>
            <a:endParaRPr lang="lt-LT" dirty="0" smtClean="0"/>
          </a:p>
          <a:p>
            <a:endParaRPr lang="lt-LT" dirty="0"/>
          </a:p>
        </p:txBody>
      </p:sp>
      <p:sp>
        <p:nvSpPr>
          <p:cNvPr id="12" name="AutoShape 2" descr="Vandens dienos žaidimai"/>
          <p:cNvSpPr>
            <a:spLocks noChangeAspect="1" noChangeArrowheads="1"/>
          </p:cNvSpPr>
          <p:nvPr/>
        </p:nvSpPr>
        <p:spPr bwMode="auto">
          <a:xfrm>
            <a:off x="7907003" y="78960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 name="AutoShape 4" descr="Vandens dienos žaidim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 name="Stačiakampis 16"/>
          <p:cNvSpPr/>
          <p:nvPr/>
        </p:nvSpPr>
        <p:spPr>
          <a:xfrm>
            <a:off x="4709558" y="132543"/>
            <a:ext cx="7672591" cy="1200329"/>
          </a:xfrm>
          <a:prstGeom prst="rect">
            <a:avLst/>
          </a:prstGeom>
        </p:spPr>
        <p:txBody>
          <a:bodyPr wrap="square">
            <a:spAutoFit/>
          </a:bodyPr>
          <a:lstStyle/>
          <a:p>
            <a:pPr algn="ctr"/>
            <a:r>
              <a:rPr lang="lt-LT" sz="3600" dirty="0" smtClean="0">
                <a:solidFill>
                  <a:srgbClr val="002060"/>
                </a:solidFill>
                <a:latin typeface="Comic Sans MS" panose="030F0702030302020204" pitchFamily="66" charset="0"/>
              </a:rPr>
              <a:t>EKSPERIMENTAS </a:t>
            </a:r>
          </a:p>
          <a:p>
            <a:pPr algn="ctr"/>
            <a:r>
              <a:rPr lang="lt-LT" sz="3600" dirty="0" smtClean="0">
                <a:solidFill>
                  <a:srgbClr val="002060"/>
                </a:solidFill>
                <a:latin typeface="Comic Sans MS" panose="030F0702030302020204" pitchFamily="66" charset="0"/>
              </a:rPr>
              <a:t>„Lietus maišelyje“</a:t>
            </a:r>
            <a:endParaRPr lang="lt-LT" sz="3600" dirty="0">
              <a:solidFill>
                <a:srgbClr val="002060"/>
              </a:solidFill>
              <a:latin typeface="Comic Sans MS" panose="030F0702030302020204" pitchFamily="66" charset="0"/>
            </a:endParaRPr>
          </a:p>
        </p:txBody>
      </p:sp>
      <p:pic>
        <p:nvPicPr>
          <p:cNvPr id="15" name="Turinio vietos rezervavimo ženklas 3">
            <a:extLst>
              <a:ext uri="{FF2B5EF4-FFF2-40B4-BE49-F238E27FC236}">
                <a16:creationId xmlns="" xmlns:a16="http://schemas.microsoft.com/office/drawing/2014/main" id="{9D56A01F-3275-45D9-988D-90EC7EF9EE9C}"/>
              </a:ext>
            </a:extLst>
          </p:cNvPr>
          <p:cNvPicPr>
            <a:picLocks noChangeAspect="1"/>
          </p:cNvPicPr>
          <p:nvPr/>
        </p:nvPicPr>
        <p:blipFill>
          <a:blip r:embed="rId3"/>
          <a:stretch>
            <a:fillRect/>
          </a:stretch>
        </p:blipFill>
        <p:spPr>
          <a:xfrm>
            <a:off x="11276916" y="33483"/>
            <a:ext cx="792911" cy="809460"/>
          </a:xfrm>
          <a:prstGeom prst="rect">
            <a:avLst/>
          </a:prstGeom>
        </p:spPr>
      </p:pic>
    </p:spTree>
    <p:extLst>
      <p:ext uri="{BB962C8B-B14F-4D97-AF65-F5344CB8AC3E}">
        <p14:creationId xmlns:p14="http://schemas.microsoft.com/office/powerpoint/2010/main" val="46825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par>
                          <p:cTn id="8" fill="hold">
                            <p:stCondLst>
                              <p:cond delay="3000"/>
                            </p:stCondLst>
                            <p:childTnLst>
                              <p:par>
                                <p:cTn id="9" presetID="22" presetClass="entr" presetSubtype="4"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000"/>
                                        <p:tgtEl>
                                          <p:spTgt spid="9"/>
                                        </p:tgtEl>
                                      </p:cBhvr>
                                    </p:animEffect>
                                  </p:childTnLst>
                                </p:cTn>
                              </p:par>
                            </p:childTnLst>
                          </p:cTn>
                        </p:par>
                        <p:par>
                          <p:cTn id="12" fill="hold">
                            <p:stCondLst>
                              <p:cond delay="6000"/>
                            </p:stCondLst>
                            <p:childTnLst>
                              <p:par>
                                <p:cTn id="13" presetID="22" presetClass="entr" presetSubtype="4"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ncept Photo For Increasing Prices Of Water - Coins Falling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8238" y="4266504"/>
            <a:ext cx="2751589" cy="25914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Pavadinimas 1"/>
          <p:cNvSpPr>
            <a:spLocks noGrp="1"/>
          </p:cNvSpPr>
          <p:nvPr>
            <p:ph type="title"/>
          </p:nvPr>
        </p:nvSpPr>
        <p:spPr>
          <a:xfrm>
            <a:off x="7450765" y="5269078"/>
            <a:ext cx="4376351" cy="1179750"/>
          </a:xfrm>
        </p:spPr>
        <p:txBody>
          <a:bodyPr>
            <a:noAutofit/>
          </a:bodyPr>
          <a:lstStyle/>
          <a:p>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smtClean="0"/>
              <a:t/>
            </a:r>
            <a:br>
              <a:rPr lang="lt-LT" sz="1800" b="1" dirty="0" smtClean="0"/>
            </a:br>
            <a:r>
              <a:rPr lang="lt-LT" sz="1800" b="1" dirty="0" smtClean="0"/>
              <a:t/>
            </a:r>
            <a:br>
              <a:rPr lang="lt-LT" sz="1800" b="1" dirty="0" smtClean="0"/>
            </a:br>
            <a:r>
              <a:rPr lang="lt-LT" sz="1800" b="1" dirty="0"/>
              <a:t/>
            </a:r>
            <a:br>
              <a:rPr lang="lt-LT" sz="1800" b="1" dirty="0"/>
            </a:br>
            <a:r>
              <a:rPr lang="lt-LT" sz="2800" b="1" dirty="0" smtClean="0">
                <a:latin typeface="Comic Sans MS" panose="030F0702030302020204" pitchFamily="66" charset="0"/>
              </a:rPr>
              <a:t/>
            </a:r>
            <a:br>
              <a:rPr lang="lt-LT" sz="2800" b="1" dirty="0" smtClean="0">
                <a:latin typeface="Comic Sans MS" panose="030F0702030302020204" pitchFamily="66" charset="0"/>
              </a:rPr>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b="1" dirty="0"/>
              <a:t> </a:t>
            </a:r>
            <a:r>
              <a:rPr lang="lt-LT" sz="1800" dirty="0"/>
              <a:t/>
            </a:r>
            <a:br>
              <a:rPr lang="lt-LT" sz="1800" dirty="0"/>
            </a:br>
            <a:endParaRPr lang="lt-LT" sz="1800" dirty="0"/>
          </a:p>
        </p:txBody>
      </p:sp>
      <p:sp>
        <p:nvSpPr>
          <p:cNvPr id="8" name="Struktūrinė schema: alternatyvus procesas 7"/>
          <p:cNvSpPr/>
          <p:nvPr/>
        </p:nvSpPr>
        <p:spPr>
          <a:xfrm>
            <a:off x="233041" y="789603"/>
            <a:ext cx="4288626" cy="667455"/>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lt-LT" sz="1600" b="1" dirty="0" smtClean="0">
              <a:latin typeface="Comic Sans MS" panose="030F0702030302020204" pitchFamily="66" charset="0"/>
            </a:endParaRPr>
          </a:p>
          <a:p>
            <a:r>
              <a:rPr lang="lt-LT" sz="1600" b="1" dirty="0" smtClean="0">
                <a:latin typeface="Comic Sans MS" panose="030F0702030302020204" pitchFamily="66" charset="0"/>
              </a:rPr>
              <a:t>Jums reikės: </a:t>
            </a:r>
            <a:r>
              <a:rPr lang="lt-LT" dirty="0" smtClean="0">
                <a:latin typeface="+mj-lt"/>
              </a:rPr>
              <a:t>stiklinės, vandens, monetų</a:t>
            </a:r>
            <a:r>
              <a:rPr lang="lt-LT" sz="1600" dirty="0" smtClean="0">
                <a:latin typeface="+mj-lt"/>
              </a:rPr>
              <a:t>. </a:t>
            </a:r>
            <a:br>
              <a:rPr lang="lt-LT" sz="1600" dirty="0" smtClean="0">
                <a:latin typeface="+mj-lt"/>
              </a:rPr>
            </a:br>
            <a:endParaRPr lang="lt-LT" sz="1600" dirty="0">
              <a:latin typeface="+mj-lt"/>
            </a:endParaRPr>
          </a:p>
        </p:txBody>
      </p:sp>
      <p:sp>
        <p:nvSpPr>
          <p:cNvPr id="9" name="Suapvalintas stačiakampis 8"/>
          <p:cNvSpPr/>
          <p:nvPr/>
        </p:nvSpPr>
        <p:spPr>
          <a:xfrm>
            <a:off x="88463" y="1810701"/>
            <a:ext cx="10045438" cy="24558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lt-LT" b="1" dirty="0" smtClean="0">
              <a:latin typeface="Comic Sans MS" panose="030F0702030302020204" pitchFamily="66" charset="0"/>
            </a:endParaRPr>
          </a:p>
          <a:p>
            <a:endParaRPr lang="lt-LT" b="1" dirty="0">
              <a:latin typeface="Comic Sans MS" panose="030F0702030302020204" pitchFamily="66" charset="0"/>
            </a:endParaRPr>
          </a:p>
          <a:p>
            <a:endParaRPr lang="lt-LT" b="1" dirty="0">
              <a:latin typeface="Comic Sans MS" panose="030F0702030302020204" pitchFamily="66" charset="0"/>
            </a:endParaRPr>
          </a:p>
          <a:p>
            <a:r>
              <a:rPr lang="lt-LT" b="1" dirty="0" smtClean="0">
                <a:latin typeface="Comic Sans MS" panose="030F0702030302020204" pitchFamily="66" charset="0"/>
              </a:rPr>
              <a:t>Eiga:</a:t>
            </a:r>
            <a:r>
              <a:rPr lang="lt-LT" dirty="0" smtClean="0">
                <a:latin typeface="Comic Sans MS" panose="030F0702030302020204" pitchFamily="66" charset="0"/>
              </a:rPr>
              <a:t/>
            </a:r>
            <a:br>
              <a:rPr lang="lt-LT" dirty="0" smtClean="0">
                <a:latin typeface="Comic Sans MS" panose="030F0702030302020204" pitchFamily="66" charset="0"/>
              </a:rPr>
            </a:br>
            <a:r>
              <a:rPr lang="lt-LT" b="1" dirty="0" smtClean="0">
                <a:latin typeface="Comic Sans MS" panose="030F0702030302020204" pitchFamily="66" charset="0"/>
              </a:rPr>
              <a:t> </a:t>
            </a:r>
            <a:r>
              <a:rPr lang="lt-LT" dirty="0" smtClean="0">
                <a:latin typeface="+mj-lt"/>
              </a:rPr>
              <a:t>Prieš atliekant šį bandymą kartu su vaikais galite paspėlioti, ar vanduo išsilies iš stiklinės? Kas nutiks metant monetas į stiklinę? Kiek jų turėtų tilpti?</a:t>
            </a:r>
          </a:p>
          <a:p>
            <a:r>
              <a:rPr lang="lt-LT" dirty="0" smtClean="0">
                <a:latin typeface="+mj-lt"/>
              </a:rPr>
              <a:t>-į stiklinę pripilkite vandens, kol ji bus sklidina. </a:t>
            </a:r>
          </a:p>
          <a:p>
            <a:r>
              <a:rPr lang="lt-LT" dirty="0" smtClean="0">
                <a:latin typeface="+mj-lt"/>
              </a:rPr>
              <a:t>-tada paprašykite vaikų lėtai ir atsargiai mesti monetas į vandenį. Stebėkite, kas nutinka – vanduo neišsilieja iš stiklinės.</a:t>
            </a:r>
          </a:p>
          <a:p>
            <a:r>
              <a:rPr lang="lt-LT" dirty="0" smtClean="0">
                <a:latin typeface="+mj-lt"/>
              </a:rPr>
              <a:t>-stebėkite, kas nutinka – vanduo neišsilieja iš stiklinės net ir metant, iš pirmo žvilgsnio, jau per daug monetų, vanduo išsigaubia virš jų. </a:t>
            </a:r>
            <a:endParaRPr lang="lt-LT" dirty="0">
              <a:latin typeface="+mj-lt"/>
            </a:endParaRPr>
          </a:p>
          <a:p>
            <a:endParaRPr lang="lt-LT" dirty="0" smtClean="0">
              <a:latin typeface="Comic Sans MS" panose="030F0702030302020204" pitchFamily="66" charset="0"/>
            </a:endParaRPr>
          </a:p>
          <a:p>
            <a:endParaRPr lang="lt-LT" dirty="0">
              <a:latin typeface="Comic Sans MS" panose="030F0702030302020204" pitchFamily="66" charset="0"/>
            </a:endParaRPr>
          </a:p>
          <a:p>
            <a:r>
              <a:rPr lang="lt-LT" dirty="0" smtClean="0">
                <a:latin typeface="Comic Sans MS" panose="030F0702030302020204" pitchFamily="66" charset="0"/>
              </a:rPr>
              <a:t/>
            </a:r>
            <a:br>
              <a:rPr lang="lt-LT" dirty="0" smtClean="0">
                <a:latin typeface="Comic Sans MS" panose="030F0702030302020204" pitchFamily="66" charset="0"/>
              </a:rPr>
            </a:br>
            <a:endParaRPr lang="lt-LT" dirty="0">
              <a:latin typeface="Comic Sans MS" panose="030F0702030302020204" pitchFamily="66" charset="0"/>
            </a:endParaRPr>
          </a:p>
        </p:txBody>
      </p:sp>
      <p:sp>
        <p:nvSpPr>
          <p:cNvPr id="10" name="Suapvalintas stačiakampis 9"/>
          <p:cNvSpPr/>
          <p:nvPr/>
        </p:nvSpPr>
        <p:spPr>
          <a:xfrm>
            <a:off x="155575" y="4620148"/>
            <a:ext cx="7035113" cy="17044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lt-LT" b="1" dirty="0">
                <a:latin typeface="Comic Sans MS" panose="030F0702030302020204" pitchFamily="66" charset="0"/>
              </a:rPr>
              <a:t>Kas atsitinka?</a:t>
            </a:r>
            <a:r>
              <a:rPr lang="lt-LT" dirty="0">
                <a:latin typeface="Comic Sans MS" panose="030F0702030302020204" pitchFamily="66" charset="0"/>
              </a:rPr>
              <a:t/>
            </a:r>
            <a:br>
              <a:rPr lang="lt-LT" dirty="0">
                <a:latin typeface="Comic Sans MS" panose="030F0702030302020204" pitchFamily="66" charset="0"/>
              </a:rPr>
            </a:br>
            <a:r>
              <a:rPr lang="lt-LT" dirty="0" smtClean="0"/>
              <a:t>Taip nutinka dėl vandens savybių: vanduo, kaip ir kiti skysčiai sudaryti iš dalelių, kurios pralaidžios ir gali skverbtis į kitus daiktus. </a:t>
            </a:r>
            <a:endParaRPr lang="lt-LT" dirty="0">
              <a:latin typeface="Comic Sans MS" panose="030F0702030302020204" pitchFamily="66" charset="0"/>
            </a:endParaRPr>
          </a:p>
        </p:txBody>
      </p:sp>
      <p:sp>
        <p:nvSpPr>
          <p:cNvPr id="11" name="Stačiakampis 10"/>
          <p:cNvSpPr/>
          <p:nvPr/>
        </p:nvSpPr>
        <p:spPr>
          <a:xfrm>
            <a:off x="14784483" y="1332872"/>
            <a:ext cx="6096000" cy="646331"/>
          </a:xfrm>
          <a:prstGeom prst="rect">
            <a:avLst/>
          </a:prstGeom>
        </p:spPr>
        <p:txBody>
          <a:bodyPr>
            <a:spAutoFit/>
          </a:bodyPr>
          <a:lstStyle/>
          <a:p>
            <a:endParaRPr lang="lt-LT" dirty="0" smtClean="0"/>
          </a:p>
          <a:p>
            <a:endParaRPr lang="lt-LT" dirty="0"/>
          </a:p>
        </p:txBody>
      </p:sp>
      <p:sp>
        <p:nvSpPr>
          <p:cNvPr id="12" name="AutoShape 2" descr="Vandens dienos žaidimai"/>
          <p:cNvSpPr>
            <a:spLocks noChangeAspect="1" noChangeArrowheads="1"/>
          </p:cNvSpPr>
          <p:nvPr/>
        </p:nvSpPr>
        <p:spPr bwMode="auto">
          <a:xfrm>
            <a:off x="7907003" y="78960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 name="AutoShape 4" descr="Vandens dienos žaidim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 name="Stačiakampis 16"/>
          <p:cNvSpPr/>
          <p:nvPr/>
        </p:nvSpPr>
        <p:spPr>
          <a:xfrm>
            <a:off x="4709558" y="132543"/>
            <a:ext cx="7672591" cy="1200329"/>
          </a:xfrm>
          <a:prstGeom prst="rect">
            <a:avLst/>
          </a:prstGeom>
        </p:spPr>
        <p:txBody>
          <a:bodyPr wrap="square">
            <a:spAutoFit/>
          </a:bodyPr>
          <a:lstStyle/>
          <a:p>
            <a:pPr algn="ctr"/>
            <a:r>
              <a:rPr lang="lt-LT" sz="3600" dirty="0" smtClean="0">
                <a:solidFill>
                  <a:srgbClr val="002060"/>
                </a:solidFill>
                <a:latin typeface="Comic Sans MS" panose="030F0702030302020204" pitchFamily="66" charset="0"/>
              </a:rPr>
              <a:t>EKSPERIMENTAS SU MONETOMIS</a:t>
            </a:r>
          </a:p>
        </p:txBody>
      </p:sp>
      <p:pic>
        <p:nvPicPr>
          <p:cNvPr id="14" name="Turinio vietos rezervavimo ženklas 3">
            <a:extLst>
              <a:ext uri="{FF2B5EF4-FFF2-40B4-BE49-F238E27FC236}">
                <a16:creationId xmlns="" xmlns:a16="http://schemas.microsoft.com/office/drawing/2014/main" id="{9D56A01F-3275-45D9-988D-90EC7EF9EE9C}"/>
              </a:ext>
            </a:extLst>
          </p:cNvPr>
          <p:cNvPicPr>
            <a:picLocks noChangeAspect="1"/>
          </p:cNvPicPr>
          <p:nvPr/>
        </p:nvPicPr>
        <p:blipFill>
          <a:blip r:embed="rId3"/>
          <a:stretch>
            <a:fillRect/>
          </a:stretch>
        </p:blipFill>
        <p:spPr>
          <a:xfrm>
            <a:off x="11276916" y="33483"/>
            <a:ext cx="792911" cy="809460"/>
          </a:xfrm>
          <a:prstGeom prst="rect">
            <a:avLst/>
          </a:prstGeom>
        </p:spPr>
      </p:pic>
    </p:spTree>
    <p:extLst>
      <p:ext uri="{BB962C8B-B14F-4D97-AF65-F5344CB8AC3E}">
        <p14:creationId xmlns:p14="http://schemas.microsoft.com/office/powerpoint/2010/main" val="345132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par>
                          <p:cTn id="8" fill="hold">
                            <p:stCondLst>
                              <p:cond delay="3000"/>
                            </p:stCondLst>
                            <p:childTnLst>
                              <p:par>
                                <p:cTn id="9" presetID="22" presetClass="entr" presetSubtype="4"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000"/>
                                        <p:tgtEl>
                                          <p:spTgt spid="9"/>
                                        </p:tgtEl>
                                      </p:cBhvr>
                                    </p:animEffect>
                                  </p:childTnLst>
                                </p:cTn>
                              </p:par>
                            </p:childTnLst>
                          </p:cTn>
                        </p:par>
                        <p:par>
                          <p:cTn id="12" fill="hold">
                            <p:stCondLst>
                              <p:cond delay="6000"/>
                            </p:stCondLst>
                            <p:childTnLst>
                              <p:par>
                                <p:cTn id="13" presetID="22" presetClass="entr" presetSubtype="4"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450765" y="5269078"/>
            <a:ext cx="4376351" cy="1179750"/>
          </a:xfrm>
        </p:spPr>
        <p:txBody>
          <a:bodyPr>
            <a:noAutofit/>
          </a:bodyPr>
          <a:lstStyle/>
          <a:p>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smtClean="0"/>
              <a:t/>
            </a:r>
            <a:br>
              <a:rPr lang="lt-LT" sz="1800" b="1" dirty="0" smtClean="0"/>
            </a:br>
            <a:r>
              <a:rPr lang="lt-LT" sz="1800" b="1" dirty="0" smtClean="0"/>
              <a:t/>
            </a:r>
            <a:br>
              <a:rPr lang="lt-LT" sz="1800" b="1" dirty="0" smtClean="0"/>
            </a:br>
            <a:r>
              <a:rPr lang="lt-LT" sz="1800" b="1" dirty="0"/>
              <a:t/>
            </a:r>
            <a:br>
              <a:rPr lang="lt-LT" sz="1800" b="1" dirty="0"/>
            </a:br>
            <a:r>
              <a:rPr lang="lt-LT" sz="2800" b="1" dirty="0" smtClean="0">
                <a:latin typeface="Comic Sans MS" panose="030F0702030302020204" pitchFamily="66" charset="0"/>
              </a:rPr>
              <a:t/>
            </a:r>
            <a:br>
              <a:rPr lang="lt-LT" sz="2800" b="1" dirty="0" smtClean="0">
                <a:latin typeface="Comic Sans MS" panose="030F0702030302020204" pitchFamily="66" charset="0"/>
              </a:rPr>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b="1" dirty="0"/>
              <a:t> </a:t>
            </a:r>
            <a:r>
              <a:rPr lang="lt-LT" sz="1800" dirty="0"/>
              <a:t/>
            </a:r>
            <a:br>
              <a:rPr lang="lt-LT" sz="1800" dirty="0"/>
            </a:br>
            <a:endParaRPr lang="lt-LT" sz="1800" dirty="0"/>
          </a:p>
        </p:txBody>
      </p:sp>
      <p:sp>
        <p:nvSpPr>
          <p:cNvPr id="8" name="Struktūrinė schema: alternatyvus procesas 7"/>
          <p:cNvSpPr/>
          <p:nvPr/>
        </p:nvSpPr>
        <p:spPr>
          <a:xfrm>
            <a:off x="241430" y="496591"/>
            <a:ext cx="4875854" cy="1134693"/>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r>
              <a:rPr lang="lt-LT" sz="1600" dirty="0" smtClean="0"/>
              <a:t> </a:t>
            </a:r>
            <a:r>
              <a:rPr lang="lt-LT" sz="1600" b="1" dirty="0"/>
              <a:t>Jums reikės:</a:t>
            </a:r>
            <a:r>
              <a:rPr lang="lt-LT" sz="1600" dirty="0" smtClean="0"/>
              <a:t>     </a:t>
            </a:r>
          </a:p>
          <a:p>
            <a:r>
              <a:rPr lang="lt-LT" sz="1600" dirty="0" smtClean="0"/>
              <a:t>-žvakės;</a:t>
            </a:r>
          </a:p>
          <a:p>
            <a:r>
              <a:rPr lang="lt-LT" sz="1600" dirty="0" smtClean="0"/>
              <a:t>-indo </a:t>
            </a:r>
            <a:r>
              <a:rPr lang="lt-LT" sz="1600" dirty="0"/>
              <a:t>su šaltu vandeniu;</a:t>
            </a:r>
          </a:p>
          <a:p>
            <a:r>
              <a:rPr lang="lt-LT" sz="1600" dirty="0" smtClean="0"/>
              <a:t>-degtukų</a:t>
            </a:r>
            <a:r>
              <a:rPr lang="lt-LT" sz="1600" dirty="0"/>
              <a:t>.</a:t>
            </a:r>
          </a:p>
        </p:txBody>
      </p:sp>
      <p:sp>
        <p:nvSpPr>
          <p:cNvPr id="9" name="Suapvalintas stačiakampis 8"/>
          <p:cNvSpPr/>
          <p:nvPr/>
        </p:nvSpPr>
        <p:spPr>
          <a:xfrm>
            <a:off x="155575" y="1989932"/>
            <a:ext cx="10300888" cy="21066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lt-LT" b="1" dirty="0" smtClean="0">
              <a:latin typeface="Comic Sans MS" panose="030F0702030302020204" pitchFamily="66" charset="0"/>
            </a:endParaRPr>
          </a:p>
          <a:p>
            <a:endParaRPr lang="lt-LT" b="1" dirty="0">
              <a:latin typeface="Comic Sans MS" panose="030F0702030302020204" pitchFamily="66" charset="0"/>
            </a:endParaRPr>
          </a:p>
          <a:p>
            <a:r>
              <a:rPr lang="lt-LT" b="1" dirty="0" smtClean="0">
                <a:latin typeface="Comic Sans MS" panose="030F0702030302020204" pitchFamily="66" charset="0"/>
              </a:rPr>
              <a:t>Eiga:</a:t>
            </a:r>
            <a:endParaRPr lang="lt-LT" dirty="0"/>
          </a:p>
          <a:p>
            <a:r>
              <a:rPr lang="lt-LT" dirty="0" smtClean="0"/>
              <a:t>- uždekite </a:t>
            </a:r>
            <a:r>
              <a:rPr lang="lt-LT" dirty="0"/>
              <a:t>žvakę ir varvinkite karštą vašką į šaltą vandenį, stengdamiesi išgauti įvairias  formas. </a:t>
            </a:r>
            <a:endParaRPr lang="lt-LT" dirty="0" smtClean="0"/>
          </a:p>
          <a:p>
            <a:r>
              <a:rPr lang="lt-LT" dirty="0" smtClean="0"/>
              <a:t>- karštas </a:t>
            </a:r>
            <a:r>
              <a:rPr lang="lt-LT" dirty="0"/>
              <a:t>vaškas šaltame vandenyje stingsta, sudarydamas įvairias formas. </a:t>
            </a:r>
            <a:endParaRPr lang="lt-LT" dirty="0" smtClean="0"/>
          </a:p>
          <a:p>
            <a:r>
              <a:rPr lang="lt-LT" dirty="0" smtClean="0"/>
              <a:t>- išgautas </a:t>
            </a:r>
            <a:r>
              <a:rPr lang="lt-LT" dirty="0"/>
              <a:t>originalias figūras galite panaudoti kuriant paveikslus pasirinkta tema. Pvz. pasiūlykite vaikams priklijuoti vašką ant pagrindo, o detales pripiešti.</a:t>
            </a:r>
          </a:p>
          <a:p>
            <a:endParaRPr lang="lt-LT" dirty="0">
              <a:latin typeface="Comic Sans MS" panose="030F0702030302020204" pitchFamily="66" charset="0"/>
            </a:endParaRPr>
          </a:p>
          <a:p>
            <a:r>
              <a:rPr lang="lt-LT" dirty="0" smtClean="0">
                <a:latin typeface="Comic Sans MS" panose="030F0702030302020204" pitchFamily="66" charset="0"/>
              </a:rPr>
              <a:t/>
            </a:r>
            <a:br>
              <a:rPr lang="lt-LT" dirty="0" smtClean="0">
                <a:latin typeface="Comic Sans MS" panose="030F0702030302020204" pitchFamily="66" charset="0"/>
              </a:rPr>
            </a:br>
            <a:endParaRPr lang="lt-LT" dirty="0">
              <a:latin typeface="Comic Sans MS" panose="030F0702030302020204" pitchFamily="66" charset="0"/>
            </a:endParaRPr>
          </a:p>
        </p:txBody>
      </p:sp>
      <p:sp>
        <p:nvSpPr>
          <p:cNvPr id="10" name="Suapvalintas stačiakampis 9"/>
          <p:cNvSpPr/>
          <p:nvPr/>
        </p:nvSpPr>
        <p:spPr>
          <a:xfrm>
            <a:off x="155575" y="4416830"/>
            <a:ext cx="8183082" cy="203199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lt-LT" b="1" dirty="0">
                <a:latin typeface="Comic Sans MS" panose="030F0702030302020204" pitchFamily="66" charset="0"/>
              </a:rPr>
              <a:t>Kas atsitinka?</a:t>
            </a:r>
            <a:r>
              <a:rPr lang="lt-LT" dirty="0">
                <a:latin typeface="Comic Sans MS" panose="030F0702030302020204" pitchFamily="66" charset="0"/>
              </a:rPr>
              <a:t/>
            </a:r>
            <a:br>
              <a:rPr lang="lt-LT" dirty="0">
                <a:latin typeface="Comic Sans MS" panose="030F0702030302020204" pitchFamily="66" charset="0"/>
              </a:rPr>
            </a:br>
            <a:r>
              <a:rPr lang="lt-LT" dirty="0"/>
              <a:t>Paaiškinkite vaikams, kad kiekviena kūno būsena priklauso nuo tam tikros temperatūros. Vaškas prie aukštos temperatūros tampa skystu, o jai nukritus – sukietėja. Paaiškinkite vaikams, kad šis būdas naudojamas pramonėje gaminant įvairius stiklo, plastiko ir metalo gaminius. Taip pat konditerijoje – gaminant saldainius, ledus.</a:t>
            </a:r>
            <a:endParaRPr lang="lt-LT" dirty="0">
              <a:latin typeface="Comic Sans MS" panose="030F0702030302020204" pitchFamily="66" charset="0"/>
            </a:endParaRPr>
          </a:p>
        </p:txBody>
      </p:sp>
      <p:sp>
        <p:nvSpPr>
          <p:cNvPr id="11" name="Stačiakampis 10"/>
          <p:cNvSpPr/>
          <p:nvPr/>
        </p:nvSpPr>
        <p:spPr>
          <a:xfrm>
            <a:off x="14784483" y="1332872"/>
            <a:ext cx="6096000" cy="646331"/>
          </a:xfrm>
          <a:prstGeom prst="rect">
            <a:avLst/>
          </a:prstGeom>
        </p:spPr>
        <p:txBody>
          <a:bodyPr>
            <a:spAutoFit/>
          </a:bodyPr>
          <a:lstStyle/>
          <a:p>
            <a:endParaRPr lang="lt-LT" dirty="0" smtClean="0"/>
          </a:p>
          <a:p>
            <a:endParaRPr lang="lt-LT" dirty="0"/>
          </a:p>
        </p:txBody>
      </p:sp>
      <p:sp>
        <p:nvSpPr>
          <p:cNvPr id="12" name="AutoShape 2" descr="Vandens dienos žaidimai"/>
          <p:cNvSpPr>
            <a:spLocks noChangeAspect="1" noChangeArrowheads="1"/>
          </p:cNvSpPr>
          <p:nvPr/>
        </p:nvSpPr>
        <p:spPr bwMode="auto">
          <a:xfrm>
            <a:off x="7907003" y="78960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 name="AutoShape 4" descr="Vandens dienos žaidim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 name="Stačiakampis 16"/>
          <p:cNvSpPr/>
          <p:nvPr/>
        </p:nvSpPr>
        <p:spPr>
          <a:xfrm>
            <a:off x="4709558" y="132543"/>
            <a:ext cx="7672591" cy="646331"/>
          </a:xfrm>
          <a:prstGeom prst="rect">
            <a:avLst/>
          </a:prstGeom>
        </p:spPr>
        <p:txBody>
          <a:bodyPr wrap="square">
            <a:spAutoFit/>
          </a:bodyPr>
          <a:lstStyle/>
          <a:p>
            <a:pPr algn="ctr"/>
            <a:r>
              <a:rPr lang="lt-LT" sz="3600" dirty="0" smtClean="0">
                <a:solidFill>
                  <a:srgbClr val="002060"/>
                </a:solidFill>
                <a:latin typeface="Comic Sans MS" panose="030F0702030302020204" pitchFamily="66" charset="0"/>
              </a:rPr>
              <a:t>EKSPERIMENTAS</a:t>
            </a:r>
          </a:p>
        </p:txBody>
      </p:sp>
      <p:sp>
        <p:nvSpPr>
          <p:cNvPr id="3" name="Stačiakampis 2"/>
          <p:cNvSpPr/>
          <p:nvPr/>
        </p:nvSpPr>
        <p:spPr>
          <a:xfrm>
            <a:off x="5168924" y="657255"/>
            <a:ext cx="7023076" cy="707886"/>
          </a:xfrm>
          <a:prstGeom prst="rect">
            <a:avLst/>
          </a:prstGeom>
        </p:spPr>
        <p:txBody>
          <a:bodyPr wrap="none">
            <a:spAutoFit/>
          </a:bodyPr>
          <a:lstStyle/>
          <a:p>
            <a:r>
              <a:rPr lang="lt-LT" sz="4000" dirty="0">
                <a:solidFill>
                  <a:srgbClr val="002060"/>
                </a:solidFill>
                <a:latin typeface="Comic Sans MS" panose="030F0702030302020204" pitchFamily="66" charset="0"/>
              </a:rPr>
              <a:t>„Piešimas vašku ant vandens“</a:t>
            </a:r>
          </a:p>
        </p:txBody>
      </p:sp>
      <p:pic>
        <p:nvPicPr>
          <p:cNvPr id="14" name="Picture 2" descr="http://www.ikimokyklinis.lt/uploads/images/dir985/dir49/dir2/12_1.php"/>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 t="56939" r="503" b="5566"/>
          <a:stretch/>
        </p:blipFill>
        <p:spPr bwMode="auto">
          <a:xfrm>
            <a:off x="8545853" y="4455192"/>
            <a:ext cx="3175867" cy="19120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Turinio vietos rezervavimo ženklas 3">
            <a:extLst>
              <a:ext uri="{FF2B5EF4-FFF2-40B4-BE49-F238E27FC236}">
                <a16:creationId xmlns="" xmlns:a16="http://schemas.microsoft.com/office/drawing/2014/main" id="{9D56A01F-3275-45D9-988D-90EC7EF9EE9C}"/>
              </a:ext>
            </a:extLst>
          </p:cNvPr>
          <p:cNvPicPr>
            <a:picLocks noChangeAspect="1"/>
          </p:cNvPicPr>
          <p:nvPr/>
        </p:nvPicPr>
        <p:blipFill>
          <a:blip r:embed="rId3"/>
          <a:stretch>
            <a:fillRect/>
          </a:stretch>
        </p:blipFill>
        <p:spPr>
          <a:xfrm>
            <a:off x="11276916" y="33483"/>
            <a:ext cx="792911" cy="809460"/>
          </a:xfrm>
          <a:prstGeom prst="rect">
            <a:avLst/>
          </a:prstGeom>
        </p:spPr>
      </p:pic>
    </p:spTree>
    <p:extLst>
      <p:ext uri="{BB962C8B-B14F-4D97-AF65-F5344CB8AC3E}">
        <p14:creationId xmlns:p14="http://schemas.microsoft.com/office/powerpoint/2010/main" val="138115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par>
                          <p:cTn id="8" fill="hold">
                            <p:stCondLst>
                              <p:cond delay="3000"/>
                            </p:stCondLst>
                            <p:childTnLst>
                              <p:par>
                                <p:cTn id="9" presetID="22" presetClass="entr" presetSubtype="4"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000"/>
                                        <p:tgtEl>
                                          <p:spTgt spid="9"/>
                                        </p:tgtEl>
                                      </p:cBhvr>
                                    </p:animEffect>
                                  </p:childTnLst>
                                </p:cTn>
                              </p:par>
                            </p:childTnLst>
                          </p:cTn>
                        </p:par>
                        <p:par>
                          <p:cTn id="12" fill="hold">
                            <p:stCondLst>
                              <p:cond delay="6000"/>
                            </p:stCondLst>
                            <p:childTnLst>
                              <p:par>
                                <p:cTn id="13" presetID="22" presetClass="entr" presetSubtype="4"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450765" y="5269078"/>
            <a:ext cx="4376351" cy="1179750"/>
          </a:xfrm>
        </p:spPr>
        <p:txBody>
          <a:bodyPr>
            <a:noAutofit/>
          </a:bodyPr>
          <a:lstStyle/>
          <a:p>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smtClean="0"/>
              <a:t/>
            </a:r>
            <a:br>
              <a:rPr lang="lt-LT" sz="1800" b="1" dirty="0" smtClean="0"/>
            </a:br>
            <a:r>
              <a:rPr lang="lt-LT" sz="1800" b="1" dirty="0" smtClean="0"/>
              <a:t/>
            </a:r>
            <a:br>
              <a:rPr lang="lt-LT" sz="1800" b="1" dirty="0" smtClean="0"/>
            </a:br>
            <a:r>
              <a:rPr lang="lt-LT" sz="1800" b="1" dirty="0"/>
              <a:t/>
            </a:r>
            <a:br>
              <a:rPr lang="lt-LT" sz="1800" b="1" dirty="0"/>
            </a:br>
            <a:r>
              <a:rPr lang="lt-LT" sz="2800" b="1" dirty="0" smtClean="0">
                <a:latin typeface="Comic Sans MS" panose="030F0702030302020204" pitchFamily="66" charset="0"/>
              </a:rPr>
              <a:t/>
            </a:r>
            <a:br>
              <a:rPr lang="lt-LT" sz="2800" b="1" dirty="0" smtClean="0">
                <a:latin typeface="Comic Sans MS" panose="030F0702030302020204" pitchFamily="66" charset="0"/>
              </a:rPr>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b="1" dirty="0"/>
              <a:t> </a:t>
            </a:r>
            <a:r>
              <a:rPr lang="lt-LT" sz="1800" dirty="0"/>
              <a:t/>
            </a:r>
            <a:br>
              <a:rPr lang="lt-LT" sz="1800" dirty="0"/>
            </a:br>
            <a:endParaRPr lang="lt-LT" sz="1800" dirty="0"/>
          </a:p>
        </p:txBody>
      </p:sp>
      <p:sp>
        <p:nvSpPr>
          <p:cNvPr id="8" name="Struktūrinė schema: alternatyvus procesas 7"/>
          <p:cNvSpPr/>
          <p:nvPr/>
        </p:nvSpPr>
        <p:spPr>
          <a:xfrm>
            <a:off x="247854" y="789603"/>
            <a:ext cx="4580474" cy="1685149"/>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r>
              <a:rPr lang="lt-LT" sz="1600" dirty="0" smtClean="0"/>
              <a:t> </a:t>
            </a:r>
          </a:p>
          <a:p>
            <a:r>
              <a:rPr lang="lt-LT" b="1" dirty="0" smtClean="0">
                <a:latin typeface="+mj-lt"/>
              </a:rPr>
              <a:t>Jums </a:t>
            </a:r>
            <a:r>
              <a:rPr lang="lt-LT" b="1" dirty="0">
                <a:latin typeface="+mj-lt"/>
              </a:rPr>
              <a:t>reikės:</a:t>
            </a:r>
            <a:r>
              <a:rPr lang="lt-LT" dirty="0" smtClean="0">
                <a:latin typeface="+mj-lt"/>
              </a:rPr>
              <a:t>     </a:t>
            </a:r>
          </a:p>
          <a:p>
            <a:r>
              <a:rPr lang="lt-LT" dirty="0" smtClean="0">
                <a:latin typeface="+mj-lt"/>
              </a:rPr>
              <a:t>- stiklinio </a:t>
            </a:r>
            <a:r>
              <a:rPr lang="lt-LT" dirty="0">
                <a:latin typeface="+mj-lt"/>
              </a:rPr>
              <a:t>butelio siauru kakleliu; </a:t>
            </a:r>
          </a:p>
          <a:p>
            <a:r>
              <a:rPr lang="lt-LT" dirty="0" smtClean="0">
                <a:latin typeface="+mj-lt"/>
              </a:rPr>
              <a:t>- baliono</a:t>
            </a:r>
            <a:r>
              <a:rPr lang="lt-LT" dirty="0">
                <a:latin typeface="+mj-lt"/>
              </a:rPr>
              <a:t>; </a:t>
            </a:r>
          </a:p>
          <a:p>
            <a:r>
              <a:rPr lang="lt-LT" dirty="0" smtClean="0">
                <a:latin typeface="+mj-lt"/>
              </a:rPr>
              <a:t>- dviejų </a:t>
            </a:r>
            <a:r>
              <a:rPr lang="lt-LT" dirty="0">
                <a:latin typeface="+mj-lt"/>
              </a:rPr>
              <a:t>vonelių su vandeniu (karštu ir šaltu).</a:t>
            </a:r>
            <a:r>
              <a:rPr lang="lt-LT" b="1" dirty="0">
                <a:latin typeface="+mj-lt"/>
              </a:rPr>
              <a:t> </a:t>
            </a:r>
            <a:endParaRPr lang="lt-LT" dirty="0">
              <a:latin typeface="+mj-lt"/>
            </a:endParaRPr>
          </a:p>
          <a:p>
            <a:endParaRPr lang="lt-LT" sz="1600" dirty="0"/>
          </a:p>
        </p:txBody>
      </p:sp>
      <p:sp>
        <p:nvSpPr>
          <p:cNvPr id="9" name="Suapvalintas stačiakampis 8"/>
          <p:cNvSpPr/>
          <p:nvPr/>
        </p:nvSpPr>
        <p:spPr>
          <a:xfrm>
            <a:off x="247854" y="2583809"/>
            <a:ext cx="8678032" cy="14759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lt-LT" b="1" dirty="0" smtClean="0">
              <a:latin typeface="Comic Sans MS" panose="030F0702030302020204" pitchFamily="66" charset="0"/>
            </a:endParaRPr>
          </a:p>
          <a:p>
            <a:endParaRPr lang="lt-LT" b="1" dirty="0">
              <a:latin typeface="Comic Sans MS" panose="030F0702030302020204" pitchFamily="66" charset="0"/>
            </a:endParaRPr>
          </a:p>
          <a:p>
            <a:r>
              <a:rPr lang="lt-LT" b="1" dirty="0" smtClean="0">
                <a:latin typeface="Comic Sans MS" panose="030F0702030302020204" pitchFamily="66" charset="0"/>
              </a:rPr>
              <a:t>Eiga:</a:t>
            </a:r>
            <a:endParaRPr lang="lt-LT" dirty="0"/>
          </a:p>
          <a:p>
            <a:r>
              <a:rPr lang="lt-LT" dirty="0" smtClean="0"/>
              <a:t>- paimti </a:t>
            </a:r>
            <a:r>
              <a:rPr lang="lt-LT" dirty="0"/>
              <a:t>stiklinį butelį ir užmauti ant butelio kaklelio balioną. </a:t>
            </a:r>
            <a:endParaRPr lang="lt-LT" dirty="0" smtClean="0"/>
          </a:p>
          <a:p>
            <a:r>
              <a:rPr lang="lt-LT" dirty="0" smtClean="0"/>
              <a:t>- pastatyti </a:t>
            </a:r>
            <a:r>
              <a:rPr lang="lt-LT" dirty="0"/>
              <a:t>butelį su balionu į vonelę su karštu vandeniu (balionas išsipučia). </a:t>
            </a:r>
            <a:endParaRPr lang="lt-LT" dirty="0" smtClean="0"/>
          </a:p>
          <a:p>
            <a:r>
              <a:rPr lang="lt-LT" dirty="0" smtClean="0"/>
              <a:t>- perkelti </a:t>
            </a:r>
            <a:r>
              <a:rPr lang="lt-LT" dirty="0"/>
              <a:t>butelį į vonelę su šaltu vandeniu (balionas subliūkšta).</a:t>
            </a:r>
          </a:p>
          <a:p>
            <a:endParaRPr lang="lt-LT" dirty="0">
              <a:latin typeface="Comic Sans MS" panose="030F0702030302020204" pitchFamily="66" charset="0"/>
            </a:endParaRPr>
          </a:p>
          <a:p>
            <a:r>
              <a:rPr lang="lt-LT" dirty="0" smtClean="0">
                <a:latin typeface="Comic Sans MS" panose="030F0702030302020204" pitchFamily="66" charset="0"/>
              </a:rPr>
              <a:t/>
            </a:r>
            <a:br>
              <a:rPr lang="lt-LT" dirty="0" smtClean="0">
                <a:latin typeface="Comic Sans MS" panose="030F0702030302020204" pitchFamily="66" charset="0"/>
              </a:rPr>
            </a:br>
            <a:endParaRPr lang="lt-LT" dirty="0">
              <a:latin typeface="Comic Sans MS" panose="030F0702030302020204" pitchFamily="66" charset="0"/>
            </a:endParaRPr>
          </a:p>
        </p:txBody>
      </p:sp>
      <p:sp>
        <p:nvSpPr>
          <p:cNvPr id="10" name="Suapvalintas stačiakampis 9"/>
          <p:cNvSpPr/>
          <p:nvPr/>
        </p:nvSpPr>
        <p:spPr>
          <a:xfrm>
            <a:off x="247854" y="4146413"/>
            <a:ext cx="8183082" cy="23890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lt-LT" b="1" dirty="0">
                <a:latin typeface="Comic Sans MS" panose="030F0702030302020204" pitchFamily="66" charset="0"/>
              </a:rPr>
              <a:t>Kas atsitinka?</a:t>
            </a:r>
            <a:r>
              <a:rPr lang="lt-LT" dirty="0">
                <a:latin typeface="Comic Sans MS" panose="030F0702030302020204" pitchFamily="66" charset="0"/>
              </a:rPr>
              <a:t/>
            </a:r>
            <a:br>
              <a:rPr lang="lt-LT" dirty="0">
                <a:latin typeface="Comic Sans MS" panose="030F0702030302020204" pitchFamily="66" charset="0"/>
              </a:rPr>
            </a:br>
            <a:r>
              <a:rPr lang="lt-LT" dirty="0"/>
              <a:t>Kai butelis pastatomas į vonelę su karštu vandeniu, balionas išsipučia. Taip įvyksta todėl, kad dėl karščio oro molekulės juda tolyn viena nuo kitos. Oras butelio viduje išsiplečia ir jam reikia daugiau vietos. Taigi, jis plečiasi į baliono vidų ir jį išpučia. Kai butelis pastatomas į šaltą vandenį, molekulės traukiasi viena prie kitos. Orui butelyje užtenka vietos, todėl balionas subliūkšta. Dėl tokio oro plėtimosi ir susitraukimo balionas pats pučiasi  arba bliūkšta.</a:t>
            </a:r>
            <a:endParaRPr lang="lt-LT" dirty="0">
              <a:latin typeface="Comic Sans MS" panose="030F0702030302020204" pitchFamily="66" charset="0"/>
            </a:endParaRPr>
          </a:p>
        </p:txBody>
      </p:sp>
      <p:sp>
        <p:nvSpPr>
          <p:cNvPr id="11" name="Stačiakampis 10"/>
          <p:cNvSpPr/>
          <p:nvPr/>
        </p:nvSpPr>
        <p:spPr>
          <a:xfrm>
            <a:off x="14784483" y="1332872"/>
            <a:ext cx="6096000" cy="646331"/>
          </a:xfrm>
          <a:prstGeom prst="rect">
            <a:avLst/>
          </a:prstGeom>
        </p:spPr>
        <p:txBody>
          <a:bodyPr>
            <a:spAutoFit/>
          </a:bodyPr>
          <a:lstStyle/>
          <a:p>
            <a:endParaRPr lang="lt-LT" dirty="0" smtClean="0"/>
          </a:p>
          <a:p>
            <a:endParaRPr lang="lt-LT" dirty="0"/>
          </a:p>
        </p:txBody>
      </p:sp>
      <p:sp>
        <p:nvSpPr>
          <p:cNvPr id="12" name="AutoShape 2" descr="Vandens dienos žaidimai"/>
          <p:cNvSpPr>
            <a:spLocks noChangeAspect="1" noChangeArrowheads="1"/>
          </p:cNvSpPr>
          <p:nvPr/>
        </p:nvSpPr>
        <p:spPr bwMode="auto">
          <a:xfrm>
            <a:off x="7907003" y="78960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 name="AutoShape 4" descr="Vandens dienos žaidim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 name="Stačiakampis 16"/>
          <p:cNvSpPr/>
          <p:nvPr/>
        </p:nvSpPr>
        <p:spPr>
          <a:xfrm>
            <a:off x="4709558" y="132543"/>
            <a:ext cx="7672591" cy="646331"/>
          </a:xfrm>
          <a:prstGeom prst="rect">
            <a:avLst/>
          </a:prstGeom>
        </p:spPr>
        <p:txBody>
          <a:bodyPr wrap="square">
            <a:spAutoFit/>
          </a:bodyPr>
          <a:lstStyle/>
          <a:p>
            <a:pPr algn="ctr"/>
            <a:r>
              <a:rPr lang="lt-LT" sz="3600" dirty="0" smtClean="0">
                <a:solidFill>
                  <a:srgbClr val="002060"/>
                </a:solidFill>
                <a:latin typeface="Comic Sans MS" panose="030F0702030302020204" pitchFamily="66" charset="0"/>
              </a:rPr>
              <a:t>EKSPERIMENTAS</a:t>
            </a:r>
          </a:p>
        </p:txBody>
      </p:sp>
      <p:sp>
        <p:nvSpPr>
          <p:cNvPr id="5" name="Stačiakampis 4"/>
          <p:cNvSpPr/>
          <p:nvPr/>
        </p:nvSpPr>
        <p:spPr>
          <a:xfrm>
            <a:off x="4709558" y="680546"/>
            <a:ext cx="7435049" cy="646331"/>
          </a:xfrm>
          <a:prstGeom prst="rect">
            <a:avLst/>
          </a:prstGeom>
        </p:spPr>
        <p:txBody>
          <a:bodyPr wrap="none">
            <a:spAutoFit/>
          </a:bodyPr>
          <a:lstStyle/>
          <a:p>
            <a:r>
              <a:rPr lang="lt-LT" sz="3600" b="1" dirty="0">
                <a:solidFill>
                  <a:srgbClr val="424F68"/>
                </a:solidFill>
                <a:latin typeface="Comic Sans MS" panose="030F0702030302020204" pitchFamily="66" charset="0"/>
              </a:rPr>
              <a:t> </a:t>
            </a:r>
            <a:r>
              <a:rPr lang="lt-LT" sz="3600" dirty="0" smtClean="0">
                <a:solidFill>
                  <a:srgbClr val="002060"/>
                </a:solidFill>
                <a:latin typeface="Comic Sans MS" panose="030F0702030302020204" pitchFamily="66" charset="0"/>
              </a:rPr>
              <a:t>„</a:t>
            </a:r>
            <a:r>
              <a:rPr lang="lt-LT" sz="3600" dirty="0">
                <a:solidFill>
                  <a:srgbClr val="002060"/>
                </a:solidFill>
                <a:latin typeface="Comic Sans MS" panose="030F0702030302020204" pitchFamily="66" charset="0"/>
              </a:rPr>
              <a:t>Oro </a:t>
            </a:r>
            <a:r>
              <a:rPr lang="lt-LT" sz="3600" dirty="0" smtClean="0">
                <a:solidFill>
                  <a:srgbClr val="002060"/>
                </a:solidFill>
                <a:latin typeface="Comic Sans MS" panose="030F0702030302020204" pitchFamily="66" charset="0"/>
              </a:rPr>
              <a:t>plėtimasis ir susitraukimas“</a:t>
            </a:r>
            <a:endParaRPr lang="lt-LT" sz="3600" dirty="0">
              <a:solidFill>
                <a:srgbClr val="002060"/>
              </a:solidFill>
              <a:latin typeface="Comic Sans MS" panose="030F0702030302020204" pitchFamily="66" charset="0"/>
            </a:endParaRPr>
          </a:p>
        </p:txBody>
      </p:sp>
      <p:pic>
        <p:nvPicPr>
          <p:cNvPr id="15" name="Picture 2" descr="Šiluminis dujų plėtimasis. Bandymas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28826" r="29717" b="1363"/>
          <a:stretch/>
        </p:blipFill>
        <p:spPr bwMode="auto">
          <a:xfrm>
            <a:off x="9160098" y="3085864"/>
            <a:ext cx="2298357" cy="32704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Turinio vietos rezervavimo ženklas 3">
            <a:extLst>
              <a:ext uri="{FF2B5EF4-FFF2-40B4-BE49-F238E27FC236}">
                <a16:creationId xmlns="" xmlns:a16="http://schemas.microsoft.com/office/drawing/2014/main" id="{9D56A01F-3275-45D9-988D-90EC7EF9EE9C}"/>
              </a:ext>
            </a:extLst>
          </p:cNvPr>
          <p:cNvPicPr>
            <a:picLocks noChangeAspect="1"/>
          </p:cNvPicPr>
          <p:nvPr/>
        </p:nvPicPr>
        <p:blipFill>
          <a:blip r:embed="rId3"/>
          <a:stretch>
            <a:fillRect/>
          </a:stretch>
        </p:blipFill>
        <p:spPr>
          <a:xfrm>
            <a:off x="11226582" y="50978"/>
            <a:ext cx="792911" cy="809460"/>
          </a:xfrm>
          <a:prstGeom prst="rect">
            <a:avLst/>
          </a:prstGeom>
        </p:spPr>
      </p:pic>
    </p:spTree>
    <p:extLst>
      <p:ext uri="{BB962C8B-B14F-4D97-AF65-F5344CB8AC3E}">
        <p14:creationId xmlns:p14="http://schemas.microsoft.com/office/powerpoint/2010/main" val="63683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par>
                          <p:cTn id="8" fill="hold">
                            <p:stCondLst>
                              <p:cond delay="3000"/>
                            </p:stCondLst>
                            <p:childTnLst>
                              <p:par>
                                <p:cTn id="9" presetID="22" presetClass="entr" presetSubtype="4"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000"/>
                                        <p:tgtEl>
                                          <p:spTgt spid="9"/>
                                        </p:tgtEl>
                                      </p:cBhvr>
                                    </p:animEffect>
                                  </p:childTnLst>
                                </p:cTn>
                              </p:par>
                            </p:childTnLst>
                          </p:cTn>
                        </p:par>
                        <p:par>
                          <p:cTn id="12" fill="hold">
                            <p:stCondLst>
                              <p:cond delay="6000"/>
                            </p:stCondLst>
                            <p:childTnLst>
                              <p:par>
                                <p:cTn id="13" presetID="22" presetClass="entr" presetSubtype="4"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450765" y="5269078"/>
            <a:ext cx="4376351" cy="1179750"/>
          </a:xfrm>
        </p:spPr>
        <p:txBody>
          <a:bodyPr>
            <a:noAutofit/>
          </a:bodyPr>
          <a:lstStyle/>
          <a:p>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smtClean="0"/>
              <a:t/>
            </a:r>
            <a:br>
              <a:rPr lang="lt-LT" sz="1800" b="1" dirty="0" smtClean="0"/>
            </a:br>
            <a:r>
              <a:rPr lang="lt-LT" sz="1800" b="1" dirty="0" smtClean="0"/>
              <a:t/>
            </a:r>
            <a:br>
              <a:rPr lang="lt-LT" sz="1800" b="1" dirty="0" smtClean="0"/>
            </a:br>
            <a:r>
              <a:rPr lang="lt-LT" sz="1800" b="1" dirty="0"/>
              <a:t/>
            </a:r>
            <a:br>
              <a:rPr lang="lt-LT" sz="1800" b="1" dirty="0"/>
            </a:br>
            <a:r>
              <a:rPr lang="lt-LT" sz="2800" b="1" dirty="0" smtClean="0">
                <a:latin typeface="Comic Sans MS" panose="030F0702030302020204" pitchFamily="66" charset="0"/>
              </a:rPr>
              <a:t/>
            </a:r>
            <a:br>
              <a:rPr lang="lt-LT" sz="2800" b="1" dirty="0" smtClean="0">
                <a:latin typeface="Comic Sans MS" panose="030F0702030302020204" pitchFamily="66" charset="0"/>
              </a:rPr>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b="1" dirty="0"/>
              <a:t> </a:t>
            </a:r>
            <a:r>
              <a:rPr lang="lt-LT" sz="1800" dirty="0"/>
              <a:t/>
            </a:r>
            <a:br>
              <a:rPr lang="lt-LT" sz="1800" dirty="0"/>
            </a:br>
            <a:endParaRPr lang="lt-LT" sz="1800" dirty="0"/>
          </a:p>
        </p:txBody>
      </p:sp>
      <p:sp>
        <p:nvSpPr>
          <p:cNvPr id="8" name="Struktūrinė schema: alternatyvus procesas 7"/>
          <p:cNvSpPr/>
          <p:nvPr/>
        </p:nvSpPr>
        <p:spPr>
          <a:xfrm>
            <a:off x="247853" y="298058"/>
            <a:ext cx="4224163" cy="1357979"/>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r>
              <a:rPr lang="lt-LT" sz="1600" dirty="0" smtClean="0"/>
              <a:t> </a:t>
            </a:r>
          </a:p>
          <a:p>
            <a:r>
              <a:rPr lang="lt-LT" b="1" dirty="0" smtClean="0">
                <a:latin typeface="+mj-lt"/>
              </a:rPr>
              <a:t>Jums </a:t>
            </a:r>
            <a:r>
              <a:rPr lang="lt-LT" b="1" dirty="0">
                <a:latin typeface="+mj-lt"/>
              </a:rPr>
              <a:t>reikės:</a:t>
            </a:r>
            <a:r>
              <a:rPr lang="lt-LT" dirty="0" smtClean="0">
                <a:latin typeface="+mj-lt"/>
              </a:rPr>
              <a:t>     </a:t>
            </a:r>
          </a:p>
          <a:p>
            <a:r>
              <a:rPr lang="lt-LT" dirty="0" smtClean="0"/>
              <a:t>- stiklinaičių</a:t>
            </a:r>
            <a:r>
              <a:rPr lang="lt-LT" dirty="0"/>
              <a:t>;</a:t>
            </a:r>
          </a:p>
          <a:p>
            <a:r>
              <a:rPr lang="lt-LT" dirty="0" smtClean="0"/>
              <a:t>- drungno </a:t>
            </a:r>
            <a:r>
              <a:rPr lang="lt-LT" dirty="0"/>
              <a:t>vandens;</a:t>
            </a:r>
          </a:p>
          <a:p>
            <a:r>
              <a:rPr lang="lt-LT" dirty="0" smtClean="0"/>
              <a:t>- guašo ir ekologiško skysto muilo.</a:t>
            </a:r>
            <a:endParaRPr lang="lt-LT" dirty="0"/>
          </a:p>
          <a:p>
            <a:endParaRPr lang="lt-LT" dirty="0" smtClean="0">
              <a:latin typeface="+mj-lt"/>
            </a:endParaRPr>
          </a:p>
        </p:txBody>
      </p:sp>
      <p:sp>
        <p:nvSpPr>
          <p:cNvPr id="9" name="Suapvalintas stačiakampis 8"/>
          <p:cNvSpPr/>
          <p:nvPr/>
        </p:nvSpPr>
        <p:spPr>
          <a:xfrm>
            <a:off x="160147" y="1874880"/>
            <a:ext cx="8678032" cy="234478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lt-LT" b="1" dirty="0" smtClean="0">
              <a:latin typeface="Comic Sans MS" panose="030F0702030302020204" pitchFamily="66" charset="0"/>
            </a:endParaRPr>
          </a:p>
          <a:p>
            <a:endParaRPr lang="lt-LT" b="1" dirty="0" smtClean="0">
              <a:latin typeface="Comic Sans MS" panose="030F0702030302020204" pitchFamily="66" charset="0"/>
            </a:endParaRPr>
          </a:p>
          <a:p>
            <a:r>
              <a:rPr lang="lt-LT" b="1" dirty="0" smtClean="0">
                <a:latin typeface="Comic Sans MS" panose="030F0702030302020204" pitchFamily="66" charset="0"/>
              </a:rPr>
              <a:t>Eiga:</a:t>
            </a:r>
            <a:endParaRPr lang="lt-LT" dirty="0"/>
          </a:p>
          <a:p>
            <a:pPr marL="285750" indent="-285750">
              <a:buFontTx/>
              <a:buChar char="-"/>
            </a:pPr>
            <a:r>
              <a:rPr lang="lt-LT" dirty="0" smtClean="0"/>
              <a:t>skystą muilą sumaišyti su drungnu vandeniu santykiu 1:1.</a:t>
            </a:r>
          </a:p>
          <a:p>
            <a:pPr marL="285750" indent="-285750">
              <a:buFontTx/>
              <a:buChar char="-"/>
            </a:pPr>
            <a:r>
              <a:rPr lang="lt-LT" dirty="0" smtClean="0"/>
              <a:t>įmaišyti </a:t>
            </a:r>
            <a:r>
              <a:rPr lang="lt-LT" dirty="0"/>
              <a:t>skirtingų spalvų guašo (burbulų spalvos bus ryškesnės, jei daugiau įpilsite guašo). </a:t>
            </a:r>
            <a:endParaRPr lang="lt-LT" dirty="0" smtClean="0"/>
          </a:p>
          <a:p>
            <a:pPr marL="285750" indent="-285750">
              <a:buFontTx/>
              <a:buChar char="-"/>
            </a:pPr>
            <a:r>
              <a:rPr lang="lt-LT" dirty="0"/>
              <a:t>v</a:t>
            </a:r>
            <a:r>
              <a:rPr lang="lt-LT" dirty="0" smtClean="0"/>
              <a:t>iską </a:t>
            </a:r>
            <a:r>
              <a:rPr lang="lt-LT" dirty="0"/>
              <a:t>gerai išmaišyti iki kol gerai suputos. </a:t>
            </a:r>
            <a:endParaRPr lang="lt-LT" dirty="0" smtClean="0"/>
          </a:p>
          <a:p>
            <a:pPr marL="285750" indent="-285750">
              <a:buFontTx/>
              <a:buChar char="-"/>
            </a:pPr>
            <a:r>
              <a:rPr lang="lt-LT" dirty="0"/>
              <a:t>s</a:t>
            </a:r>
            <a:r>
              <a:rPr lang="lt-LT" dirty="0" smtClean="0"/>
              <a:t>ustatyti </a:t>
            </a:r>
            <a:r>
              <a:rPr lang="lt-LT" dirty="0"/>
              <a:t>skirtingų spalvų mišinius ratu</a:t>
            </a:r>
            <a:r>
              <a:rPr lang="lt-LT" dirty="0" smtClean="0"/>
              <a:t>.</a:t>
            </a:r>
          </a:p>
          <a:p>
            <a:pPr marL="285750" indent="-285750">
              <a:buFontTx/>
              <a:buChar char="-"/>
            </a:pPr>
            <a:r>
              <a:rPr lang="lt-LT" dirty="0"/>
              <a:t>p</a:t>
            </a:r>
            <a:r>
              <a:rPr lang="lt-LT" dirty="0" smtClean="0"/>
              <a:t>ūsti </a:t>
            </a:r>
            <a:r>
              <a:rPr lang="lt-LT" dirty="0"/>
              <a:t>muilo burbulus pro šiaudelį, kol burbulai ims kilti virš stiklinės ir leisis ant stalo, taip susijungdami su kitos spalvos burbulais iš kitos stiklinaitės.</a:t>
            </a:r>
            <a:endParaRPr lang="lt-LT" dirty="0">
              <a:latin typeface="Comic Sans MS" panose="030F0702030302020204" pitchFamily="66" charset="0"/>
            </a:endParaRPr>
          </a:p>
          <a:p>
            <a:r>
              <a:rPr lang="lt-LT" dirty="0" smtClean="0">
                <a:latin typeface="Comic Sans MS" panose="030F0702030302020204" pitchFamily="66" charset="0"/>
              </a:rPr>
              <a:t/>
            </a:r>
            <a:br>
              <a:rPr lang="lt-LT" dirty="0" smtClean="0">
                <a:latin typeface="Comic Sans MS" panose="030F0702030302020204" pitchFamily="66" charset="0"/>
              </a:rPr>
            </a:br>
            <a:endParaRPr lang="lt-LT" dirty="0">
              <a:latin typeface="Comic Sans MS" panose="030F0702030302020204" pitchFamily="66" charset="0"/>
            </a:endParaRPr>
          </a:p>
        </p:txBody>
      </p:sp>
      <p:sp>
        <p:nvSpPr>
          <p:cNvPr id="10" name="Suapvalintas stačiakampis 9"/>
          <p:cNvSpPr/>
          <p:nvPr/>
        </p:nvSpPr>
        <p:spPr>
          <a:xfrm>
            <a:off x="155575" y="4330971"/>
            <a:ext cx="8183082" cy="23890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lt-LT" b="1" dirty="0">
                <a:latin typeface="Comic Sans MS" panose="030F0702030302020204" pitchFamily="66" charset="0"/>
              </a:rPr>
              <a:t>Kas atsitinka?</a:t>
            </a:r>
            <a:r>
              <a:rPr lang="lt-LT" dirty="0">
                <a:latin typeface="Comic Sans MS" panose="030F0702030302020204" pitchFamily="66" charset="0"/>
              </a:rPr>
              <a:t/>
            </a:r>
            <a:br>
              <a:rPr lang="lt-LT" dirty="0">
                <a:latin typeface="Comic Sans MS" panose="030F0702030302020204" pitchFamily="66" charset="0"/>
              </a:rPr>
            </a:br>
            <a:r>
              <a:rPr lang="lt-LT" dirty="0"/>
              <a:t>Kadangi burbulas prisipildo šilto oro iš mūsų plaučių, kuris yra lengvesnis už aplinkos kambario orą, tai išpūstas burbulas tuojau kyla į viršų. Mišinyje susidaro trys sluoksniai – skysto muilo, guašo ir vandens, todėl burbulai tampa sunkesni ir nesusprogsta iškilę į paviršių. Be to – skystas muilas turi ypatybę vienu metu plėstis į visas puses. Dėl to burbulai nesprogsta, o tarsi „keliauja“ iš stiklinės. Susijungus kelių spalvų burbulams, jie susilieja ir sudaro kitą atspalvį.</a:t>
            </a:r>
            <a:endParaRPr lang="lt-LT" dirty="0">
              <a:latin typeface="Comic Sans MS" panose="030F0702030302020204" pitchFamily="66" charset="0"/>
            </a:endParaRPr>
          </a:p>
        </p:txBody>
      </p:sp>
      <p:sp>
        <p:nvSpPr>
          <p:cNvPr id="11" name="Stačiakampis 10"/>
          <p:cNvSpPr/>
          <p:nvPr/>
        </p:nvSpPr>
        <p:spPr>
          <a:xfrm>
            <a:off x="14784483" y="1332872"/>
            <a:ext cx="6096000" cy="646331"/>
          </a:xfrm>
          <a:prstGeom prst="rect">
            <a:avLst/>
          </a:prstGeom>
        </p:spPr>
        <p:txBody>
          <a:bodyPr>
            <a:spAutoFit/>
          </a:bodyPr>
          <a:lstStyle/>
          <a:p>
            <a:endParaRPr lang="lt-LT" dirty="0" smtClean="0"/>
          </a:p>
          <a:p>
            <a:endParaRPr lang="lt-LT" dirty="0"/>
          </a:p>
        </p:txBody>
      </p:sp>
      <p:sp>
        <p:nvSpPr>
          <p:cNvPr id="12" name="AutoShape 2" descr="Vandens dienos žaidimai"/>
          <p:cNvSpPr>
            <a:spLocks noChangeAspect="1" noChangeArrowheads="1"/>
          </p:cNvSpPr>
          <p:nvPr/>
        </p:nvSpPr>
        <p:spPr bwMode="auto">
          <a:xfrm>
            <a:off x="7907003" y="78960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 name="AutoShape 4" descr="Vandens dienos žaidim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 name="Stačiakampis 16"/>
          <p:cNvSpPr/>
          <p:nvPr/>
        </p:nvSpPr>
        <p:spPr>
          <a:xfrm>
            <a:off x="4709558" y="132543"/>
            <a:ext cx="7672591" cy="646331"/>
          </a:xfrm>
          <a:prstGeom prst="rect">
            <a:avLst/>
          </a:prstGeom>
        </p:spPr>
        <p:txBody>
          <a:bodyPr wrap="square">
            <a:spAutoFit/>
          </a:bodyPr>
          <a:lstStyle/>
          <a:p>
            <a:pPr algn="ctr"/>
            <a:r>
              <a:rPr lang="lt-LT" sz="3600" dirty="0" smtClean="0">
                <a:solidFill>
                  <a:srgbClr val="002060"/>
                </a:solidFill>
                <a:latin typeface="Comic Sans MS" panose="030F0702030302020204" pitchFamily="66" charset="0"/>
              </a:rPr>
              <a:t>EKSPERIMENTAS</a:t>
            </a:r>
          </a:p>
        </p:txBody>
      </p:sp>
      <p:sp>
        <p:nvSpPr>
          <p:cNvPr id="5" name="Stačiakampis 4"/>
          <p:cNvSpPr/>
          <p:nvPr/>
        </p:nvSpPr>
        <p:spPr>
          <a:xfrm>
            <a:off x="5668302" y="674551"/>
            <a:ext cx="5755102" cy="646331"/>
          </a:xfrm>
          <a:prstGeom prst="rect">
            <a:avLst/>
          </a:prstGeom>
        </p:spPr>
        <p:txBody>
          <a:bodyPr wrap="none">
            <a:spAutoFit/>
          </a:bodyPr>
          <a:lstStyle/>
          <a:p>
            <a:pPr algn="ctr"/>
            <a:r>
              <a:rPr lang="lt-LT" sz="3600" b="1" dirty="0">
                <a:solidFill>
                  <a:srgbClr val="424F68"/>
                </a:solidFill>
                <a:latin typeface="Comic Sans MS" panose="030F0702030302020204" pitchFamily="66" charset="0"/>
              </a:rPr>
              <a:t> </a:t>
            </a:r>
            <a:r>
              <a:rPr lang="lt-LT" sz="3600" dirty="0" smtClean="0">
                <a:solidFill>
                  <a:srgbClr val="002060"/>
                </a:solidFill>
                <a:latin typeface="Comic Sans MS" panose="030F0702030302020204" pitchFamily="66" charset="0"/>
              </a:rPr>
              <a:t>„Spalvoti muilo burbulai “</a:t>
            </a:r>
            <a:endParaRPr lang="lt-LT" sz="3600" dirty="0">
              <a:solidFill>
                <a:srgbClr val="002060"/>
              </a:solidFill>
              <a:latin typeface="Comic Sans MS" panose="030F0702030302020204" pitchFamily="66" charset="0"/>
            </a:endParaRPr>
          </a:p>
        </p:txBody>
      </p:sp>
      <p:pic>
        <p:nvPicPr>
          <p:cNvPr id="14" name="Picture 2" descr="Darželis - lopšelis &quot;Gluosnis&quot; | NEREGĖTAS IR NUOSTABUS ..."/>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412" t="5184" r="5057" b="27358"/>
          <a:stretch/>
        </p:blipFill>
        <p:spPr bwMode="auto">
          <a:xfrm>
            <a:off x="8858993" y="3204594"/>
            <a:ext cx="3261168" cy="30776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Turinio vietos rezervavimo ženklas 3">
            <a:extLst>
              <a:ext uri="{FF2B5EF4-FFF2-40B4-BE49-F238E27FC236}">
                <a16:creationId xmlns="" xmlns:a16="http://schemas.microsoft.com/office/drawing/2014/main" id="{9D56A01F-3275-45D9-988D-90EC7EF9EE9C}"/>
              </a:ext>
            </a:extLst>
          </p:cNvPr>
          <p:cNvPicPr>
            <a:picLocks noChangeAspect="1"/>
          </p:cNvPicPr>
          <p:nvPr/>
        </p:nvPicPr>
        <p:blipFill>
          <a:blip r:embed="rId3"/>
          <a:stretch>
            <a:fillRect/>
          </a:stretch>
        </p:blipFill>
        <p:spPr>
          <a:xfrm>
            <a:off x="11327250" y="120553"/>
            <a:ext cx="792911" cy="809460"/>
          </a:xfrm>
          <a:prstGeom prst="rect">
            <a:avLst/>
          </a:prstGeom>
        </p:spPr>
      </p:pic>
    </p:spTree>
    <p:extLst>
      <p:ext uri="{BB962C8B-B14F-4D97-AF65-F5344CB8AC3E}">
        <p14:creationId xmlns:p14="http://schemas.microsoft.com/office/powerpoint/2010/main" val="205579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par>
                          <p:cTn id="8" fill="hold">
                            <p:stCondLst>
                              <p:cond delay="3000"/>
                            </p:stCondLst>
                            <p:childTnLst>
                              <p:par>
                                <p:cTn id="9" presetID="22" presetClass="entr" presetSubtype="4"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000"/>
                                        <p:tgtEl>
                                          <p:spTgt spid="9"/>
                                        </p:tgtEl>
                                      </p:cBhvr>
                                    </p:animEffect>
                                  </p:childTnLst>
                                </p:cTn>
                              </p:par>
                            </p:childTnLst>
                          </p:cTn>
                        </p:par>
                        <p:par>
                          <p:cTn id="12" fill="hold">
                            <p:stCondLst>
                              <p:cond delay="6000"/>
                            </p:stCondLst>
                            <p:childTnLst>
                              <p:par>
                                <p:cTn id="13" presetID="22" presetClass="entr" presetSubtype="4"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450765" y="5269078"/>
            <a:ext cx="4376351" cy="1179750"/>
          </a:xfrm>
        </p:spPr>
        <p:txBody>
          <a:bodyPr>
            <a:noAutofit/>
          </a:bodyPr>
          <a:lstStyle/>
          <a:p>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smtClean="0"/>
              <a:t/>
            </a:r>
            <a:br>
              <a:rPr lang="lt-LT" sz="1800" b="1" dirty="0" smtClean="0"/>
            </a:br>
            <a:r>
              <a:rPr lang="lt-LT" sz="1800" b="1" dirty="0" smtClean="0"/>
              <a:t/>
            </a:r>
            <a:br>
              <a:rPr lang="lt-LT" sz="1800" b="1" dirty="0" smtClean="0"/>
            </a:br>
            <a:r>
              <a:rPr lang="lt-LT" sz="1800" b="1" dirty="0"/>
              <a:t/>
            </a:r>
            <a:br>
              <a:rPr lang="lt-LT" sz="1800" b="1" dirty="0"/>
            </a:br>
            <a:r>
              <a:rPr lang="lt-LT" sz="2800" b="1" dirty="0" smtClean="0">
                <a:latin typeface="Comic Sans MS" panose="030F0702030302020204" pitchFamily="66" charset="0"/>
              </a:rPr>
              <a:t/>
            </a:r>
            <a:br>
              <a:rPr lang="lt-LT" sz="2800" b="1" dirty="0" smtClean="0">
                <a:latin typeface="Comic Sans MS" panose="030F0702030302020204" pitchFamily="66" charset="0"/>
              </a:rPr>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b="1" dirty="0"/>
              <a:t> </a:t>
            </a:r>
            <a:r>
              <a:rPr lang="lt-LT" sz="1800" dirty="0"/>
              <a:t/>
            </a:r>
            <a:br>
              <a:rPr lang="lt-LT" sz="1800" dirty="0"/>
            </a:br>
            <a:endParaRPr lang="lt-LT" sz="1800" dirty="0"/>
          </a:p>
        </p:txBody>
      </p:sp>
      <p:sp>
        <p:nvSpPr>
          <p:cNvPr id="8" name="Struktūrinė schema: alternatyvus procesas 7"/>
          <p:cNvSpPr/>
          <p:nvPr/>
        </p:nvSpPr>
        <p:spPr>
          <a:xfrm>
            <a:off x="155575" y="454007"/>
            <a:ext cx="3678194" cy="1678717"/>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r>
              <a:rPr lang="lt-LT" sz="1600" b="1" dirty="0" smtClean="0">
                <a:latin typeface="+mj-lt"/>
              </a:rPr>
              <a:t>Jums reikės:</a:t>
            </a:r>
            <a:r>
              <a:rPr lang="lt-LT" sz="1600" dirty="0" smtClean="0"/>
              <a:t> </a:t>
            </a:r>
          </a:p>
          <a:p>
            <a:pPr marL="285750" indent="-285750">
              <a:buFontTx/>
              <a:buChar char="-"/>
            </a:pPr>
            <a:r>
              <a:rPr lang="lt-LT" sz="1600" dirty="0" smtClean="0"/>
              <a:t>dubenėlis pieno;</a:t>
            </a:r>
          </a:p>
          <a:p>
            <a:pPr marL="285750" indent="-285750">
              <a:buFontTx/>
              <a:buChar char="-"/>
            </a:pPr>
            <a:r>
              <a:rPr lang="lt-LT" sz="1600" dirty="0" smtClean="0"/>
              <a:t>kelių </a:t>
            </a:r>
            <a:r>
              <a:rPr lang="lt-LT" sz="1600" dirty="0"/>
              <a:t>spalvų valgomieji </a:t>
            </a:r>
            <a:r>
              <a:rPr lang="lt-LT" sz="1600" dirty="0" smtClean="0"/>
              <a:t>dažai;</a:t>
            </a:r>
          </a:p>
          <a:p>
            <a:pPr marL="285750" indent="-285750">
              <a:buFontTx/>
              <a:buChar char="-"/>
            </a:pPr>
            <a:r>
              <a:rPr lang="lt-LT" sz="1600" dirty="0" smtClean="0"/>
              <a:t>pipetė ;</a:t>
            </a:r>
          </a:p>
          <a:p>
            <a:pPr marL="285750" indent="-285750">
              <a:buFontTx/>
              <a:buChar char="-"/>
            </a:pPr>
            <a:r>
              <a:rPr lang="lt-LT" sz="1600" dirty="0" smtClean="0"/>
              <a:t>indų ploviklis; </a:t>
            </a:r>
          </a:p>
          <a:p>
            <a:pPr marL="285750" indent="-285750">
              <a:buFontTx/>
              <a:buChar char="-"/>
            </a:pPr>
            <a:r>
              <a:rPr lang="lt-LT" sz="1600" dirty="0" smtClean="0"/>
              <a:t>ausų krapštukas.</a:t>
            </a:r>
            <a:r>
              <a:rPr lang="lt-LT" sz="1600" dirty="0" smtClean="0">
                <a:latin typeface="+mj-lt"/>
              </a:rPr>
              <a:t>     </a:t>
            </a:r>
          </a:p>
        </p:txBody>
      </p:sp>
      <p:sp>
        <p:nvSpPr>
          <p:cNvPr id="9" name="Suapvalintas stačiakampis 8"/>
          <p:cNvSpPr/>
          <p:nvPr/>
        </p:nvSpPr>
        <p:spPr>
          <a:xfrm>
            <a:off x="155575" y="2254055"/>
            <a:ext cx="8678032" cy="15757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lt-LT" b="1" dirty="0" smtClean="0">
              <a:latin typeface="Comic Sans MS" panose="030F0702030302020204" pitchFamily="66" charset="0"/>
            </a:endParaRPr>
          </a:p>
          <a:p>
            <a:r>
              <a:rPr lang="lt-LT" b="1" dirty="0" smtClean="0">
                <a:latin typeface="Comic Sans MS" panose="030F0702030302020204" pitchFamily="66" charset="0"/>
              </a:rPr>
              <a:t>Eiga:</a:t>
            </a:r>
          </a:p>
          <a:p>
            <a:pPr marL="285750" indent="-285750">
              <a:buFontTx/>
              <a:buChar char="-"/>
            </a:pPr>
            <a:r>
              <a:rPr lang="lt-LT" dirty="0"/>
              <a:t>į</a:t>
            </a:r>
            <a:r>
              <a:rPr lang="lt-LT" dirty="0" smtClean="0"/>
              <a:t> dubenį </a:t>
            </a:r>
            <a:r>
              <a:rPr lang="lt-LT" dirty="0"/>
              <a:t>su pienu pipete įlašinti įvairių spalvų valgomųjų </a:t>
            </a:r>
            <a:r>
              <a:rPr lang="lt-LT" dirty="0" smtClean="0"/>
              <a:t>dažų.</a:t>
            </a:r>
          </a:p>
          <a:p>
            <a:pPr marL="285750" indent="-285750">
              <a:buFontTx/>
              <a:buChar char="-"/>
            </a:pPr>
            <a:r>
              <a:rPr lang="lt-LT" dirty="0"/>
              <a:t>a</a:t>
            </a:r>
            <a:r>
              <a:rPr lang="lt-LT" dirty="0" smtClean="0"/>
              <a:t>usų </a:t>
            </a:r>
            <a:r>
              <a:rPr lang="lt-LT" dirty="0"/>
              <a:t>krapštuką pamirkyti į indų ploviklį ir paliesti ant pieno įlašintų </a:t>
            </a:r>
            <a:r>
              <a:rPr lang="lt-LT" dirty="0" smtClean="0"/>
              <a:t>dažų </a:t>
            </a:r>
            <a:r>
              <a:rPr lang="lt-LT" dirty="0"/>
              <a:t>vidurį. </a:t>
            </a:r>
            <a:endParaRPr lang="lt-LT" dirty="0" smtClean="0"/>
          </a:p>
          <a:p>
            <a:pPr marL="285750" indent="-285750">
              <a:buFontTx/>
              <a:buChar char="-"/>
            </a:pPr>
            <a:r>
              <a:rPr lang="lt-LT" dirty="0" smtClean="0"/>
              <a:t>Išsilies </a:t>
            </a:r>
            <a:r>
              <a:rPr lang="lt-LT" dirty="0"/>
              <a:t>į vaivorykštę.</a:t>
            </a:r>
            <a:r>
              <a:rPr lang="lt-LT" dirty="0" smtClean="0">
                <a:latin typeface="Comic Sans MS" panose="030F0702030302020204" pitchFamily="66" charset="0"/>
              </a:rPr>
              <a:t/>
            </a:r>
            <a:br>
              <a:rPr lang="lt-LT" dirty="0" smtClean="0">
                <a:latin typeface="Comic Sans MS" panose="030F0702030302020204" pitchFamily="66" charset="0"/>
              </a:rPr>
            </a:br>
            <a:endParaRPr lang="lt-LT" dirty="0">
              <a:latin typeface="Comic Sans MS" panose="030F0702030302020204" pitchFamily="66" charset="0"/>
            </a:endParaRPr>
          </a:p>
        </p:txBody>
      </p:sp>
      <p:sp>
        <p:nvSpPr>
          <p:cNvPr id="10" name="Suapvalintas stačiakampis 9"/>
          <p:cNvSpPr/>
          <p:nvPr/>
        </p:nvSpPr>
        <p:spPr>
          <a:xfrm>
            <a:off x="155575" y="3963286"/>
            <a:ext cx="8183082" cy="17453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lt-LT" b="1" dirty="0">
                <a:latin typeface="Comic Sans MS" panose="030F0702030302020204" pitchFamily="66" charset="0"/>
              </a:rPr>
              <a:t>Kas atsitinka?</a:t>
            </a:r>
            <a:r>
              <a:rPr lang="lt-LT" dirty="0">
                <a:latin typeface="Comic Sans MS" panose="030F0702030302020204" pitchFamily="66" charset="0"/>
              </a:rPr>
              <a:t/>
            </a:r>
            <a:br>
              <a:rPr lang="lt-LT" dirty="0">
                <a:latin typeface="Comic Sans MS" panose="030F0702030302020204" pitchFamily="66" charset="0"/>
              </a:rPr>
            </a:br>
            <a:r>
              <a:rPr lang="lt-LT" dirty="0" smtClean="0"/>
              <a:t>Belieka </a:t>
            </a:r>
            <a:r>
              <a:rPr lang="lt-LT" dirty="0"/>
              <a:t>stebėti kaip juda spalvos ir tarytum formuojasi bangos</a:t>
            </a:r>
            <a:r>
              <a:rPr lang="lt-LT" dirty="0" smtClean="0"/>
              <a:t>. </a:t>
            </a:r>
            <a:r>
              <a:rPr lang="lt-LT" dirty="0">
                <a:latin typeface="+mj-lt"/>
              </a:rPr>
              <a:t>Dažai išsilieja į </a:t>
            </a:r>
            <a:r>
              <a:rPr lang="lt-LT" dirty="0" smtClean="0">
                <a:latin typeface="+mj-lt"/>
              </a:rPr>
              <a:t>vaivorykštę. </a:t>
            </a:r>
            <a:r>
              <a:rPr lang="lt-LT" dirty="0"/>
              <a:t>Visa tai – indų ploviklio savybė stumti riebalus nuo savęs.</a:t>
            </a:r>
            <a:endParaRPr lang="lt-LT" dirty="0">
              <a:latin typeface="Comic Sans MS" panose="030F0702030302020204" pitchFamily="66" charset="0"/>
            </a:endParaRPr>
          </a:p>
        </p:txBody>
      </p:sp>
      <p:sp>
        <p:nvSpPr>
          <p:cNvPr id="11" name="Stačiakampis 10"/>
          <p:cNvSpPr/>
          <p:nvPr/>
        </p:nvSpPr>
        <p:spPr>
          <a:xfrm>
            <a:off x="14784483" y="1332872"/>
            <a:ext cx="6096000" cy="646331"/>
          </a:xfrm>
          <a:prstGeom prst="rect">
            <a:avLst/>
          </a:prstGeom>
        </p:spPr>
        <p:txBody>
          <a:bodyPr>
            <a:spAutoFit/>
          </a:bodyPr>
          <a:lstStyle/>
          <a:p>
            <a:endParaRPr lang="lt-LT" dirty="0" smtClean="0"/>
          </a:p>
          <a:p>
            <a:endParaRPr lang="lt-LT" dirty="0"/>
          </a:p>
        </p:txBody>
      </p:sp>
      <p:sp>
        <p:nvSpPr>
          <p:cNvPr id="12" name="AutoShape 2" descr="Vandens dienos žaidimai"/>
          <p:cNvSpPr>
            <a:spLocks noChangeAspect="1" noChangeArrowheads="1"/>
          </p:cNvSpPr>
          <p:nvPr/>
        </p:nvSpPr>
        <p:spPr bwMode="auto">
          <a:xfrm>
            <a:off x="7907003" y="78960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 name="AutoShape 4" descr="Vandens dienos žaidim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 name="Stačiakampis 16"/>
          <p:cNvSpPr/>
          <p:nvPr/>
        </p:nvSpPr>
        <p:spPr>
          <a:xfrm>
            <a:off x="4709558" y="132543"/>
            <a:ext cx="7672591" cy="1200329"/>
          </a:xfrm>
          <a:prstGeom prst="rect">
            <a:avLst/>
          </a:prstGeom>
        </p:spPr>
        <p:txBody>
          <a:bodyPr wrap="square">
            <a:spAutoFit/>
          </a:bodyPr>
          <a:lstStyle/>
          <a:p>
            <a:pPr algn="ctr"/>
            <a:r>
              <a:rPr lang="lt-LT" sz="3600" dirty="0" smtClean="0">
                <a:solidFill>
                  <a:srgbClr val="002060"/>
                </a:solidFill>
                <a:latin typeface="Comic Sans MS" panose="030F0702030302020204" pitchFamily="66" charset="0"/>
              </a:rPr>
              <a:t>               </a:t>
            </a:r>
          </a:p>
          <a:p>
            <a:pPr algn="ctr"/>
            <a:r>
              <a:rPr lang="lt-LT" sz="3600" dirty="0">
                <a:solidFill>
                  <a:srgbClr val="002060"/>
                </a:solidFill>
                <a:latin typeface="Comic Sans MS" panose="030F0702030302020204" pitchFamily="66" charset="0"/>
              </a:rPr>
              <a:t> </a:t>
            </a:r>
            <a:r>
              <a:rPr lang="lt-LT" sz="3600" dirty="0" smtClean="0">
                <a:solidFill>
                  <a:srgbClr val="002060"/>
                </a:solidFill>
                <a:latin typeface="Comic Sans MS" panose="030F0702030302020204" pitchFamily="66" charset="0"/>
              </a:rPr>
              <a:t>            EKSPERIMENTAS</a:t>
            </a:r>
          </a:p>
        </p:txBody>
      </p:sp>
      <p:sp>
        <p:nvSpPr>
          <p:cNvPr id="5" name="Stačiakampis 4"/>
          <p:cNvSpPr/>
          <p:nvPr/>
        </p:nvSpPr>
        <p:spPr>
          <a:xfrm>
            <a:off x="5524841" y="674551"/>
            <a:ext cx="6042039" cy="1200329"/>
          </a:xfrm>
          <a:prstGeom prst="rect">
            <a:avLst/>
          </a:prstGeom>
        </p:spPr>
        <p:txBody>
          <a:bodyPr wrap="none">
            <a:spAutoFit/>
          </a:bodyPr>
          <a:lstStyle/>
          <a:p>
            <a:pPr algn="ctr"/>
            <a:r>
              <a:rPr lang="lt-LT" sz="3600" b="1" dirty="0">
                <a:solidFill>
                  <a:srgbClr val="424F68"/>
                </a:solidFill>
                <a:latin typeface="Comic Sans MS" panose="030F0702030302020204" pitchFamily="66" charset="0"/>
              </a:rPr>
              <a:t> </a:t>
            </a:r>
            <a:r>
              <a:rPr lang="lt-LT" sz="3600" b="1" dirty="0" smtClean="0">
                <a:solidFill>
                  <a:srgbClr val="424F68"/>
                </a:solidFill>
                <a:latin typeface="Comic Sans MS" panose="030F0702030302020204" pitchFamily="66" charset="0"/>
              </a:rPr>
              <a:t>           </a:t>
            </a:r>
          </a:p>
          <a:p>
            <a:pPr algn="ctr"/>
            <a:r>
              <a:rPr lang="lt-LT" sz="3600" b="1" dirty="0">
                <a:solidFill>
                  <a:srgbClr val="424F68"/>
                </a:solidFill>
                <a:latin typeface="Comic Sans MS" panose="030F0702030302020204" pitchFamily="66" charset="0"/>
              </a:rPr>
              <a:t> </a:t>
            </a:r>
            <a:r>
              <a:rPr lang="lt-LT" sz="3600" b="1" dirty="0" smtClean="0">
                <a:solidFill>
                  <a:srgbClr val="424F68"/>
                </a:solidFill>
                <a:latin typeface="Comic Sans MS" panose="030F0702030302020204" pitchFamily="66" charset="0"/>
              </a:rPr>
              <a:t>      </a:t>
            </a:r>
            <a:r>
              <a:rPr lang="lt-LT" sz="3600" dirty="0" smtClean="0">
                <a:solidFill>
                  <a:srgbClr val="002060"/>
                </a:solidFill>
                <a:latin typeface="Comic Sans MS" panose="030F0702030302020204" pitchFamily="66" charset="0"/>
              </a:rPr>
              <a:t>„Piešimas ant pieno“</a:t>
            </a:r>
            <a:endParaRPr lang="lt-LT" sz="3600" dirty="0">
              <a:solidFill>
                <a:srgbClr val="002060"/>
              </a:solidFill>
              <a:latin typeface="Comic Sans MS" panose="030F0702030302020204" pitchFamily="66" charset="0"/>
            </a:endParaRPr>
          </a:p>
        </p:txBody>
      </p:sp>
      <p:pic>
        <p:nvPicPr>
          <p:cNvPr id="14" name="Picture 2" descr="http://site-370552.mozfiles.com/files/370552/medium/20160814_193441_1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1052" y="2877425"/>
            <a:ext cx="3103927" cy="3137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Turinio vietos rezervavimo ženklas 3">
            <a:extLst>
              <a:ext uri="{FF2B5EF4-FFF2-40B4-BE49-F238E27FC236}">
                <a16:creationId xmlns="" xmlns:a16="http://schemas.microsoft.com/office/drawing/2014/main" id="{9D56A01F-3275-45D9-988D-90EC7EF9EE9C}"/>
              </a:ext>
            </a:extLst>
          </p:cNvPr>
          <p:cNvPicPr>
            <a:picLocks noChangeAspect="1"/>
          </p:cNvPicPr>
          <p:nvPr/>
        </p:nvPicPr>
        <p:blipFill>
          <a:blip r:embed="rId3"/>
          <a:stretch>
            <a:fillRect/>
          </a:stretch>
        </p:blipFill>
        <p:spPr>
          <a:xfrm>
            <a:off x="11399089" y="41763"/>
            <a:ext cx="792911" cy="809460"/>
          </a:xfrm>
          <a:prstGeom prst="rect">
            <a:avLst/>
          </a:prstGeom>
        </p:spPr>
      </p:pic>
    </p:spTree>
    <p:extLst>
      <p:ext uri="{BB962C8B-B14F-4D97-AF65-F5344CB8AC3E}">
        <p14:creationId xmlns:p14="http://schemas.microsoft.com/office/powerpoint/2010/main" val="23693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par>
                          <p:cTn id="8" fill="hold">
                            <p:stCondLst>
                              <p:cond delay="3000"/>
                            </p:stCondLst>
                            <p:childTnLst>
                              <p:par>
                                <p:cTn id="9" presetID="22" presetClass="entr" presetSubtype="4"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000"/>
                                        <p:tgtEl>
                                          <p:spTgt spid="9"/>
                                        </p:tgtEl>
                                      </p:cBhvr>
                                    </p:animEffect>
                                  </p:childTnLst>
                                </p:cTn>
                              </p:par>
                            </p:childTnLst>
                          </p:cTn>
                        </p:par>
                        <p:par>
                          <p:cTn id="12" fill="hold">
                            <p:stCondLst>
                              <p:cond delay="6000"/>
                            </p:stCondLst>
                            <p:childTnLst>
                              <p:par>
                                <p:cTn id="13" presetID="22" presetClass="entr" presetSubtype="4"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450765" y="5269078"/>
            <a:ext cx="4376351" cy="1179750"/>
          </a:xfrm>
        </p:spPr>
        <p:txBody>
          <a:bodyPr>
            <a:noAutofit/>
          </a:bodyPr>
          <a:lstStyle/>
          <a:p>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a:t/>
            </a:r>
            <a:br>
              <a:rPr lang="lt-LT" sz="1800" b="1" dirty="0"/>
            </a:br>
            <a:r>
              <a:rPr lang="lt-LT" sz="1800" b="1" dirty="0" smtClean="0"/>
              <a:t/>
            </a:r>
            <a:br>
              <a:rPr lang="lt-LT" sz="1800" b="1" dirty="0" smtClean="0"/>
            </a:br>
            <a:r>
              <a:rPr lang="lt-LT" sz="1800" b="1" dirty="0" smtClean="0"/>
              <a:t/>
            </a:r>
            <a:br>
              <a:rPr lang="lt-LT" sz="1800" b="1" dirty="0" smtClean="0"/>
            </a:br>
            <a:r>
              <a:rPr lang="lt-LT" sz="1800" b="1" dirty="0" smtClean="0"/>
              <a:t/>
            </a:r>
            <a:br>
              <a:rPr lang="lt-LT" sz="1800" b="1" dirty="0" smtClean="0"/>
            </a:br>
            <a:r>
              <a:rPr lang="lt-LT" sz="1800" b="1" dirty="0"/>
              <a:t/>
            </a:r>
            <a:br>
              <a:rPr lang="lt-LT" sz="1800" b="1" dirty="0"/>
            </a:br>
            <a:r>
              <a:rPr lang="lt-LT" sz="2800" b="1" dirty="0" smtClean="0">
                <a:latin typeface="Comic Sans MS" panose="030F0702030302020204" pitchFamily="66" charset="0"/>
              </a:rPr>
              <a:t/>
            </a:r>
            <a:br>
              <a:rPr lang="lt-LT" sz="2800" b="1" dirty="0" smtClean="0">
                <a:latin typeface="Comic Sans MS" panose="030F0702030302020204" pitchFamily="66" charset="0"/>
              </a:rPr>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dirty="0" smtClean="0"/>
              <a:t/>
            </a:r>
            <a:br>
              <a:rPr lang="lt-LT" sz="1800" dirty="0" smtClean="0"/>
            </a:br>
            <a:r>
              <a:rPr lang="lt-LT" sz="1800" dirty="0"/>
              <a:t/>
            </a:r>
            <a:br>
              <a:rPr lang="lt-LT" sz="1800" dirty="0"/>
            </a:br>
            <a:r>
              <a:rPr lang="lt-LT" sz="1800" b="1" dirty="0"/>
              <a:t> </a:t>
            </a:r>
            <a:r>
              <a:rPr lang="lt-LT" sz="1800" dirty="0"/>
              <a:t/>
            </a:r>
            <a:br>
              <a:rPr lang="lt-LT" sz="1800" dirty="0"/>
            </a:br>
            <a:endParaRPr lang="lt-LT" sz="1800" dirty="0"/>
          </a:p>
        </p:txBody>
      </p:sp>
      <p:sp>
        <p:nvSpPr>
          <p:cNvPr id="8" name="Struktūrinė schema: alternatyvus procesas 7"/>
          <p:cNvSpPr/>
          <p:nvPr/>
        </p:nvSpPr>
        <p:spPr>
          <a:xfrm>
            <a:off x="155575" y="1441296"/>
            <a:ext cx="3678194" cy="1240569"/>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r>
              <a:rPr lang="lt-LT" sz="1600" b="1" dirty="0" smtClean="0">
                <a:latin typeface="+mj-lt"/>
              </a:rPr>
              <a:t>Jums reikės:</a:t>
            </a:r>
          </a:p>
          <a:p>
            <a:r>
              <a:rPr lang="lt-LT" sz="1600" dirty="0" smtClean="0">
                <a:latin typeface="+mj-lt"/>
              </a:rPr>
              <a:t>- lėkštės;</a:t>
            </a:r>
          </a:p>
          <a:p>
            <a:r>
              <a:rPr lang="lt-LT" sz="1600" dirty="0" smtClean="0"/>
              <a:t>- Skittles saldainių;</a:t>
            </a:r>
          </a:p>
          <a:p>
            <a:r>
              <a:rPr lang="lt-LT" sz="1600" dirty="0" smtClean="0"/>
              <a:t>- šilto vandens.</a:t>
            </a:r>
          </a:p>
        </p:txBody>
      </p:sp>
      <p:sp>
        <p:nvSpPr>
          <p:cNvPr id="9" name="Suapvalintas stačiakampis 8"/>
          <p:cNvSpPr/>
          <p:nvPr/>
        </p:nvSpPr>
        <p:spPr>
          <a:xfrm>
            <a:off x="155575" y="3001881"/>
            <a:ext cx="5028821" cy="10884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lt-LT" b="1" dirty="0" smtClean="0">
              <a:latin typeface="Comic Sans MS" panose="030F0702030302020204" pitchFamily="66" charset="0"/>
            </a:endParaRPr>
          </a:p>
          <a:p>
            <a:endParaRPr lang="lt-LT" b="1" dirty="0" smtClean="0">
              <a:latin typeface="Comic Sans MS" panose="030F0702030302020204" pitchFamily="66" charset="0"/>
            </a:endParaRPr>
          </a:p>
          <a:p>
            <a:r>
              <a:rPr lang="lt-LT" b="1" dirty="0" smtClean="0">
                <a:latin typeface="Comic Sans MS" panose="030F0702030302020204" pitchFamily="66" charset="0"/>
              </a:rPr>
              <a:t>Eiga:</a:t>
            </a:r>
            <a:endParaRPr lang="lt-LT" dirty="0" smtClean="0"/>
          </a:p>
          <a:p>
            <a:pPr marL="285750" indent="-285750">
              <a:buFontTx/>
              <a:buChar char="-"/>
            </a:pPr>
            <a:r>
              <a:rPr lang="lt-LT" dirty="0"/>
              <a:t>s</a:t>
            </a:r>
            <a:r>
              <a:rPr lang="lt-LT" dirty="0" smtClean="0"/>
              <a:t>aldainius </a:t>
            </a:r>
            <a:r>
              <a:rPr lang="lt-LT" dirty="0"/>
              <a:t>kruopščiai </a:t>
            </a:r>
            <a:r>
              <a:rPr lang="lt-LT" dirty="0" smtClean="0"/>
              <a:t>išdėlioti lėkštutėje.</a:t>
            </a:r>
          </a:p>
          <a:p>
            <a:pPr marL="285750" indent="-285750">
              <a:buFontTx/>
              <a:buChar char="-"/>
            </a:pPr>
            <a:r>
              <a:rPr lang="lt-LT" dirty="0">
                <a:latin typeface="+mj-lt"/>
              </a:rPr>
              <a:t>u</a:t>
            </a:r>
            <a:r>
              <a:rPr lang="lt-LT" dirty="0" smtClean="0">
                <a:latin typeface="+mj-lt"/>
              </a:rPr>
              <a:t>žpilti šiltu vandeniu.</a:t>
            </a:r>
          </a:p>
          <a:p>
            <a:r>
              <a:rPr lang="lt-LT" dirty="0" smtClean="0">
                <a:latin typeface="Comic Sans MS" panose="030F0702030302020204" pitchFamily="66" charset="0"/>
              </a:rPr>
              <a:t/>
            </a:r>
            <a:br>
              <a:rPr lang="lt-LT" dirty="0" smtClean="0">
                <a:latin typeface="Comic Sans MS" panose="030F0702030302020204" pitchFamily="66" charset="0"/>
              </a:rPr>
            </a:br>
            <a:endParaRPr lang="lt-LT" dirty="0">
              <a:latin typeface="Comic Sans MS" panose="030F0702030302020204" pitchFamily="66" charset="0"/>
            </a:endParaRPr>
          </a:p>
        </p:txBody>
      </p:sp>
      <p:sp>
        <p:nvSpPr>
          <p:cNvPr id="10" name="Suapvalintas stačiakampis 9"/>
          <p:cNvSpPr/>
          <p:nvPr/>
        </p:nvSpPr>
        <p:spPr>
          <a:xfrm>
            <a:off x="155575" y="4396407"/>
            <a:ext cx="8183082" cy="14146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lt-LT" b="1" dirty="0">
                <a:latin typeface="Comic Sans MS" panose="030F0702030302020204" pitchFamily="66" charset="0"/>
              </a:rPr>
              <a:t>Kas atsitinka?</a:t>
            </a:r>
            <a:r>
              <a:rPr lang="lt-LT" dirty="0">
                <a:latin typeface="Comic Sans MS" panose="030F0702030302020204" pitchFamily="66" charset="0"/>
              </a:rPr>
              <a:t/>
            </a:r>
            <a:br>
              <a:rPr lang="lt-LT" dirty="0">
                <a:latin typeface="Comic Sans MS" panose="030F0702030302020204" pitchFamily="66" charset="0"/>
              </a:rPr>
            </a:br>
            <a:r>
              <a:rPr lang="lt-LT" dirty="0" smtClean="0"/>
              <a:t>Belieka </a:t>
            </a:r>
            <a:r>
              <a:rPr lang="lt-LT" dirty="0"/>
              <a:t>stebėti kaip juda spalvos ir tarytum d</a:t>
            </a:r>
            <a:r>
              <a:rPr lang="lt-LT" dirty="0" smtClean="0">
                <a:latin typeface="+mj-lt"/>
              </a:rPr>
              <a:t>ažai </a:t>
            </a:r>
            <a:r>
              <a:rPr lang="lt-LT" dirty="0">
                <a:latin typeface="+mj-lt"/>
              </a:rPr>
              <a:t>išsilieja į </a:t>
            </a:r>
            <a:r>
              <a:rPr lang="lt-LT" dirty="0" smtClean="0">
                <a:latin typeface="+mj-lt"/>
              </a:rPr>
              <a:t>vaivorykštę. </a:t>
            </a:r>
          </a:p>
          <a:p>
            <a:r>
              <a:rPr lang="lt-LT" dirty="0" smtClean="0">
                <a:latin typeface="+mj-lt"/>
              </a:rPr>
              <a:t>Visą tai nuo šilto vandens sąsajos su maistiniais dažais, kuriais nudažyti saldainiukai.</a:t>
            </a:r>
            <a:endParaRPr lang="lt-LT" dirty="0">
              <a:latin typeface="Comic Sans MS" panose="030F0702030302020204" pitchFamily="66" charset="0"/>
            </a:endParaRPr>
          </a:p>
        </p:txBody>
      </p:sp>
      <p:sp>
        <p:nvSpPr>
          <p:cNvPr id="11" name="Stačiakampis 10"/>
          <p:cNvSpPr/>
          <p:nvPr/>
        </p:nvSpPr>
        <p:spPr>
          <a:xfrm>
            <a:off x="14784483" y="1332872"/>
            <a:ext cx="6096000" cy="646331"/>
          </a:xfrm>
          <a:prstGeom prst="rect">
            <a:avLst/>
          </a:prstGeom>
        </p:spPr>
        <p:txBody>
          <a:bodyPr>
            <a:spAutoFit/>
          </a:bodyPr>
          <a:lstStyle/>
          <a:p>
            <a:endParaRPr lang="lt-LT" dirty="0" smtClean="0"/>
          </a:p>
          <a:p>
            <a:endParaRPr lang="lt-LT" dirty="0"/>
          </a:p>
        </p:txBody>
      </p:sp>
      <p:sp>
        <p:nvSpPr>
          <p:cNvPr id="12" name="AutoShape 2" descr="Vandens dienos žaidimai"/>
          <p:cNvSpPr>
            <a:spLocks noChangeAspect="1" noChangeArrowheads="1"/>
          </p:cNvSpPr>
          <p:nvPr/>
        </p:nvSpPr>
        <p:spPr bwMode="auto">
          <a:xfrm>
            <a:off x="7907003" y="78960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3" name="AutoShape 4" descr="Vandens dienos žaidim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7" name="Stačiakampis 16"/>
          <p:cNvSpPr/>
          <p:nvPr/>
        </p:nvSpPr>
        <p:spPr>
          <a:xfrm>
            <a:off x="4709558" y="132543"/>
            <a:ext cx="7672591" cy="1200329"/>
          </a:xfrm>
          <a:prstGeom prst="rect">
            <a:avLst/>
          </a:prstGeom>
        </p:spPr>
        <p:txBody>
          <a:bodyPr wrap="square">
            <a:spAutoFit/>
          </a:bodyPr>
          <a:lstStyle/>
          <a:p>
            <a:pPr algn="ctr"/>
            <a:r>
              <a:rPr lang="lt-LT" sz="3600" dirty="0" smtClean="0">
                <a:solidFill>
                  <a:srgbClr val="002060"/>
                </a:solidFill>
                <a:latin typeface="Comic Sans MS" panose="030F0702030302020204" pitchFamily="66" charset="0"/>
              </a:rPr>
              <a:t>               </a:t>
            </a:r>
          </a:p>
          <a:p>
            <a:pPr algn="ctr"/>
            <a:r>
              <a:rPr lang="lt-LT" sz="3600" dirty="0">
                <a:solidFill>
                  <a:srgbClr val="002060"/>
                </a:solidFill>
                <a:latin typeface="Comic Sans MS" panose="030F0702030302020204" pitchFamily="66" charset="0"/>
              </a:rPr>
              <a:t> </a:t>
            </a:r>
            <a:r>
              <a:rPr lang="lt-LT" sz="3600" dirty="0" smtClean="0">
                <a:solidFill>
                  <a:srgbClr val="002060"/>
                </a:solidFill>
                <a:latin typeface="Comic Sans MS" panose="030F0702030302020204" pitchFamily="66" charset="0"/>
              </a:rPr>
              <a:t>            EKSPERIMENTAS</a:t>
            </a:r>
          </a:p>
        </p:txBody>
      </p:sp>
      <p:sp>
        <p:nvSpPr>
          <p:cNvPr id="5" name="Stačiakampis 4"/>
          <p:cNvSpPr/>
          <p:nvPr/>
        </p:nvSpPr>
        <p:spPr>
          <a:xfrm>
            <a:off x="5230693" y="674551"/>
            <a:ext cx="6630341" cy="1200329"/>
          </a:xfrm>
          <a:prstGeom prst="rect">
            <a:avLst/>
          </a:prstGeom>
        </p:spPr>
        <p:txBody>
          <a:bodyPr wrap="none">
            <a:spAutoFit/>
          </a:bodyPr>
          <a:lstStyle/>
          <a:p>
            <a:pPr algn="ctr"/>
            <a:r>
              <a:rPr lang="lt-LT" sz="3600" b="1" dirty="0">
                <a:solidFill>
                  <a:srgbClr val="424F68"/>
                </a:solidFill>
                <a:latin typeface="Comic Sans MS" panose="030F0702030302020204" pitchFamily="66" charset="0"/>
              </a:rPr>
              <a:t> </a:t>
            </a:r>
            <a:r>
              <a:rPr lang="lt-LT" sz="3600" b="1" dirty="0" smtClean="0">
                <a:solidFill>
                  <a:srgbClr val="424F68"/>
                </a:solidFill>
                <a:latin typeface="Comic Sans MS" panose="030F0702030302020204" pitchFamily="66" charset="0"/>
              </a:rPr>
              <a:t>           </a:t>
            </a:r>
          </a:p>
          <a:p>
            <a:pPr algn="ctr"/>
            <a:r>
              <a:rPr lang="lt-LT" sz="3600" b="1" dirty="0">
                <a:solidFill>
                  <a:srgbClr val="424F68"/>
                </a:solidFill>
                <a:latin typeface="Comic Sans MS" panose="030F0702030302020204" pitchFamily="66" charset="0"/>
              </a:rPr>
              <a:t> </a:t>
            </a:r>
            <a:r>
              <a:rPr lang="lt-LT" sz="3600" b="1" dirty="0" smtClean="0">
                <a:solidFill>
                  <a:srgbClr val="424F68"/>
                </a:solidFill>
                <a:latin typeface="Comic Sans MS" panose="030F0702030302020204" pitchFamily="66" charset="0"/>
              </a:rPr>
              <a:t>      </a:t>
            </a:r>
            <a:r>
              <a:rPr lang="lt-LT" sz="3600" dirty="0" smtClean="0">
                <a:solidFill>
                  <a:srgbClr val="002060"/>
                </a:solidFill>
                <a:latin typeface="Comic Sans MS" panose="030F0702030302020204" pitchFamily="66" charset="0"/>
              </a:rPr>
              <a:t>„Saldainių vaivorykštė “</a:t>
            </a:r>
            <a:endParaRPr lang="lt-LT" sz="3600" dirty="0">
              <a:solidFill>
                <a:srgbClr val="002060"/>
              </a:solidFill>
              <a:latin typeface="Comic Sans MS" panose="030F0702030302020204" pitchFamily="66" charset="0"/>
            </a:endParaRPr>
          </a:p>
        </p:txBody>
      </p:sp>
      <p:pic>
        <p:nvPicPr>
          <p:cNvPr id="16" name="Picture 10" descr="Eksperimentas su saldainiais - Ikimokyklinukas - Mamyčių klub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590" y="2205543"/>
            <a:ext cx="2755915" cy="19234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4" descr="6 paprasti eksperimentai vaikams | Tėvų Darže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176" y="4129008"/>
            <a:ext cx="3297939" cy="21866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Turinio vietos rezervavimo ženklas 3">
            <a:extLst>
              <a:ext uri="{FF2B5EF4-FFF2-40B4-BE49-F238E27FC236}">
                <a16:creationId xmlns="" xmlns:a16="http://schemas.microsoft.com/office/drawing/2014/main" id="{9D56A01F-3275-45D9-988D-90EC7EF9EE9C}"/>
              </a:ext>
            </a:extLst>
          </p:cNvPr>
          <p:cNvPicPr>
            <a:picLocks noChangeAspect="1"/>
          </p:cNvPicPr>
          <p:nvPr/>
        </p:nvPicPr>
        <p:blipFill>
          <a:blip r:embed="rId4"/>
          <a:stretch>
            <a:fillRect/>
          </a:stretch>
        </p:blipFill>
        <p:spPr>
          <a:xfrm>
            <a:off x="11276916" y="33483"/>
            <a:ext cx="792911" cy="809460"/>
          </a:xfrm>
          <a:prstGeom prst="rect">
            <a:avLst/>
          </a:prstGeom>
        </p:spPr>
      </p:pic>
    </p:spTree>
    <p:extLst>
      <p:ext uri="{BB962C8B-B14F-4D97-AF65-F5344CB8AC3E}">
        <p14:creationId xmlns:p14="http://schemas.microsoft.com/office/powerpoint/2010/main" val="275154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par>
                          <p:cTn id="8" fill="hold">
                            <p:stCondLst>
                              <p:cond delay="3000"/>
                            </p:stCondLst>
                            <p:childTnLst>
                              <p:par>
                                <p:cTn id="9" presetID="22" presetClass="entr" presetSubtype="4"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000"/>
                                        <p:tgtEl>
                                          <p:spTgt spid="9"/>
                                        </p:tgtEl>
                                      </p:cBhvr>
                                    </p:animEffect>
                                  </p:childTnLst>
                                </p:cTn>
                              </p:par>
                            </p:childTnLst>
                          </p:cTn>
                        </p:par>
                        <p:par>
                          <p:cTn id="12" fill="hold">
                            <p:stCondLst>
                              <p:cond delay="6000"/>
                            </p:stCondLst>
                            <p:childTnLst>
                              <p:par>
                                <p:cTn id="13" presetID="22" presetClass="entr" presetSubtype="4"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Dalis">
  <a:themeElements>
    <a:clrScheme name="Dalis">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alis">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is">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Dalis</Template>
  <TotalTime>319</TotalTime>
  <Words>483</Words>
  <Application>Microsoft Office PowerPoint</Application>
  <PresentationFormat>Pasirinktinai</PresentationFormat>
  <Paragraphs>164</Paragraphs>
  <Slides>12</Slides>
  <Notes>0</Notes>
  <HiddenSlides>0</HiddenSlides>
  <MMClips>0</MMClips>
  <ScaleCrop>false</ScaleCrop>
  <HeadingPairs>
    <vt:vector size="4" baseType="variant">
      <vt:variant>
        <vt:lpstr>Tema</vt:lpstr>
      </vt:variant>
      <vt:variant>
        <vt:i4>1</vt:i4>
      </vt:variant>
      <vt:variant>
        <vt:lpstr>Skaidrių pavadinimai</vt:lpstr>
      </vt:variant>
      <vt:variant>
        <vt:i4>12</vt:i4>
      </vt:variant>
    </vt:vector>
  </HeadingPairs>
  <TitlesOfParts>
    <vt:vector size="13" baseType="lpstr">
      <vt:lpstr>Dalis</vt:lpstr>
      <vt:lpstr>10 ĮDOMIŲ EKSPERIMENTŲ</vt:lpstr>
      <vt:lpstr>                          </vt:lpstr>
      <vt:lpstr>                          </vt:lpstr>
      <vt:lpstr>                          </vt:lpstr>
      <vt:lpstr>                          </vt:lpstr>
      <vt:lpstr>                          </vt:lpstr>
      <vt:lpstr>                          </vt:lpstr>
      <vt:lpstr>                          </vt:lpstr>
      <vt:lpstr>                          </vt:lpstr>
      <vt:lpstr>                          </vt:lpstr>
      <vt:lpstr>                          </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Eksperimentas „Lietus maišelyje“</dc:title>
  <dc:creator>Windows User</dc:creator>
  <cp:lastModifiedBy>Naudotojas</cp:lastModifiedBy>
  <cp:revision>31</cp:revision>
  <dcterms:created xsi:type="dcterms:W3CDTF">2020-03-31T11:58:43Z</dcterms:created>
  <dcterms:modified xsi:type="dcterms:W3CDTF">2020-04-01T09:19:46Z</dcterms:modified>
</cp:coreProperties>
</file>