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5" r:id="rId1"/>
  </p:sldMasterIdLst>
  <p:notesMasterIdLst>
    <p:notesMasterId r:id="rId23"/>
  </p:notesMasterIdLst>
  <p:sldIdLst>
    <p:sldId id="261" r:id="rId2"/>
    <p:sldId id="257" r:id="rId3"/>
    <p:sldId id="278" r:id="rId4"/>
    <p:sldId id="279" r:id="rId5"/>
    <p:sldId id="280" r:id="rId6"/>
    <p:sldId id="284" r:id="rId7"/>
    <p:sldId id="287" r:id="rId8"/>
    <p:sldId id="281" r:id="rId9"/>
    <p:sldId id="282" r:id="rId10"/>
    <p:sldId id="289" r:id="rId11"/>
    <p:sldId id="288" r:id="rId12"/>
    <p:sldId id="290" r:id="rId13"/>
    <p:sldId id="292" r:id="rId14"/>
    <p:sldId id="285" r:id="rId15"/>
    <p:sldId id="286" r:id="rId16"/>
    <p:sldId id="260" r:id="rId17"/>
    <p:sldId id="262" r:id="rId18"/>
    <p:sldId id="263" r:id="rId19"/>
    <p:sldId id="264" r:id="rId20"/>
    <p:sldId id="267" r:id="rId21"/>
    <p:sldId id="271" r:id="rId2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88" autoAdjust="0"/>
  </p:normalViewPr>
  <p:slideViewPr>
    <p:cSldViewPr snapToGrid="0">
      <p:cViewPr>
        <p:scale>
          <a:sx n="67" d="100"/>
          <a:sy n="67" d="100"/>
        </p:scale>
        <p:origin x="-640" y="-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1E38-F9FF-46CF-ABD4-67ED9C3DF89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3DB8E-E3A3-4AE2-842C-B1811D4788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090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963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4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190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1868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8265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83185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8324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6813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804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783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196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500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449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404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536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298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DB8E-E3A3-4AE2-842C-B1811D4788B4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969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2602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413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71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6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13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7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3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1670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5240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7008204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3040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530169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7900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8911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815704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60957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96657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D7B5C8-D1AE-4400-BD7D-0C2D1F43543D}" type="datetimeFigureOut">
              <a:rPr lang="lt-LT" smtClean="0"/>
              <a:t>2020.03.24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F3FAF5-255A-4271-95E9-488DEED4957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71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  <p:sldLayoutId id="2147484228" r:id="rId13"/>
    <p:sldLayoutId id="2147484229" r:id="rId14"/>
    <p:sldLayoutId id="2147484230" r:id="rId15"/>
    <p:sldLayoutId id="2147484231" r:id="rId16"/>
    <p:sldLayoutId id="2147484232" r:id="rId17"/>
  </p:sldLayoutIdLst>
  <p:transition spd="slow" advClick="0" advTm="5000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isguob@gmail.com" TargetMode="External"/><Relationship Id="rId2" Type="http://schemas.openxmlformats.org/officeDocument/2006/relationships/hyperlink" Target="mailto:rasabarv72@gmail.com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31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224280" y="1301476"/>
            <a:ext cx="9966960" cy="2365649"/>
          </a:xfrm>
        </p:spPr>
        <p:txBody>
          <a:bodyPr>
            <a:normAutofit fontScale="90000"/>
          </a:bodyPr>
          <a:lstStyle/>
          <a:p>
            <a:r>
              <a:rPr lang="lt-LT" sz="48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lt-LT" sz="48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4800" dirty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lt-LT" sz="4800" dirty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48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KAIP KALBA NAMINIAI </a:t>
            </a:r>
            <a:br>
              <a:rPr lang="lt-LT" sz="48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48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PAUKŠČIAI</a:t>
            </a:r>
            <a:endParaRPr lang="lt-LT" sz="4800" dirty="0">
              <a:latin typeface="Comic Sans MS" panose="030F0702030302020204" pitchFamily="66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911849" y="5238750"/>
            <a:ext cx="8131065" cy="1317624"/>
          </a:xfrm>
        </p:spPr>
        <p:txBody>
          <a:bodyPr>
            <a:normAutofit fontScale="77500" lnSpcReduction="20000"/>
          </a:bodyPr>
          <a:lstStyle/>
          <a:p>
            <a:endParaRPr lang="lt-LT" dirty="0" smtClean="0"/>
          </a:p>
          <a:p>
            <a:r>
              <a:rPr lang="lt-LT" b="1" dirty="0" smtClean="0"/>
              <a:t>Kauno lopšelis-darželis ,,Liepaitė“</a:t>
            </a:r>
          </a:p>
          <a:p>
            <a:r>
              <a:rPr lang="lt-LT" b="1" dirty="0" smtClean="0"/>
              <a:t>Mokytojos: Aistė </a:t>
            </a:r>
            <a:r>
              <a:rPr lang="lt-LT" b="1" dirty="0" err="1" smtClean="0"/>
              <a:t>Guobė</a:t>
            </a:r>
            <a:endParaRPr lang="lt-LT" b="1" dirty="0" smtClean="0"/>
          </a:p>
          <a:p>
            <a:r>
              <a:rPr lang="lt-LT" b="1" dirty="0" smtClean="0"/>
              <a:t>Rasa </a:t>
            </a:r>
            <a:r>
              <a:rPr lang="lt-LT" b="1" dirty="0" err="1" smtClean="0"/>
              <a:t>Barvainienė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9399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split orient="vert"/>
      </p:transition>
    </mc:Choice>
    <mc:Fallback xmlns=""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title" idx="4294967295"/>
          </p:nvPr>
        </p:nvSpPr>
        <p:spPr>
          <a:xfrm>
            <a:off x="0" y="1389063"/>
            <a:ext cx="3717925" cy="1371600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lt-LT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idx="4294967295"/>
          </p:nvPr>
        </p:nvSpPr>
        <p:spPr>
          <a:xfrm>
            <a:off x="6721475" y="982663"/>
            <a:ext cx="5470525" cy="4892675"/>
          </a:xfrm>
        </p:spPr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6" name="Stačiakampis 15"/>
          <p:cNvSpPr/>
          <p:nvPr/>
        </p:nvSpPr>
        <p:spPr>
          <a:xfrm>
            <a:off x="2933700" y="2183411"/>
            <a:ext cx="287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Vaizdo rezultatas pagal užklausą „ATVERSTA KNYGA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83" y="553453"/>
            <a:ext cx="9381959" cy="57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3844089" y="1894974"/>
            <a:ext cx="6396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Lapė alkana </a:t>
            </a:r>
            <a:r>
              <a:rPr lang="lt-LT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pakiemiais</a:t>
            </a: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bėgiojo,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Sau maisto ieškojo</a:t>
            </a:r>
            <a:r>
              <a:rPr lang="lt-LT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Viduj </a:t>
            </a:r>
            <a:r>
              <a:rPr lang="lt-LT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prūdo</a:t>
            </a: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plaukančių žąsų būrį mato,-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Kaip jos </a:t>
            </a:r>
            <a:r>
              <a:rPr lang="lt-LT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klykau</a:t>
            </a: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’, kaip nardo, kaip uodegas stato.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Tyko lapė ant krašto, </a:t>
            </a:r>
            <a:r>
              <a:rPr lang="lt-LT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suskliaudusi</a:t>
            </a: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ausis,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Pabraukusi uodega, primerkusi akis.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Bet kad niekaip prigauti žąsų negalėjo,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Ir alkanai nuo </a:t>
            </a:r>
            <a:r>
              <a:rPr lang="lt-LT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prūdo</a:t>
            </a: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pabėgti reikėjo: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,,Kam turiu, – sako, – žąsis nekaltas draskyti!</a:t>
            </a:r>
            <a:r>
              <a:rPr lang="lt-LT" sz="2000" dirty="0">
                <a:latin typeface="Comic Sans MS" panose="030F0702030302020204" pitchFamily="66" charset="0"/>
              </a:rPr>
              <a:t/>
            </a:r>
            <a:br>
              <a:rPr lang="lt-LT" sz="2000" dirty="0"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Pritink lapei su paukščiais sandarą laikyti.”</a:t>
            </a:r>
            <a:endParaRPr lang="lt-L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prism isContent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lt-LT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idx="4294967295"/>
          </p:nvPr>
        </p:nvSpPr>
        <p:spPr>
          <a:xfrm>
            <a:off x="6723063" y="187325"/>
            <a:ext cx="5468937" cy="1593850"/>
          </a:xfrm>
        </p:spPr>
        <p:txBody>
          <a:bodyPr>
            <a:normAutofit/>
          </a:bodyPr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6" name="Stačiakampis 15"/>
          <p:cNvSpPr/>
          <p:nvPr/>
        </p:nvSpPr>
        <p:spPr>
          <a:xfrm>
            <a:off x="4604709" y="576756"/>
            <a:ext cx="287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SKAIČIUOTĖS</a:t>
            </a:r>
            <a:endParaRPr lang="lt-L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Debesis 6"/>
          <p:cNvSpPr/>
          <p:nvPr/>
        </p:nvSpPr>
        <p:spPr>
          <a:xfrm>
            <a:off x="8315742" y="999958"/>
            <a:ext cx="3042069" cy="22886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err="1">
                <a:solidFill>
                  <a:schemeClr val="tx2"/>
                </a:solidFill>
                <a:latin typeface="Comic Sans MS" panose="030F0702030302020204" pitchFamily="66" charset="0"/>
              </a:rPr>
              <a:t>Viens</a:t>
            </a: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, du, trys,</a:t>
            </a:r>
            <a:b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Višta ir gaidys.</a:t>
            </a:r>
            <a:b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Aš viščiukas,</a:t>
            </a:r>
            <a:b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Tu gaidžiukas,</a:t>
            </a:r>
            <a:b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lt-LT" dirty="0" err="1">
                <a:solidFill>
                  <a:schemeClr val="tx2"/>
                </a:solidFill>
                <a:latin typeface="Comic Sans MS" panose="030F0702030302020204" pitchFamily="66" charset="0"/>
              </a:rPr>
              <a:t>Viens</a:t>
            </a: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, du, trys.</a:t>
            </a:r>
          </a:p>
        </p:txBody>
      </p:sp>
      <p:sp>
        <p:nvSpPr>
          <p:cNvPr id="17" name="Debesis 16"/>
          <p:cNvSpPr/>
          <p:nvPr/>
        </p:nvSpPr>
        <p:spPr>
          <a:xfrm>
            <a:off x="7144085" y="3470443"/>
            <a:ext cx="4050630" cy="250791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Vilnius, Kaunas ir Klaipėda,</a:t>
            </a:r>
            <a:b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Kur saldainius labai ėda.</a:t>
            </a:r>
            <a:b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lt-LT" dirty="0" err="1">
                <a:solidFill>
                  <a:schemeClr val="tx2"/>
                </a:solidFill>
                <a:latin typeface="Comic Sans MS" panose="030F0702030302020204" pitchFamily="66" charset="0"/>
              </a:rPr>
              <a:t>Viens</a:t>
            </a: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, du, trys,</a:t>
            </a:r>
            <a:b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Kalakutas ir gaidys.</a:t>
            </a:r>
          </a:p>
        </p:txBody>
      </p:sp>
      <p:sp>
        <p:nvSpPr>
          <p:cNvPr id="18" name="Debesis 17"/>
          <p:cNvSpPr/>
          <p:nvPr/>
        </p:nvSpPr>
        <p:spPr>
          <a:xfrm>
            <a:off x="727032" y="1174432"/>
            <a:ext cx="3427664" cy="2296011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Vienas, dujai, </a:t>
            </a:r>
            <a:r>
              <a:rPr lang="lt-LT" dirty="0" err="1">
                <a:solidFill>
                  <a:schemeClr val="tx2"/>
                </a:solidFill>
                <a:latin typeface="Comic Sans MS" panose="030F0702030302020204" pitchFamily="66" charset="0"/>
              </a:rPr>
              <a:t>triku</a:t>
            </a: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 traku,</a:t>
            </a:r>
          </a:p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Gaidys gieda, višta kasa,</a:t>
            </a:r>
          </a:p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Kuku jaku, stirna stukt.</a:t>
            </a:r>
          </a:p>
        </p:txBody>
      </p:sp>
      <p:sp>
        <p:nvSpPr>
          <p:cNvPr id="20" name="Debesis 19"/>
          <p:cNvSpPr/>
          <p:nvPr/>
        </p:nvSpPr>
        <p:spPr>
          <a:xfrm>
            <a:off x="1765716" y="3531516"/>
            <a:ext cx="4058652" cy="2738508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err="1">
                <a:solidFill>
                  <a:schemeClr val="tx2"/>
                </a:solidFill>
                <a:latin typeface="Comic Sans MS" panose="030F0702030302020204" pitchFamily="66" charset="0"/>
              </a:rPr>
              <a:t>Viens</a:t>
            </a: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, du, trys,</a:t>
            </a:r>
          </a:p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Gieda vakare gaidys.</a:t>
            </a:r>
          </a:p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Lygiai šimtą suskaičiau,</a:t>
            </a:r>
          </a:p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Burtas krinta kaip tik tau.</a:t>
            </a:r>
          </a:p>
        </p:txBody>
      </p:sp>
      <p:sp>
        <p:nvSpPr>
          <p:cNvPr id="10" name="Debesis 9"/>
          <p:cNvSpPr/>
          <p:nvPr/>
        </p:nvSpPr>
        <p:spPr>
          <a:xfrm>
            <a:off x="4531538" y="1314094"/>
            <a:ext cx="3500019" cy="217967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Vaikai nori pabėgioti,</a:t>
            </a:r>
          </a:p>
          <a:p>
            <a:pPr algn="ctr"/>
            <a:r>
              <a:rPr lang="lt-LT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Bet nežino, kaip skaičiuoti.</a:t>
            </a:r>
          </a:p>
          <a:p>
            <a:pPr algn="ctr"/>
            <a:r>
              <a:rPr lang="lt-LT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Viens</a:t>
            </a:r>
            <a:r>
              <a:rPr lang="lt-LT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, du, trys,</a:t>
            </a:r>
          </a:p>
          <a:p>
            <a:pPr algn="ctr"/>
            <a:r>
              <a:rPr lang="lt-LT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Eina traukinys,</a:t>
            </a:r>
          </a:p>
          <a:p>
            <a:pPr algn="ctr"/>
            <a:r>
              <a:rPr lang="lt-LT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Višta ir gaidys.</a:t>
            </a:r>
          </a:p>
        </p:txBody>
      </p:sp>
    </p:spTree>
    <p:extLst>
      <p:ext uri="{BB962C8B-B14F-4D97-AF65-F5344CB8AC3E}">
        <p14:creationId xmlns:p14="http://schemas.microsoft.com/office/powerpoint/2010/main" val="1151200374"/>
      </p:ext>
    </p:extLst>
  </p:cSld>
  <p:clrMapOvr>
    <a:masterClrMapping/>
  </p:clrMapOvr>
  <p:transition spd="slow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0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1800" dirty="0" smtClean="0">
                <a:latin typeface="Comic Sans MS" panose="030F0702030302020204" pitchFamily="66" charset="0"/>
              </a:rPr>
              <a:t>O KOKIŲ TU ŽINAI EILĖRAŠČIŲ IR SKAIČIUOČIŲ, APIE NAMINIUS PAUKŠČIUS? JEI NEŽINAI, TAI TAU SIŪLOME UŽDUOTĖLĘ.</a:t>
            </a:r>
            <a:br>
              <a:rPr lang="lt-LT" sz="1800" dirty="0" smtClean="0">
                <a:latin typeface="Comic Sans MS" panose="030F0702030302020204" pitchFamily="66" charset="0"/>
              </a:rPr>
            </a:br>
            <a:r>
              <a:rPr lang="lt-LT" sz="1800" dirty="0" smtClean="0">
                <a:latin typeface="Comic Sans MS" panose="030F0702030302020204" pitchFamily="66" charset="0"/>
              </a:rPr>
              <a:t> SUKURK KETUREILĮ EILĖRAŠTĮ AR SKAIČIUOTĘ, APIE NAMINIUS PAUKŠČIUS IR SAVO KŪRYBĄ ILIUSTRUOK </a:t>
            </a:r>
            <a:r>
              <a:rPr lang="lt-LT" sz="1800" dirty="0" smtClean="0"/>
              <a:t>. </a:t>
            </a:r>
            <a:endParaRPr lang="lt-LT" sz="1800" dirty="0"/>
          </a:p>
        </p:txBody>
      </p:sp>
      <p:sp>
        <p:nvSpPr>
          <p:cNvPr id="6" name="Antrinis pavadinimas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t-LT" dirty="0"/>
              <a:t>Priemonės ir atlikimo technika pasirinktinai. </a:t>
            </a:r>
            <a:r>
              <a:rPr lang="lt-LT" dirty="0" smtClean="0"/>
              <a:t>Atliktus </a:t>
            </a:r>
            <a:r>
              <a:rPr lang="lt-LT" dirty="0"/>
              <a:t>darbus </a:t>
            </a:r>
            <a:r>
              <a:rPr lang="lt-LT" dirty="0" smtClean="0"/>
              <a:t>nufotografuoja </a:t>
            </a:r>
            <a:r>
              <a:rPr lang="lt-LT" dirty="0"/>
              <a:t>ir siunčia:</a:t>
            </a:r>
          </a:p>
          <a:p>
            <a:r>
              <a:rPr lang="lt-LT" dirty="0">
                <a:hlinkClick r:id="rId2"/>
              </a:rPr>
              <a:t>rasabarv72</a:t>
            </a:r>
            <a:r>
              <a:rPr lang="en-US" dirty="0">
                <a:hlinkClick r:id="rId2"/>
              </a:rPr>
              <a:t>@gmail.com</a:t>
            </a:r>
            <a:r>
              <a:rPr lang="en-US" dirty="0"/>
              <a:t>  </a:t>
            </a:r>
          </a:p>
          <a:p>
            <a:r>
              <a:rPr lang="en-US" dirty="0">
                <a:hlinkClick r:id="rId3"/>
              </a:rPr>
              <a:t>aisguob@gmail.com</a:t>
            </a:r>
            <a:endParaRPr lang="en-US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77816991"/>
      </p:ext>
    </p:extLst>
  </p:cSld>
  <p:clrMapOvr>
    <a:masterClrMapping/>
  </p:clrMapOvr>
  <p:transition spd="slow" advTm="2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9F45B575-5DD0-4813-99F7-F66055A47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89" y="2566342"/>
            <a:ext cx="1579001" cy="360304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988DED85-A890-4325-9500-2C458C666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773" y="2822396"/>
            <a:ext cx="1579001" cy="3346994"/>
          </a:xfrm>
          <a:prstGeom prst="rect">
            <a:avLst/>
          </a:prstGeom>
        </p:spPr>
      </p:pic>
      <p:sp>
        <p:nvSpPr>
          <p:cNvPr id="6" name="Minčių burbulas: debesėlis 6">
            <a:extLst>
              <a:ext uri="{FF2B5EF4-FFF2-40B4-BE49-F238E27FC236}">
                <a16:creationId xmlns:a16="http://schemas.microsoft.com/office/drawing/2014/main" xmlns="" id="{4206C615-1BA4-4FAD-8223-07BEC73BBAA7}"/>
              </a:ext>
            </a:extLst>
          </p:cNvPr>
          <p:cNvSpPr/>
          <p:nvPr/>
        </p:nvSpPr>
        <p:spPr>
          <a:xfrm>
            <a:off x="1251720" y="811763"/>
            <a:ext cx="2765972" cy="2010633"/>
          </a:xfrm>
          <a:prstGeom prst="cloudCallout">
            <a:avLst>
              <a:gd name="adj1" fmla="val 44273"/>
              <a:gd name="adj2" fmla="val 659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SVEIKI, SU JUMIS VĖL SVEIKINASI JŪSŲ AUKLĖTOJOS. </a:t>
            </a:r>
            <a:endParaRPr lang="en-US" dirty="0"/>
          </a:p>
        </p:txBody>
      </p:sp>
      <p:sp>
        <p:nvSpPr>
          <p:cNvPr id="7" name="Minčių burbulas: debesėlis 7">
            <a:extLst>
              <a:ext uri="{FF2B5EF4-FFF2-40B4-BE49-F238E27FC236}">
                <a16:creationId xmlns:a16="http://schemas.microsoft.com/office/drawing/2014/main" xmlns="" id="{C08E397A-5A59-4B0B-8D4D-A2169412EB9A}"/>
              </a:ext>
            </a:extLst>
          </p:cNvPr>
          <p:cNvSpPr/>
          <p:nvPr/>
        </p:nvSpPr>
        <p:spPr>
          <a:xfrm>
            <a:off x="7999057" y="710402"/>
            <a:ext cx="3246782" cy="2254946"/>
          </a:xfrm>
          <a:prstGeom prst="cloudCallout">
            <a:avLst>
              <a:gd name="adj1" fmla="val -46122"/>
              <a:gd name="adj2" fmla="val 604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ŠTAI DAR KELETĄ ĮDOMIŲ UŽDUOTĖLIŲ JUMS.</a:t>
            </a:r>
            <a:endParaRPr lang="en-US" dirty="0"/>
          </a:p>
        </p:txBody>
      </p:sp>
      <p:sp>
        <p:nvSpPr>
          <p:cNvPr id="8" name="Širdis 7">
            <a:extLst>
              <a:ext uri="{FF2B5EF4-FFF2-40B4-BE49-F238E27FC236}">
                <a16:creationId xmlns:a16="http://schemas.microsoft.com/office/drawing/2014/main" xmlns="" id="{873F05FD-0D47-4E10-89EB-3674E208DC17}"/>
              </a:ext>
            </a:extLst>
          </p:cNvPr>
          <p:cNvSpPr/>
          <p:nvPr/>
        </p:nvSpPr>
        <p:spPr>
          <a:xfrm>
            <a:off x="1754156" y="3545633"/>
            <a:ext cx="1806960" cy="144624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AISTĖ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Širdis 8">
            <a:extLst>
              <a:ext uri="{FF2B5EF4-FFF2-40B4-BE49-F238E27FC236}">
                <a16:creationId xmlns:a16="http://schemas.microsoft.com/office/drawing/2014/main" xmlns="" id="{74282ED3-4653-4BF3-87B6-0B07A11A52B6}"/>
              </a:ext>
            </a:extLst>
          </p:cNvPr>
          <p:cNvSpPr/>
          <p:nvPr/>
        </p:nvSpPr>
        <p:spPr>
          <a:xfrm>
            <a:off x="8288681" y="3545633"/>
            <a:ext cx="1567747" cy="1325563"/>
          </a:xfrm>
          <a:prstGeom prst="hea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RASA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8737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80073" y="721783"/>
            <a:ext cx="9601196" cy="7006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SUSKAIČIUOK, KIEK ŽODYJE YRA RAIDŽIŲ?</a:t>
            </a:r>
            <a:endParaRPr lang="lt-LT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1301749" y="2867567"/>
            <a:ext cx="4718304" cy="376767"/>
          </a:xfrm>
        </p:spPr>
        <p:txBody>
          <a:bodyPr/>
          <a:lstStyle/>
          <a:p>
            <a:pPr algn="ctr"/>
            <a:r>
              <a:rPr lang="lt-LT" sz="4000" dirty="0" smtClean="0">
                <a:latin typeface="Comic Sans MS" panose="030F0702030302020204" pitchFamily="66" charset="0"/>
              </a:rPr>
              <a:t>A-N-T-Y-S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11" name="Turinio vietos rezervavimo ženklas 10">
            <a:extLst>
              <a:ext uri="{FF2B5EF4-FFF2-40B4-BE49-F238E27FC236}">
                <a16:creationId xmlns:a16="http://schemas.microsoft.com/office/drawing/2014/main" xmlns="" id="{BACCE694-3F6B-4666-A009-4546F44391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9101"/>
          <a:stretch/>
        </p:blipFill>
        <p:spPr>
          <a:xfrm>
            <a:off x="2087702" y="3476095"/>
            <a:ext cx="3044799" cy="2414589"/>
          </a:xfrm>
          <a:prstGeom prst="rect">
            <a:avLst/>
          </a:prstGeom>
        </p:spPr>
      </p:pic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t-LT" sz="4000" dirty="0" smtClean="0">
                <a:latin typeface="Comic Sans MS" panose="030F0702030302020204" pitchFamily="66" charset="0"/>
              </a:rPr>
              <a:t>Ž-Ą-S-Y-S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12" name="Turinio vietos rezervavimo ženklas 11">
            <a:extLst>
              <a:ext uri="{FF2B5EF4-FFF2-40B4-BE49-F238E27FC236}">
                <a16:creationId xmlns:a16="http://schemas.microsoft.com/office/drawing/2014/main" xmlns="" id="{D7C5F174-AAE9-47BC-BCB1-D94B71497E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242065" y="3244334"/>
            <a:ext cx="3400923" cy="2287203"/>
          </a:xfrm>
          <a:prstGeom prst="rect">
            <a:avLst/>
          </a:prstGeom>
        </p:spPr>
      </p:pic>
      <p:sp>
        <p:nvSpPr>
          <p:cNvPr id="3" name="AutoShape 2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3" name="Ovalas 12"/>
          <p:cNvSpPr/>
          <p:nvPr/>
        </p:nvSpPr>
        <p:spPr>
          <a:xfrm>
            <a:off x="5652378" y="4807919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  <a:endParaRPr lang="lt-LT" sz="4400" dirty="0"/>
          </a:p>
        </p:txBody>
      </p:sp>
      <p:sp>
        <p:nvSpPr>
          <p:cNvPr id="14" name="Ovalas 13"/>
          <p:cNvSpPr/>
          <p:nvPr/>
        </p:nvSpPr>
        <p:spPr>
          <a:xfrm>
            <a:off x="5652378" y="3788903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5</a:t>
            </a:r>
            <a:endParaRPr lang="lt-LT" sz="4400" dirty="0"/>
          </a:p>
        </p:txBody>
      </p:sp>
      <p:sp>
        <p:nvSpPr>
          <p:cNvPr id="15" name="Ovalas 14"/>
          <p:cNvSpPr/>
          <p:nvPr/>
        </p:nvSpPr>
        <p:spPr>
          <a:xfrm>
            <a:off x="5629911" y="2748931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4</a:t>
            </a:r>
            <a:endParaRPr lang="lt-LT" sz="4400" dirty="0"/>
          </a:p>
        </p:txBody>
      </p:sp>
    </p:spTree>
    <p:extLst>
      <p:ext uri="{BB962C8B-B14F-4D97-AF65-F5344CB8AC3E}">
        <p14:creationId xmlns:p14="http://schemas.microsoft.com/office/powerpoint/2010/main" val="2651879112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380073" y="721783"/>
            <a:ext cx="9601196" cy="7006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SUSKAIČIUOK, KIEK ŽODYJE YRA RAIDŽIŲ ?</a:t>
            </a:r>
            <a:endParaRPr lang="lt-LT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1016179" y="5323660"/>
            <a:ext cx="4718304" cy="376767"/>
          </a:xfrm>
        </p:spPr>
        <p:txBody>
          <a:bodyPr/>
          <a:lstStyle/>
          <a:p>
            <a:pPr algn="ctr"/>
            <a:endParaRPr lang="lt-LT" sz="3600" dirty="0" smtClean="0">
              <a:latin typeface="Comic Sans MS" panose="030F0702030302020204" pitchFamily="66" charset="0"/>
            </a:endParaRPr>
          </a:p>
          <a:p>
            <a:pPr algn="ctr"/>
            <a:endParaRPr lang="lt-LT" sz="3600" dirty="0">
              <a:latin typeface="Comic Sans MS" panose="030F0702030302020204" pitchFamily="66" charset="0"/>
            </a:endParaRPr>
          </a:p>
          <a:p>
            <a:pPr algn="ctr"/>
            <a:r>
              <a:rPr lang="lt-LT" sz="4000" dirty="0" smtClean="0">
                <a:latin typeface="Comic Sans MS" panose="030F0702030302020204" pitchFamily="66" charset="0"/>
              </a:rPr>
              <a:t>G-A-I-D-Y-S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13" name="Turinio vietos rezervavimo ženklas 12">
            <a:extLst>
              <a:ext uri="{FF2B5EF4-FFF2-40B4-BE49-F238E27FC236}">
                <a16:creationId xmlns:a16="http://schemas.microsoft.com/office/drawing/2014/main" xmlns="" id="{C62CD19B-09A0-43FC-96DE-3BFE72A5F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6718" b="17381"/>
          <a:stretch/>
        </p:blipFill>
        <p:spPr>
          <a:xfrm>
            <a:off x="1975261" y="2571497"/>
            <a:ext cx="2560637" cy="2406339"/>
          </a:xfrm>
          <a:prstGeom prst="rect">
            <a:avLst/>
          </a:prstGeom>
        </p:spPr>
      </p:pic>
      <p:sp>
        <p:nvSpPr>
          <p:cNvPr id="6" name="Teksto vietos rezervavimo ženklas 5"/>
          <p:cNvSpPr>
            <a:spLocks noGrp="1"/>
          </p:cNvSpPr>
          <p:nvPr>
            <p:ph type="body" sz="quarter" idx="3"/>
          </p:nvPr>
        </p:nvSpPr>
        <p:spPr>
          <a:xfrm>
            <a:off x="6356094" y="4882866"/>
            <a:ext cx="5069675" cy="817561"/>
          </a:xfrm>
        </p:spPr>
        <p:txBody>
          <a:bodyPr/>
          <a:lstStyle/>
          <a:p>
            <a:pPr algn="ctr"/>
            <a:r>
              <a:rPr lang="lt-LT" sz="4000" dirty="0" smtClean="0">
                <a:latin typeface="Comic Sans MS" panose="030F0702030302020204" pitchFamily="66" charset="0"/>
              </a:rPr>
              <a:t>K-A-L-A-K-U-T-A-S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10" name="Turinio vietos rezervavimo ženklas 9">
            <a:extLst>
              <a:ext uri="{FF2B5EF4-FFF2-40B4-BE49-F238E27FC236}">
                <a16:creationId xmlns:a16="http://schemas.microsoft.com/office/drawing/2014/main" xmlns="" id="{6098ECAA-74EA-41DD-94D5-5196884EBE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846397" y="2571497"/>
            <a:ext cx="2298700" cy="2503488"/>
          </a:xfrm>
          <a:prstGeom prst="rect">
            <a:avLst/>
          </a:prstGeom>
        </p:spPr>
      </p:pic>
      <p:sp>
        <p:nvSpPr>
          <p:cNvPr id="3" name="AutoShape 2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5116752" y="2570468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5</a:t>
            </a:r>
            <a:endParaRPr lang="lt-LT" sz="4400" dirty="0"/>
          </a:p>
        </p:txBody>
      </p:sp>
      <p:sp>
        <p:nvSpPr>
          <p:cNvPr id="9" name="Ovalas 8"/>
          <p:cNvSpPr/>
          <p:nvPr/>
        </p:nvSpPr>
        <p:spPr>
          <a:xfrm>
            <a:off x="6180671" y="2570468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8</a:t>
            </a:r>
            <a:endParaRPr lang="lt-LT" sz="4400" dirty="0"/>
          </a:p>
        </p:txBody>
      </p:sp>
      <p:sp>
        <p:nvSpPr>
          <p:cNvPr id="11" name="Ovalas 10"/>
          <p:cNvSpPr/>
          <p:nvPr/>
        </p:nvSpPr>
        <p:spPr>
          <a:xfrm>
            <a:off x="5116752" y="3782409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9</a:t>
            </a:r>
            <a:endParaRPr lang="lt-LT" sz="4400" dirty="0"/>
          </a:p>
        </p:txBody>
      </p:sp>
      <p:sp>
        <p:nvSpPr>
          <p:cNvPr id="12" name="Ovalas 11"/>
          <p:cNvSpPr/>
          <p:nvPr/>
        </p:nvSpPr>
        <p:spPr>
          <a:xfrm>
            <a:off x="6209337" y="3782409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6</a:t>
            </a:r>
            <a:endParaRPr lang="lt-LT" sz="4400" dirty="0"/>
          </a:p>
        </p:txBody>
      </p:sp>
    </p:spTree>
    <p:extLst>
      <p:ext uri="{BB962C8B-B14F-4D97-AF65-F5344CB8AC3E}">
        <p14:creationId xmlns:p14="http://schemas.microsoft.com/office/powerpoint/2010/main" val="2259918144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0" y="1466850"/>
            <a:ext cx="4146550" cy="12938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lt-LT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AutoShape 2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5" name="Paveikslėlis 14" descr="Vaizdo rezultatas pagal užklausą „vaikams apie raides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5150"/>
            <a:ext cx="6908800" cy="57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ebesėlio formos paaiškinimas 13"/>
          <p:cNvSpPr/>
          <p:nvPr/>
        </p:nvSpPr>
        <p:spPr>
          <a:xfrm>
            <a:off x="711199" y="678655"/>
            <a:ext cx="3571876" cy="2496345"/>
          </a:xfrm>
          <a:prstGeom prst="cloudCallout">
            <a:avLst>
              <a:gd name="adj1" fmla="val -389"/>
              <a:gd name="adj2" fmla="val 9934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omic Sans MS" panose="030F0702030302020204" pitchFamily="66" charset="0"/>
              </a:rPr>
              <a:t>NUSPALVINK ISSIRITUSIUS VIŠČIUKUS.</a:t>
            </a:r>
          </a:p>
          <a:p>
            <a:pPr algn="ctr"/>
            <a:r>
              <a:rPr lang="lt-LT" b="1" dirty="0">
                <a:solidFill>
                  <a:schemeClr val="tx1"/>
                </a:solidFill>
                <a:latin typeface="Comic Sans MS" panose="030F0702030302020204" pitchFamily="66" charset="0"/>
              </a:rPr>
              <a:t>KIEK JŲ IŠSIRITO?</a:t>
            </a:r>
          </a:p>
        </p:txBody>
      </p:sp>
      <p:pic>
        <p:nvPicPr>
          <p:cNvPr id="7174" name="Picture 6" descr="Vaizdo rezultatas pagal užklausą „VAIKAI ANIMACIJA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4462461"/>
            <a:ext cx="1800225" cy="16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78448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49423" y="546903"/>
            <a:ext cx="8446255" cy="11603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lt-LT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057864" y="1340382"/>
            <a:ext cx="3932237" cy="3811588"/>
          </a:xfrm>
        </p:spPr>
        <p:txBody>
          <a:bodyPr>
            <a:noAutofit/>
          </a:bodyPr>
          <a:lstStyle/>
          <a:p>
            <a:r>
              <a:rPr lang="en-US" sz="30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lt-LT" sz="30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AutoShape 2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3517900" y="2112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" name="Picture 2" descr="Vaizdo rezultatas pagal užklausą „laikrodukas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962" y="2492669"/>
            <a:ext cx="287232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veikslėlis 10" descr="Vaizdo rezultatas pagal užklausą „vaikams apie raides“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6" b="2418"/>
          <a:stretch/>
        </p:blipFill>
        <p:spPr bwMode="auto">
          <a:xfrm>
            <a:off x="4969042" y="546903"/>
            <a:ext cx="6383281" cy="576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ebesėlio formos paaiškinimas 7"/>
          <p:cNvSpPr/>
          <p:nvPr/>
        </p:nvSpPr>
        <p:spPr>
          <a:xfrm>
            <a:off x="743974" y="780503"/>
            <a:ext cx="4069326" cy="2766517"/>
          </a:xfrm>
          <a:prstGeom prst="cloudCallout">
            <a:avLst>
              <a:gd name="adj1" fmla="val -12698"/>
              <a:gd name="adj2" fmla="val 7053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omic Sans MS" panose="030F0702030302020204" pitchFamily="66" charset="0"/>
              </a:rPr>
              <a:t>NUSPALVINK VIŠTYTES SKIRTINGOMIS SPALVOMIS. PADĖK JOMS RASTI SAVO PADĖTUS KIAUŠINIUS.</a:t>
            </a:r>
          </a:p>
        </p:txBody>
      </p:sp>
      <p:pic>
        <p:nvPicPr>
          <p:cNvPr id="17" name="Paveikslėlis 16" descr="Vaizdo rezultatas pagal užklausą „VAIKAI ANIMACIJA“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73" y="4265874"/>
            <a:ext cx="848437" cy="167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48839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66973" y="479516"/>
            <a:ext cx="8446255" cy="11603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lt-LT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962614" y="1384832"/>
            <a:ext cx="3932237" cy="3811588"/>
          </a:xfrm>
        </p:spPr>
        <p:txBody>
          <a:bodyPr>
            <a:noAutofit/>
          </a:bodyPr>
          <a:lstStyle/>
          <a:p>
            <a:r>
              <a:rPr lang="en-US" sz="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lt-LT" sz="8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lt-LT" sz="30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AutoShape 2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3517900" y="2112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74" name="Picture 2" descr="Vaizdo rezultatas pagal užklausą „laikrodukas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697" y="4279531"/>
            <a:ext cx="150442" cy="1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aizdo rezultatas pagal užklausą „laikrodukas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962" y="2492669"/>
            <a:ext cx="287232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veikslėlis 12" descr="Vaizdo rezultatas pagal užklausą „vaikams apie raides“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1" y="496894"/>
            <a:ext cx="6184900" cy="58785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ebesėlio formos paaiškinimas 6"/>
          <p:cNvSpPr/>
          <p:nvPr/>
        </p:nvSpPr>
        <p:spPr>
          <a:xfrm>
            <a:off x="1107437" y="573260"/>
            <a:ext cx="3775358" cy="2724150"/>
          </a:xfrm>
          <a:prstGeom prst="cloudCallout">
            <a:avLst>
              <a:gd name="adj1" fmla="val -12591"/>
              <a:gd name="adj2" fmla="val 781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Stačiakampis 15"/>
          <p:cNvSpPr/>
          <p:nvPr/>
        </p:nvSpPr>
        <p:spPr>
          <a:xfrm>
            <a:off x="1662988" y="1089316"/>
            <a:ext cx="2647755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936490" algn="l"/>
              </a:tabLst>
            </a:pPr>
            <a:r>
              <a:rPr lang="lt-LT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SUSKAIČIUOK IR NUSPALVINK VIŠČIUKUS. PAPASAKOK, KĄ KIEKVIENAS VEIKIA.</a:t>
            </a:r>
            <a:endParaRPr lang="lt-LT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aveikslėlis 18" descr="Vaizdo rezultatas pagal užklausą „VAIKAI ANIMACIJA“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" b="16491"/>
          <a:stretch/>
        </p:blipFill>
        <p:spPr bwMode="auto">
          <a:xfrm>
            <a:off x="1262380" y="4279162"/>
            <a:ext cx="2172970" cy="1975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899255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99945" y="293984"/>
            <a:ext cx="8432053" cy="12778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lt-LT" sz="3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057864" y="1340382"/>
            <a:ext cx="3932237" cy="3811588"/>
          </a:xfrm>
        </p:spPr>
        <p:txBody>
          <a:bodyPr>
            <a:noAutofit/>
          </a:bodyPr>
          <a:lstStyle/>
          <a:p>
            <a:endParaRPr lang="lt-LT" sz="300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lt-LT" sz="30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AutoShape 2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3517900" y="2112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74" name="Picture 2" descr="Vaizdo rezultatas pagal užklausą „laikrodukas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697" y="4279531"/>
            <a:ext cx="150442" cy="1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aizdo rezultatas pagal užklausą „laikrodukas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962" y="2492669"/>
            <a:ext cx="287232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aveikslėlis 16" descr="Vaizdo rezultatas pagal užklausą „vaikams apie raides“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71" y="487136"/>
            <a:ext cx="5957551" cy="587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xmlns:lc="http://schemas.openxmlformats.org/drawingml/2006/lockedCanvas" id="{B4A177CE-9DF7-46FC-86A6-36EA3A036C0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9971248" y="1277937"/>
            <a:ext cx="689610" cy="835025"/>
          </a:xfrm>
          <a:prstGeom prst="rect">
            <a:avLst/>
          </a:prstGeom>
        </p:spPr>
      </p:pic>
      <p:pic>
        <p:nvPicPr>
          <p:cNvPr id="20" name="Turinio vietos rezervavimo ženklas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EB6B61A5-1DCC-40BC-9002-CD67490848D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48" y="2926227"/>
            <a:ext cx="744220" cy="817245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:a16="http://schemas.microsoft.com/office/drawing/2014/main" xmlns="" xmlns:lc="http://schemas.openxmlformats.org/drawingml/2006/lockedCanvas" id="{BEA7D22D-2C82-4CAF-91DF-46B063B72478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>
          <a:xfrm>
            <a:off x="10202457" y="4448700"/>
            <a:ext cx="700405" cy="914400"/>
          </a:xfrm>
          <a:prstGeom prst="rect">
            <a:avLst/>
          </a:prstGeom>
        </p:spPr>
      </p:pic>
      <p:sp>
        <p:nvSpPr>
          <p:cNvPr id="7" name="Debesėlio formos paaiškinimas 6"/>
          <p:cNvSpPr/>
          <p:nvPr/>
        </p:nvSpPr>
        <p:spPr>
          <a:xfrm>
            <a:off x="743207" y="658150"/>
            <a:ext cx="3374976" cy="2588026"/>
          </a:xfrm>
          <a:prstGeom prst="cloudCallout">
            <a:avLst>
              <a:gd name="adj1" fmla="val -10108"/>
              <a:gd name="adj2" fmla="val 8335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2" name="Stačiakampis 21"/>
          <p:cNvSpPr/>
          <p:nvPr/>
        </p:nvSpPr>
        <p:spPr>
          <a:xfrm>
            <a:off x="896462" y="1277937"/>
            <a:ext cx="3068469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  <a:tabLst>
                <a:tab pos="4936490" algn="l"/>
              </a:tabLst>
            </a:pPr>
            <a:r>
              <a:rPr lang="lt-LT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PADĖK PAUKŠČIAMS </a:t>
            </a:r>
            <a:endParaRPr lang="en-US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tabLst>
                <a:tab pos="4936490" algn="l"/>
              </a:tabLst>
            </a:pPr>
            <a:r>
              <a:rPr lang="lt-LT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RASTI KELIĄ Į NAMUS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6" descr="Vaizdo rezultatas pagal užklausą „VAIKAI ANIMACIJA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4462461"/>
            <a:ext cx="1800225" cy="16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3853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 nodePh="1">
                                  <p:stCondLst>
                                    <p:cond delay="9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ctrTitle"/>
          </p:nvPr>
        </p:nvSpPr>
        <p:spPr>
          <a:xfrm>
            <a:off x="1422400" y="-435558"/>
            <a:ext cx="9006974" cy="1656932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V-I-</a:t>
            </a:r>
            <a:r>
              <a:rPr lang="lt-LT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Š-T-A</a:t>
            </a:r>
            <a:endParaRPr lang="lt-LT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type="subTitle" idx="1"/>
          </p:nvPr>
        </p:nvSpPr>
        <p:spPr>
          <a:xfrm>
            <a:off x="6157494" y="6334879"/>
            <a:ext cx="9144000" cy="1655762"/>
          </a:xfrm>
        </p:spPr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5" name="Stačiakampis 14"/>
          <p:cNvSpPr/>
          <p:nvPr/>
        </p:nvSpPr>
        <p:spPr>
          <a:xfrm>
            <a:off x="3630199" y="5049434"/>
            <a:ext cx="46137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lt-LT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4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,,KUD-KU-</a:t>
            </a:r>
            <a:r>
              <a:rPr lang="lt-LT" sz="4000" dirty="0">
                <a:latin typeface="Comic Sans MS" panose="030F0702030302020204" pitchFamily="66" charset="0"/>
                <a:ea typeface="Times New Roman" panose="02020603050405020304" pitchFamily="18" charset="0"/>
              </a:rPr>
              <a:t>D</a:t>
            </a:r>
            <a:r>
              <a:rPr lang="lt-LT" sz="4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AKŠT“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Vaizdo rezultatas pagal užklausą „VISTASnaminis paukstis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08" y="1702951"/>
            <a:ext cx="5616575" cy="35805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560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82168" y="690563"/>
            <a:ext cx="8636000" cy="14223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lt-L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27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lt-LT" sz="27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lt-LT" sz="27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32737" y="1885949"/>
            <a:ext cx="3932237" cy="3173285"/>
          </a:xfrm>
        </p:spPr>
        <p:txBody>
          <a:bodyPr>
            <a:noAutofit/>
          </a:bodyPr>
          <a:lstStyle/>
          <a:p>
            <a:pPr algn="ctr"/>
            <a:endParaRPr lang="lt-LT" sz="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AutoShape 2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3517900" y="2112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74" name="Picture 2" descr="Vaizdo rezultatas pagal užklausą „laikrodukas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697" y="4279531"/>
            <a:ext cx="150442" cy="1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aizdo rezultatas pagal užklausą „laikrodukas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962" y="2492669"/>
            <a:ext cx="287232" cy="2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veikslėlis 8" descr="Vaizdo rezultatas pagal užklausą „vaikams apie raides“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71500"/>
            <a:ext cx="8115300" cy="57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ebesėlio formos paaiškinimas 10"/>
          <p:cNvSpPr/>
          <p:nvPr/>
        </p:nvSpPr>
        <p:spPr>
          <a:xfrm>
            <a:off x="8921750" y="1137431"/>
            <a:ext cx="2783968" cy="1640747"/>
          </a:xfrm>
          <a:prstGeom prst="cloudCallout">
            <a:avLst>
              <a:gd name="adj1" fmla="val -10108"/>
              <a:gd name="adj2" fmla="val 8335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  <a:r>
              <a:rPr lang="lt-LT" b="1" dirty="0" smtClean="0">
                <a:solidFill>
                  <a:schemeClr val="tx1"/>
                </a:solidFill>
              </a:rPr>
              <a:t>ŽDUOTĖLĖ TAVO RANKOS LAVINIMUI.</a:t>
            </a:r>
            <a:endParaRPr lang="lt-LT" b="1" dirty="0">
              <a:solidFill>
                <a:schemeClr val="tx1"/>
              </a:solidFill>
            </a:endParaRPr>
          </a:p>
        </p:txBody>
      </p:sp>
      <p:pic>
        <p:nvPicPr>
          <p:cNvPr id="12" name="Paveikslėlis 11" descr="Vaizdo rezultatas pagal užklausą „VAIKAI ANIMACIJA“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99" y="3776924"/>
            <a:ext cx="848437" cy="167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18921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9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 idx="4294967295"/>
          </p:nvPr>
        </p:nvSpPr>
        <p:spPr>
          <a:xfrm>
            <a:off x="1390650" y="1263650"/>
            <a:ext cx="10801350" cy="21224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100" dirty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100" dirty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100" dirty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100" dirty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AČIŪ TAU IR TAVO TĖVELIAMS UŽ </a:t>
            </a:r>
            <a:br>
              <a:rPr lang="lt-LT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               </a:t>
            </a:r>
            <a:r>
              <a:rPr lang="lt-LT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ŠAUNIAI ATLIKTAS </a:t>
            </a:r>
            <a: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                </a:t>
            </a:r>
            <a:r>
              <a:rPr lang="lt-LT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UŽDUOTĖLES</a:t>
            </a:r>
            <a:r>
              <a:rPr lang="en-US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!  </a:t>
            </a:r>
            <a:r>
              <a:rPr lang="lt-LT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lt-LT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lt-LT" sz="3100" dirty="0" smtClean="0"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lt-LT" sz="4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lt-LT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lt-LT" sz="4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endParaRPr lang="lt-LT" sz="4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4294967295"/>
          </p:nvPr>
        </p:nvSpPr>
        <p:spPr>
          <a:xfrm>
            <a:off x="5376863" y="4375150"/>
            <a:ext cx="6815137" cy="1320800"/>
          </a:xfrm>
        </p:spPr>
        <p:txBody>
          <a:bodyPr>
            <a:normAutofit/>
          </a:bodyPr>
          <a:lstStyle/>
          <a:p>
            <a:endParaRPr lang="lt-LT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lt-LT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lt-LT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lt-LT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6" name="Turinio vietos rezervavimo ženklas 4">
            <a:extLst>
              <a:ext uri="{FF2B5EF4-FFF2-40B4-BE49-F238E27FC236}">
                <a16:creationId xmlns="" xmlns:a16="http://schemas.microsoft.com/office/drawing/2014/main" id="{19B878B6-8F0C-48F0-814D-4652BE23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838450"/>
            <a:ext cx="3993352" cy="277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429205"/>
      </p:ext>
    </p:extLst>
  </p:cSld>
  <p:clrMapOvr>
    <a:masterClrMapping/>
  </p:clrMapOvr>
  <p:transition spd="slow" advClick="0" advTm="5000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ctrTitle"/>
          </p:nvPr>
        </p:nvSpPr>
        <p:spPr>
          <a:xfrm>
            <a:off x="1282700" y="-636616"/>
            <a:ext cx="9178424" cy="1777582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lt-LT" sz="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G-A-I-D-Y-S</a:t>
            </a:r>
            <a:endParaRPr lang="lt-LT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type="subTitle" idx="1"/>
          </p:nvPr>
        </p:nvSpPr>
        <p:spPr>
          <a:xfrm>
            <a:off x="6157494" y="6334879"/>
            <a:ext cx="9144000" cy="1655762"/>
          </a:xfrm>
        </p:spPr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5" name="Stačiakampis 14"/>
          <p:cNvSpPr/>
          <p:nvPr/>
        </p:nvSpPr>
        <p:spPr>
          <a:xfrm>
            <a:off x="3669946" y="4982564"/>
            <a:ext cx="50834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lt-LT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4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,,</a:t>
            </a:r>
            <a:r>
              <a:rPr lang="lt-LT" sz="4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KA-KA-RIE-KŪŪŪ“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Vaizdo rezultatas pagal užklausą „GAIDYSnaminis paukstis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96" y="1774736"/>
            <a:ext cx="5658204" cy="3470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5027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ctrTitle"/>
          </p:nvPr>
        </p:nvSpPr>
        <p:spPr>
          <a:xfrm>
            <a:off x="1282700" y="-636616"/>
            <a:ext cx="9178424" cy="1777582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lt-LT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A-N-T-I-S</a:t>
            </a:r>
            <a:endParaRPr lang="lt-LT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type="subTitle" idx="1"/>
          </p:nvPr>
        </p:nvSpPr>
        <p:spPr>
          <a:xfrm>
            <a:off x="6157494" y="6334879"/>
            <a:ext cx="9144000" cy="1655762"/>
          </a:xfrm>
        </p:spPr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5" name="Stačiakampis 14"/>
          <p:cNvSpPr/>
          <p:nvPr/>
        </p:nvSpPr>
        <p:spPr>
          <a:xfrm>
            <a:off x="3669946" y="4982564"/>
            <a:ext cx="396454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lt-LT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4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,,KRE-KRE-KRE“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Vaizdo rezultatas pagal užklausą „naminis paukstis ANTIS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50" y="1638816"/>
            <a:ext cx="5487158" cy="3625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49346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ctrTitle"/>
          </p:nvPr>
        </p:nvSpPr>
        <p:spPr>
          <a:xfrm>
            <a:off x="1282700" y="-636616"/>
            <a:ext cx="9178424" cy="1777582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lt-LT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Ž-Ą-S-I-S</a:t>
            </a:r>
            <a:r>
              <a:rPr lang="en-US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lt-LT" sz="4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type="subTitle" idx="1"/>
          </p:nvPr>
        </p:nvSpPr>
        <p:spPr>
          <a:xfrm>
            <a:off x="6157494" y="6334879"/>
            <a:ext cx="9144000" cy="1655762"/>
          </a:xfrm>
        </p:spPr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5" name="Stačiakampis 14"/>
          <p:cNvSpPr/>
          <p:nvPr/>
        </p:nvSpPr>
        <p:spPr>
          <a:xfrm>
            <a:off x="2762250" y="5141314"/>
            <a:ext cx="8060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4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,,GIR-GIR-GIR-GAR-GAR-GAR“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Vaizdo rezultatas pagal užklausą „naminis paukstis ŽASYS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638300"/>
            <a:ext cx="5179174" cy="3752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4082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ctrTitle"/>
          </p:nvPr>
        </p:nvSpPr>
        <p:spPr>
          <a:xfrm>
            <a:off x="1282700" y="-636616"/>
            <a:ext cx="9178424" cy="1777582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lt-LT" sz="4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K-A-L-A-K-U-T-A-S</a:t>
            </a:r>
            <a:r>
              <a:rPr lang="en-US" sz="4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lt-LT" sz="4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type="subTitle" idx="1"/>
          </p:nvPr>
        </p:nvSpPr>
        <p:spPr>
          <a:xfrm>
            <a:off x="6157494" y="6334879"/>
            <a:ext cx="9144000" cy="1655762"/>
          </a:xfrm>
        </p:spPr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5" name="Stačiakampis 14"/>
          <p:cNvSpPr/>
          <p:nvPr/>
        </p:nvSpPr>
        <p:spPr>
          <a:xfrm>
            <a:off x="2241550" y="5179414"/>
            <a:ext cx="8060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t-LT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lt-LT" sz="4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,,ŠUL-DU-BUL-DU“</a:t>
            </a:r>
            <a:endParaRPr lang="lt-LT" sz="4000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 descr="Vaizdo rezultatas pagal užklausą „KALAKUTAS“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31" y="1657350"/>
            <a:ext cx="5165726" cy="3522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35034664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title" idx="4294967295"/>
          </p:nvPr>
        </p:nvSpPr>
        <p:spPr>
          <a:xfrm>
            <a:off x="8472488" y="585788"/>
            <a:ext cx="3719512" cy="1371600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lt-LT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idx="4294967295"/>
          </p:nvPr>
        </p:nvSpPr>
        <p:spPr>
          <a:xfrm>
            <a:off x="4004927" y="88954"/>
            <a:ext cx="5468937" cy="1593850"/>
          </a:xfrm>
        </p:spPr>
        <p:txBody>
          <a:bodyPr>
            <a:normAutofit fontScale="32500" lnSpcReduction="20000"/>
          </a:bodyPr>
          <a:lstStyle/>
          <a:p>
            <a:endParaRPr lang="lt-LT" dirty="0" smtClean="0"/>
          </a:p>
          <a:p>
            <a:endParaRPr lang="lt-LT" dirty="0" smtClean="0"/>
          </a:p>
          <a:p>
            <a:pPr marL="0" indent="0" algn="ctr">
              <a:buNone/>
            </a:pPr>
            <a:r>
              <a:rPr lang="lt-LT" sz="9600" dirty="0" smtClean="0">
                <a:latin typeface="Comic Sans MS" panose="030F0702030302020204" pitchFamily="66" charset="0"/>
              </a:rPr>
              <a:t>PATARLĖS APIE    </a:t>
            </a:r>
          </a:p>
          <a:p>
            <a:pPr marL="0" indent="0">
              <a:buNone/>
            </a:pPr>
            <a:r>
              <a:rPr lang="lt-LT" sz="9600" dirty="0">
                <a:latin typeface="Comic Sans MS" panose="030F0702030302020204" pitchFamily="66" charset="0"/>
              </a:rPr>
              <a:t> </a:t>
            </a:r>
            <a:r>
              <a:rPr lang="lt-LT" sz="9600" dirty="0" smtClean="0">
                <a:latin typeface="Comic Sans MS" panose="030F0702030302020204" pitchFamily="66" charset="0"/>
              </a:rPr>
              <a:t>NAMINIUS PAUKŠČIUS</a:t>
            </a:r>
            <a:endParaRPr lang="lt-LT" sz="9600" dirty="0">
              <a:latin typeface="Comic Sans MS" panose="030F0702030302020204" pitchFamily="66" charset="0"/>
            </a:endParaRPr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6" name="Stačiakampis 15"/>
          <p:cNvSpPr/>
          <p:nvPr/>
        </p:nvSpPr>
        <p:spPr>
          <a:xfrm>
            <a:off x="2933700" y="2183411"/>
            <a:ext cx="287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Debesis 6"/>
          <p:cNvSpPr/>
          <p:nvPr/>
        </p:nvSpPr>
        <p:spPr>
          <a:xfrm>
            <a:off x="8325516" y="1614278"/>
            <a:ext cx="2818063" cy="187692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Gaidys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-</a:t>
            </a:r>
            <a:r>
              <a:rPr lang="lt-LT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manęs </a:t>
            </a:r>
            <a:r>
              <a:rPr lang="lt-LT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nepabaidys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lt-LT" dirty="0">
              <a:solidFill>
                <a:schemeClr val="tx2"/>
              </a:solidFill>
            </a:endParaRPr>
          </a:p>
        </p:txBody>
      </p:sp>
      <p:sp>
        <p:nvSpPr>
          <p:cNvPr id="17" name="Debesis 16"/>
          <p:cNvSpPr/>
          <p:nvPr/>
        </p:nvSpPr>
        <p:spPr>
          <a:xfrm>
            <a:off x="8221578" y="4119701"/>
            <a:ext cx="2818063" cy="187692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Gaidys kur sugiedos, ten vištos subėgios.</a:t>
            </a:r>
          </a:p>
        </p:txBody>
      </p:sp>
      <p:sp>
        <p:nvSpPr>
          <p:cNvPr id="18" name="Debesis 17"/>
          <p:cNvSpPr/>
          <p:nvPr/>
        </p:nvSpPr>
        <p:spPr>
          <a:xfrm>
            <a:off x="1186864" y="1614279"/>
            <a:ext cx="2818063" cy="187692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Devyni gaidį peša, o dešimtas juokiasi.</a:t>
            </a:r>
          </a:p>
        </p:txBody>
      </p:sp>
      <p:sp>
        <p:nvSpPr>
          <p:cNvPr id="19" name="Debesis 18"/>
          <p:cNvSpPr/>
          <p:nvPr/>
        </p:nvSpPr>
        <p:spPr>
          <a:xfrm>
            <a:off x="4882148" y="2701757"/>
            <a:ext cx="2818063" cy="1876927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Glostyk gaidį kiek nori – kiaušinio vis tiek nesudės.</a:t>
            </a:r>
          </a:p>
        </p:txBody>
      </p:sp>
      <p:sp>
        <p:nvSpPr>
          <p:cNvPr id="20" name="Debesis 19"/>
          <p:cNvSpPr/>
          <p:nvPr/>
        </p:nvSpPr>
        <p:spPr>
          <a:xfrm>
            <a:off x="1732548" y="4060338"/>
            <a:ext cx="2818063" cy="1876927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2"/>
                </a:solidFill>
                <a:latin typeface="Comic Sans MS" panose="030F0702030302020204" pitchFamily="66" charset="0"/>
              </a:rPr>
              <a:t>Dykas kaip arklys, linksmas kaip gaidys.</a:t>
            </a:r>
          </a:p>
        </p:txBody>
      </p:sp>
    </p:spTree>
    <p:extLst>
      <p:ext uri="{BB962C8B-B14F-4D97-AF65-F5344CB8AC3E}">
        <p14:creationId xmlns:p14="http://schemas.microsoft.com/office/powerpoint/2010/main" val="1621202394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ctrTitle"/>
          </p:nvPr>
        </p:nvSpPr>
        <p:spPr>
          <a:xfrm>
            <a:off x="1282700" y="-636616"/>
            <a:ext cx="9178424" cy="1777582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lt-LT" sz="27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EILĖRAŠČIAI APIE </a:t>
            </a:r>
            <a:br>
              <a:rPr lang="lt-LT" sz="2700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lt-LT" sz="27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NAMINIUS PAUKŠČIUS</a:t>
            </a:r>
            <a:endParaRPr lang="lt-LT" sz="27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type="subTitle" idx="1"/>
          </p:nvPr>
        </p:nvSpPr>
        <p:spPr>
          <a:xfrm>
            <a:off x="6157494" y="6334879"/>
            <a:ext cx="9144000" cy="1655762"/>
          </a:xfrm>
        </p:spPr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5" name="Stačiakampis 14"/>
          <p:cNvSpPr/>
          <p:nvPr/>
        </p:nvSpPr>
        <p:spPr>
          <a:xfrm>
            <a:off x="2762250" y="5141314"/>
            <a:ext cx="8060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4400" dirty="0">
              <a:latin typeface="Comic Sans MS" panose="030F0702030302020204" pitchFamily="66" charset="0"/>
            </a:endParaRPr>
          </a:p>
        </p:txBody>
      </p:sp>
      <p:sp>
        <p:nvSpPr>
          <p:cNvPr id="6" name="AutoShape 4" descr="Vaizdo rezultatas pagal užklausą „debesis piestas“"/>
          <p:cNvSpPr>
            <a:spLocks noChangeAspect="1" noChangeArrowheads="1"/>
          </p:cNvSpPr>
          <p:nvPr/>
        </p:nvSpPr>
        <p:spPr bwMode="auto">
          <a:xfrm>
            <a:off x="6299200" y="3059932"/>
            <a:ext cx="2850814" cy="285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 dirty="0" smtClean="0">
              <a:latin typeface="Comic Sans MS" panose="030F0702030302020204" pitchFamily="66" charset="0"/>
            </a:endParaRPr>
          </a:p>
        </p:txBody>
      </p:sp>
      <p:pic>
        <p:nvPicPr>
          <p:cNvPr id="6150" name="Picture 6" descr="Vaizdo rezultatas pagal užklausą „gaidys animacinis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34" y="3564369"/>
            <a:ext cx="1705632" cy="170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besėlio formos paaiškinimas 2"/>
          <p:cNvSpPr/>
          <p:nvPr/>
        </p:nvSpPr>
        <p:spPr>
          <a:xfrm>
            <a:off x="6299200" y="1604102"/>
            <a:ext cx="3252458" cy="2911660"/>
          </a:xfrm>
          <a:prstGeom prst="cloudCallout">
            <a:avLst>
              <a:gd name="adj1" fmla="val -73157"/>
              <a:gd name="adj2" fmla="val 33817"/>
            </a:avLst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Užgiedojo mums gaidys:</a:t>
            </a:r>
            <a:br>
              <a:rPr lang="lt-L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lt-L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Nieks manęs nepabaidys!</a:t>
            </a:r>
            <a:br>
              <a:rPr lang="lt-L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lt-L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Saugau šeimą, viščiukus</a:t>
            </a:r>
            <a:br>
              <a:rPr lang="lt-L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lt-L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Nedrąsius, mažučius...</a:t>
            </a:r>
          </a:p>
        </p:txBody>
      </p:sp>
    </p:spTree>
    <p:extLst>
      <p:ext uri="{BB962C8B-B14F-4D97-AF65-F5344CB8AC3E}">
        <p14:creationId xmlns:p14="http://schemas.microsoft.com/office/powerpoint/2010/main" val="1581651661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/>
          <p:cNvSpPr>
            <a:spLocks noGrp="1"/>
          </p:cNvSpPr>
          <p:nvPr>
            <p:ph type="ctrTitle"/>
          </p:nvPr>
        </p:nvSpPr>
        <p:spPr>
          <a:xfrm>
            <a:off x="1282700" y="-636616"/>
            <a:ext cx="9178424" cy="1777582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Comic Sans MS" panose="030F0702030302020204" pitchFamily="66" charset="0"/>
              </a:rPr>
              <a:t/>
            </a:r>
            <a:br>
              <a:rPr lang="lt-LT" sz="3200" dirty="0" smtClean="0"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lt-LT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ntrinis pavadinimas 13"/>
          <p:cNvSpPr>
            <a:spLocks noGrp="1"/>
          </p:cNvSpPr>
          <p:nvPr>
            <p:ph type="subTitle" idx="1"/>
          </p:nvPr>
        </p:nvSpPr>
        <p:spPr>
          <a:xfrm>
            <a:off x="6157494" y="6334879"/>
            <a:ext cx="9144000" cy="1655762"/>
          </a:xfrm>
        </p:spPr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9218" name="Picture 2" descr="Vaizdo rezultatas pagal užklausą „kalakutasanimacinis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383740"/>
            <a:ext cx="1832671" cy="200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besėlio formos paaiškinimas 3"/>
          <p:cNvSpPr/>
          <p:nvPr/>
        </p:nvSpPr>
        <p:spPr>
          <a:xfrm rot="14060218">
            <a:off x="2817208" y="1241525"/>
            <a:ext cx="2824374" cy="3215479"/>
          </a:xfrm>
          <a:prstGeom prst="cloudCallout">
            <a:avLst>
              <a:gd name="adj1" fmla="val -83677"/>
              <a:gd name="adj2" fmla="val 6465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" name="Stačiakampis 15"/>
          <p:cNvSpPr/>
          <p:nvPr/>
        </p:nvSpPr>
        <p:spPr>
          <a:xfrm>
            <a:off x="2933700" y="2183411"/>
            <a:ext cx="287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>
                <a:solidFill>
                  <a:srgbClr val="3B4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Šuldu</a:t>
            </a:r>
            <a:r>
              <a:rPr lang="lt-LT" dirty="0">
                <a:solidFill>
                  <a:srgbClr val="3B4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lt-LT" dirty="0" err="1">
                <a:solidFill>
                  <a:srgbClr val="3B4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buldu</a:t>
            </a:r>
            <a:r>
              <a:rPr lang="lt-LT" dirty="0">
                <a:solidFill>
                  <a:srgbClr val="3B4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pasipūtęs</a:t>
            </a:r>
            <a:r>
              <a:rPr lang="lt-L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lt-L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lt-LT" dirty="0" err="1">
                <a:solidFill>
                  <a:srgbClr val="3B4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Stripinėja</a:t>
            </a:r>
            <a:r>
              <a:rPr lang="lt-LT" dirty="0">
                <a:solidFill>
                  <a:srgbClr val="3B4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kalakutas.</a:t>
            </a:r>
            <a:r>
              <a:rPr lang="lt-L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lt-L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lt-LT" dirty="0">
                <a:solidFill>
                  <a:srgbClr val="3B4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Burbuliuoja visą dieną,</a:t>
            </a:r>
            <a:r>
              <a:rPr lang="lt-L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lt-L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lt-LT" dirty="0">
                <a:solidFill>
                  <a:srgbClr val="3B4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Draugo neturi nei vieno..</a:t>
            </a:r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17269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Gamtinė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284</Words>
  <Application>Microsoft Office PowerPoint</Application>
  <PresentationFormat>Pasirinktinai</PresentationFormat>
  <Paragraphs>201</Paragraphs>
  <Slides>21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21</vt:i4>
      </vt:variant>
    </vt:vector>
  </HeadingPairs>
  <TitlesOfParts>
    <vt:vector size="22" baseType="lpstr">
      <vt:lpstr>Gamtinė</vt:lpstr>
      <vt:lpstr>  KAIP KALBA NAMINIAI  PAUKŠČIAI</vt:lpstr>
      <vt:lpstr>  V-I-Š-T-A</vt:lpstr>
      <vt:lpstr>  G-A-I-D-Y-S</vt:lpstr>
      <vt:lpstr>  A-N-T-I-S</vt:lpstr>
      <vt:lpstr> Ž-Ą-S-I-S </vt:lpstr>
      <vt:lpstr> K-A-L-A-K-U-T-A-S </vt:lpstr>
      <vt:lpstr>  </vt:lpstr>
      <vt:lpstr> EILĖRAŠČIAI APIE  NAMINIUS PAUKŠČIUS</vt:lpstr>
      <vt:lpstr>  </vt:lpstr>
      <vt:lpstr>  </vt:lpstr>
      <vt:lpstr>  </vt:lpstr>
      <vt:lpstr>O KOKIŲ TU ŽINAI EILĖRAŠČIŲ IR SKAIČIUOČIŲ, APIE NAMINIUS PAUKŠČIUS? JEI NEŽINAI, TAI TAU SIŪLOME UŽDUOTĖLĘ.  SUKURK KETUREILĮ EILĖRAŠTĮ AR SKAIČIUOTĘ, APIE NAMINIUS PAUKŠČIUS IR SAVO KŪRYBĄ ILIUSTRUOK . </vt:lpstr>
      <vt:lpstr>PowerPoint pristatymas</vt:lpstr>
      <vt:lpstr>   SUSKAIČIUOK, KIEK ŽODYJE YRA RAIDŽIŲ?</vt:lpstr>
      <vt:lpstr>   SUSKAIČIUOK, KIEK ŽODYJE YRA RAIDŽIŲ ?</vt:lpstr>
      <vt:lpstr>   </vt:lpstr>
      <vt:lpstr>   </vt:lpstr>
      <vt:lpstr>  </vt:lpstr>
      <vt:lpstr>   </vt:lpstr>
      <vt:lpstr>        </vt:lpstr>
      <vt:lpstr>     AČIŪ TAU IR TAVO TĖVELIAMS UŽ                 ŠAUNIAI ATLIKTAS                  UŽDUOTĖLES!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104</cp:revision>
  <dcterms:created xsi:type="dcterms:W3CDTF">2020-03-16T19:34:09Z</dcterms:created>
  <dcterms:modified xsi:type="dcterms:W3CDTF">2020-03-24T13:11:20Z</dcterms:modified>
</cp:coreProperties>
</file>