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4" r:id="rId3"/>
    <p:sldId id="257" r:id="rId4"/>
    <p:sldId id="297" r:id="rId5"/>
    <p:sldId id="258" r:id="rId6"/>
    <p:sldId id="259" r:id="rId7"/>
    <p:sldId id="260" r:id="rId8"/>
    <p:sldId id="261" r:id="rId9"/>
    <p:sldId id="262" r:id="rId10"/>
    <p:sldId id="277" r:id="rId11"/>
    <p:sldId id="278" r:id="rId12"/>
    <p:sldId id="296" r:id="rId13"/>
    <p:sldId id="300" r:id="rId14"/>
    <p:sldId id="264" r:id="rId15"/>
    <p:sldId id="265" r:id="rId16"/>
    <p:sldId id="266" r:id="rId17"/>
    <p:sldId id="299" r:id="rId18"/>
    <p:sldId id="267" r:id="rId19"/>
    <p:sldId id="263" r:id="rId20"/>
    <p:sldId id="268" r:id="rId21"/>
    <p:sldId id="269" r:id="rId22"/>
    <p:sldId id="295" r:id="rId23"/>
    <p:sldId id="270" r:id="rId24"/>
    <p:sldId id="271" r:id="rId25"/>
    <p:sldId id="272" r:id="rId26"/>
    <p:sldId id="273" r:id="rId27"/>
    <p:sldId id="274" r:id="rId28"/>
    <p:sldId id="275" r:id="rId29"/>
    <p:sldId id="276" r:id="rId30"/>
    <p:sldId id="301" r:id="rId31"/>
    <p:sldId id="279" r:id="rId32"/>
    <p:sldId id="298"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77" d="100"/>
          <a:sy n="77" d="100"/>
        </p:scale>
        <p:origin x="6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3/12/2018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t-LT" b="1" dirty="0" smtClean="0">
                <a:latin typeface="Times New Roman" panose="02020603050405020304" pitchFamily="18" charset="0"/>
                <a:cs typeface="Times New Roman" panose="02020603050405020304" pitchFamily="18" charset="0"/>
              </a:rPr>
              <a:t>SODYBŲ PASTATAI</a:t>
            </a:r>
            <a:endParaRPr lang="lt-LT"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515377" y="4765183"/>
            <a:ext cx="6987645" cy="619618"/>
          </a:xfrm>
        </p:spPr>
        <p:txBody>
          <a:bodyPr>
            <a:normAutofit fontScale="77500" lnSpcReduction="20000"/>
          </a:bodyPr>
          <a:lstStyle/>
          <a:p>
            <a:r>
              <a:rPr lang="lt-LT" dirty="0" smtClean="0">
                <a:latin typeface="Times New Roman" panose="02020603050405020304" pitchFamily="18" charset="0"/>
                <a:cs typeface="Times New Roman" panose="02020603050405020304" pitchFamily="18" charset="0"/>
              </a:rPr>
              <a:t>Parengė: auklėtoja metodininkė Rasa </a:t>
            </a:r>
            <a:r>
              <a:rPr lang="lt-LT" dirty="0" smtClean="0">
                <a:latin typeface="Times New Roman" panose="02020603050405020304" pitchFamily="18" charset="0"/>
                <a:cs typeface="Times New Roman" panose="02020603050405020304" pitchFamily="18" charset="0"/>
              </a:rPr>
              <a:t>Barvainienė</a:t>
            </a:r>
            <a:endParaRPr lang="en-US" dirty="0" smtClean="0">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2017 m.</a:t>
            </a: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10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017431"/>
            <a:ext cx="5006640" cy="1089665"/>
          </a:xfrm>
        </p:spPr>
        <p:txBody>
          <a:bodyPr>
            <a:noAutofit/>
          </a:bodyPr>
          <a:lstStyle/>
          <a:p>
            <a:r>
              <a:rPr lang="lt-LT" sz="4400" b="1" dirty="0" smtClean="0">
                <a:latin typeface="Times New Roman" panose="02020603050405020304" pitchFamily="18" charset="0"/>
                <a:cs typeface="Times New Roman" panose="02020603050405020304" pitchFamily="18" charset="0"/>
              </a:rPr>
              <a:t>KOPLYTSTULPIS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7477" r="48053" b="31110"/>
          <a:stretch/>
        </p:blipFill>
        <p:spPr>
          <a:xfrm>
            <a:off x="8648640" y="4155373"/>
            <a:ext cx="1803043" cy="2702627"/>
          </a:xfrm>
        </p:spPr>
      </p:pic>
      <p:sp>
        <p:nvSpPr>
          <p:cNvPr id="4" name="Text Placeholder 3"/>
          <p:cNvSpPr>
            <a:spLocks noGrp="1"/>
          </p:cNvSpPr>
          <p:nvPr>
            <p:ph type="body" sz="half" idx="2"/>
          </p:nvPr>
        </p:nvSpPr>
        <p:spPr>
          <a:xfrm>
            <a:off x="1484312" y="2421228"/>
            <a:ext cx="5208036" cy="3688024"/>
          </a:xfrm>
        </p:spPr>
        <p:txBody>
          <a:bodyPr>
            <a:noAutofit/>
          </a:bodyPr>
          <a:lstStyle/>
          <a:p>
            <a:r>
              <a:rPr lang="lt-LT" sz="2800" dirty="0">
                <a:latin typeface="Times New Roman" panose="02020603050405020304" pitchFamily="18" charset="0"/>
                <a:cs typeface="Times New Roman" panose="02020603050405020304" pitchFamily="18" charset="0"/>
              </a:rPr>
              <a:t>Koplytstulpių kaip ir kryžių korpusai masyvūs, profiliuoti. Korpuso viršuje dažniausiai įtaisyta koplytėlė su apskritu, keturkampiu ar daugiakampiu skardiniu arba mediniu stogeliu, iš vielos ar medžio padarytomis kolonėlėmis. </a:t>
            </a:r>
          </a:p>
        </p:txBody>
      </p:sp>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l="14600" t="17615" r="29028" b="19682"/>
          <a:stretch>
            <a:fillRect/>
          </a:stretch>
        </p:blipFill>
        <p:spPr bwMode="auto">
          <a:xfrm>
            <a:off x="7282162" y="1059451"/>
            <a:ext cx="4536000" cy="282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72544"/>
          </a:xfrm>
        </p:spPr>
        <p:txBody>
          <a:bodyPr>
            <a:normAutofit/>
          </a:bodyPr>
          <a:lstStyle/>
          <a:p>
            <a:r>
              <a:rPr lang="lt-LT" sz="4400" b="1" dirty="0" smtClean="0">
                <a:latin typeface="Times New Roman" panose="02020603050405020304" pitchFamily="18" charset="0"/>
                <a:cs typeface="Times New Roman" panose="02020603050405020304" pitchFamily="18" charset="0"/>
              </a:rPr>
              <a:t>AVILYS</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p:txBody>
          <a:bodyPr>
            <a:normAutofit/>
          </a:bodyPr>
          <a:lstStyle/>
          <a:p>
            <a:r>
              <a:rPr lang="lt-LT" sz="2800" dirty="0">
                <a:latin typeface="Times New Roman" panose="02020603050405020304" pitchFamily="18" charset="0"/>
                <a:cs typeface="Times New Roman" panose="02020603050405020304" pitchFamily="18" charset="0"/>
              </a:rPr>
              <a:t>Lietuvoje naudoti kelminiai, šiaudiniai ir rėminiai </a:t>
            </a:r>
            <a:r>
              <a:rPr lang="lt-LT" sz="2800" dirty="0" smtClean="0">
                <a:latin typeface="Times New Roman" panose="02020603050405020304" pitchFamily="18" charset="0"/>
                <a:cs typeface="Times New Roman" panose="02020603050405020304" pitchFamily="18" charset="0"/>
              </a:rPr>
              <a:t>aviliai.</a:t>
            </a:r>
            <a:endParaRPr lang="lt-LT"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728" t="23849" r="39624" b="14742"/>
          <a:stretch/>
        </p:blipFill>
        <p:spPr>
          <a:xfrm>
            <a:off x="9501122" y="143678"/>
            <a:ext cx="2599920" cy="3456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075" b="11738"/>
          <a:stretch/>
        </p:blipFill>
        <p:spPr>
          <a:xfrm>
            <a:off x="6214696" y="143678"/>
            <a:ext cx="2448000" cy="309403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635" t="11455" r="36409" b="16619"/>
          <a:stretch/>
        </p:blipFill>
        <p:spPr>
          <a:xfrm>
            <a:off x="5210144" y="3476814"/>
            <a:ext cx="4044788" cy="3168000"/>
          </a:xfrm>
          <a:prstGeom prst="rect">
            <a:avLst/>
          </a:prstGeom>
        </p:spPr>
      </p:pic>
      <p:sp>
        <p:nvSpPr>
          <p:cNvPr id="8" name="Content Placeholder 7"/>
          <p:cNvSpPr>
            <a:spLocks noGrp="1"/>
          </p:cNvSpPr>
          <p:nvPr>
            <p:ph idx="1"/>
          </p:nvPr>
        </p:nvSpPr>
        <p:spPr/>
        <p:txBody>
          <a:bodyPr/>
          <a:lstStyle/>
          <a:p>
            <a:endParaRPr lang="lt-LT"/>
          </a:p>
        </p:txBody>
      </p:sp>
    </p:spTree>
    <p:extLst>
      <p:ext uri="{BB962C8B-B14F-4D97-AF65-F5344CB8AC3E}">
        <p14:creationId xmlns:p14="http://schemas.microsoft.com/office/powerpoint/2010/main" val="36212807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352" y="1365161"/>
            <a:ext cx="2200081" cy="811369"/>
          </a:xfrm>
        </p:spPr>
        <p:txBody>
          <a:bodyPr>
            <a:noAutofit/>
          </a:bodyPr>
          <a:lstStyle/>
          <a:p>
            <a:r>
              <a:rPr lang="lt-LT" sz="4400" b="1" dirty="0" smtClean="0">
                <a:latin typeface="Times New Roman" panose="02020603050405020304" pitchFamily="18" charset="0"/>
                <a:cs typeface="Times New Roman" panose="02020603050405020304" pitchFamily="18" charset="0"/>
              </a:rPr>
              <a:t>PIRTIS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4889" y="1854557"/>
            <a:ext cx="3966693" cy="3090929"/>
          </a:xfrm>
        </p:spPr>
      </p:pic>
      <p:sp>
        <p:nvSpPr>
          <p:cNvPr id="4" name="Text Placeholder 3"/>
          <p:cNvSpPr>
            <a:spLocks noGrp="1"/>
          </p:cNvSpPr>
          <p:nvPr>
            <p:ph type="body" sz="half" idx="2"/>
          </p:nvPr>
        </p:nvSpPr>
        <p:spPr>
          <a:xfrm>
            <a:off x="1484312" y="2176530"/>
            <a:ext cx="4452849" cy="3438659"/>
          </a:xfrm>
        </p:spPr>
        <p:txBody>
          <a:bodyPr>
            <a:noAutofit/>
          </a:bodyPr>
          <a:lstStyle/>
          <a:p>
            <a:pPr lvl="0"/>
            <a:r>
              <a:rPr lang="lt-LT" sz="2800" dirty="0" smtClean="0">
                <a:latin typeface="Times New Roman" panose="02020603050405020304" pitchFamily="18" charset="0"/>
                <a:cs typeface="Times New Roman" panose="02020603050405020304" pitchFamily="18" charset="0"/>
              </a:rPr>
              <a:t>Pirtis</a:t>
            </a:r>
            <a:r>
              <a:rPr lang="lt-LT" sz="2800" dirty="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pastatas, skirtas maudymuisi, švarinimuisi. Jo viduje dažniausiai buvo įrengiama garinė </a:t>
            </a:r>
            <a:r>
              <a:rPr lang="lt-LT" sz="2800" dirty="0" smtClean="0">
                <a:latin typeface="Times New Roman" panose="02020603050405020304" pitchFamily="18" charset="0"/>
                <a:cs typeface="Times New Roman" panose="02020603050405020304" pitchFamily="18" charset="0"/>
              </a:rPr>
              <a:t>pirtis, </a:t>
            </a:r>
            <a:r>
              <a:rPr lang="lt-LT" sz="2800" dirty="0">
                <a:latin typeface="Times New Roman" panose="02020603050405020304" pitchFamily="18" charset="0"/>
                <a:cs typeface="Times New Roman" panose="02020603050405020304" pitchFamily="18" charset="0"/>
              </a:rPr>
              <a:t>kuomet ant įkaitintų akmenų pildavo </a:t>
            </a:r>
            <a:r>
              <a:rPr lang="lt-LT" sz="2800" dirty="0" smtClean="0">
                <a:latin typeface="Times New Roman" panose="02020603050405020304" pitchFamily="18" charset="0"/>
                <a:cs typeface="Times New Roman" panose="02020603050405020304" pitchFamily="18" charset="0"/>
              </a:rPr>
              <a:t>vandenį.</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85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325218"/>
            <a:ext cx="3549121" cy="821634"/>
          </a:xfrm>
        </p:spPr>
        <p:txBody>
          <a:bodyPr>
            <a:normAutofit/>
          </a:bodyPr>
          <a:lstStyle/>
          <a:p>
            <a:r>
              <a:rPr lang="lt-LT" sz="4400" b="1" dirty="0" smtClean="0">
                <a:latin typeface="Times New Roman" panose="02020603050405020304" pitchFamily="18" charset="0"/>
                <a:cs typeface="Times New Roman" panose="02020603050405020304" pitchFamily="18" charset="0"/>
              </a:rPr>
              <a:t>ŠULINYS</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07881" y="685799"/>
            <a:ext cx="5895142" cy="5105401"/>
          </a:xfrm>
        </p:spPr>
        <p:txBody>
          <a:bodyPr/>
          <a:lstStyle/>
          <a:p>
            <a:pPr marL="0" indent="0">
              <a:buNone/>
            </a:pPr>
            <a:endParaRPr lang="lt-LT" dirty="0"/>
          </a:p>
        </p:txBody>
      </p:sp>
      <p:sp>
        <p:nvSpPr>
          <p:cNvPr id="4" name="Text Placeholder 3"/>
          <p:cNvSpPr>
            <a:spLocks noGrp="1"/>
          </p:cNvSpPr>
          <p:nvPr>
            <p:ph type="body" sz="half" idx="2"/>
          </p:nvPr>
        </p:nvSpPr>
        <p:spPr>
          <a:xfrm>
            <a:off x="1378226" y="2372139"/>
            <a:ext cx="3883807" cy="3684104"/>
          </a:xfrm>
        </p:spPr>
        <p:txBody>
          <a:bodyPr>
            <a:noAutofit/>
          </a:bodyPr>
          <a:lstStyle/>
          <a:p>
            <a:r>
              <a:rPr lang="lt-LT" sz="2800" dirty="0">
                <a:latin typeface="Times New Roman" panose="02020603050405020304" pitchFamily="18" charset="0"/>
                <a:cs typeface="Times New Roman" panose="02020603050405020304" pitchFamily="18" charset="0"/>
              </a:rPr>
              <a:t>Šuliniai dažniausiai buvo įrengiami tarp švariojo ir ūkinio kiemo. Gatviniuose kaimuose šulinys kartais buvo kasamas prie gatvės, tad juo naudodavosi keli ūkiai. </a:t>
            </a:r>
            <a:endParaRPr lang="lt-LT" sz="28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l="10001" t="34647" r="36752" b="5301"/>
          <a:stretch>
            <a:fillRect/>
          </a:stretch>
        </p:blipFill>
        <p:spPr bwMode="auto">
          <a:xfrm>
            <a:off x="5607881" y="1600200"/>
            <a:ext cx="5549294" cy="34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64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93183"/>
            <a:ext cx="10018713" cy="965917"/>
          </a:xfrm>
        </p:spPr>
        <p:txBody>
          <a:bodyPr>
            <a:normAutofit/>
          </a:bodyPr>
          <a:lstStyle/>
          <a:p>
            <a:r>
              <a:rPr lang="lt-LT" sz="4400" b="1" dirty="0" smtClean="0">
                <a:latin typeface="Times New Roman" panose="02020603050405020304" pitchFamily="18" charset="0"/>
                <a:cs typeface="Times New Roman" panose="02020603050405020304" pitchFamily="18" charset="0"/>
              </a:rPr>
              <a:t>SUVALKIJA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84310" y="1159100"/>
            <a:ext cx="10018713" cy="4997001"/>
          </a:xfrm>
        </p:spPr>
        <p:txBody>
          <a:bodyPr>
            <a:normAutofit/>
          </a:bodyPr>
          <a:lstStyle/>
          <a:p>
            <a:pPr marL="0" indent="0">
              <a:buNone/>
            </a:pPr>
            <a:r>
              <a:rPr lang="lt-LT" sz="2800" dirty="0" smtClean="0">
                <a:latin typeface="Times New Roman" panose="02020603050405020304" pitchFamily="18" charset="0"/>
                <a:cs typeface="Times New Roman" panose="02020603050405020304" pitchFamily="18" charset="0"/>
              </a:rPr>
              <a:t>	Suvalkiečių sodybos planas taisyklingas- kiemas iš visų pusių apstatytas trobesiais, stovinčiais šonu arba galu į gatvę. Gryčia (stuba) dažniausiai statoma pietinėje pusėje, priešais gryčią- kluonas, prie kitų kiemo kraštų priešpriešiais būdavo tvartas ir klėtis. Sūduvos valstiečių sodybų dydis įvairus. Tai priklausė nuo valstiečio turtingumo.Stambiuose ir vidutiniuose ūkiuose paprastai stovėdavo gryčia, klėtis, kluonai, tvartai. Sodybų išvaizdą lėmė jų dermė su aplinkiniu kraštovaizdžiu. Ūkinių pastatų architektūra labai paprasta, pritaikyta tiesioginėms reikmėms.Išraiškingiausi pastatai- gryčia ir klėtis.Sodybų kompozicija pasižymi racionalumu, jose labai ryški ir svarbi pastatų išdėstymo ir apželdinimo visuma.</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46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21028"/>
          </a:xfrm>
        </p:spPr>
        <p:txBody>
          <a:bodyPr>
            <a:normAutofit/>
          </a:bodyPr>
          <a:lstStyle/>
          <a:p>
            <a:r>
              <a:rPr lang="lt-LT" sz="4400" b="1" dirty="0" smtClean="0">
                <a:latin typeface="Times New Roman" panose="02020603050405020304" pitchFamily="18" charset="0"/>
                <a:cs typeface="Times New Roman" panose="02020603050405020304" pitchFamily="18" charset="0"/>
              </a:rPr>
              <a:t>GRYČIA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790941" y="685798"/>
            <a:ext cx="6712082" cy="5895305"/>
          </a:xfrm>
        </p:spPr>
        <p:txBody>
          <a:bodyPr>
            <a:normAutofit/>
          </a:bodyPr>
          <a:lstStyle/>
          <a:p>
            <a:pPr marL="0" indent="0" algn="ctr">
              <a:buNone/>
            </a:pPr>
            <a:r>
              <a:rPr lang="lt-LT" sz="2800" dirty="0" smtClean="0">
                <a:latin typeface="Times New Roman" panose="02020603050405020304" pitchFamily="18" charset="0"/>
                <a:cs typeface="Times New Roman" panose="02020603050405020304" pitchFamily="18" charset="0"/>
              </a:rPr>
              <a:t>	Gryčia pasižymi vidutinio pločio korpusu, aukštomis sienomis, kampuose suleistomis į stulpą. Sienos apkaltos stačiomis arba gulsčiomis lentomis. Stogas – dvišlaitis šiaudinis, čerpinis arba skiedrinis.Prie pagrindinio įėjimo - priebutis. Namo planas asimetriškas. Namo centrinę dalį su prieangiu užima virtuvė.Viename namo gale darbo patalpa, kitame namo gale- švarioji patalpa svečiams- seklyčia. Namo išplanavimas laikomas tradicinių žemaitiškų ir aukštaitiškų formų mišiniu.</a:t>
            </a:r>
            <a:endParaRPr lang="lt-LT" sz="2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3" y="2704563"/>
            <a:ext cx="3087688" cy="2936383"/>
          </a:xfrm>
        </p:spPr>
        <p:txBody>
          <a:bodyPr/>
          <a:lstStyle/>
          <a:p>
            <a:endParaRPr lang="lt-LT"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12" y="2704563"/>
            <a:ext cx="3087689" cy="2936383"/>
          </a:xfrm>
          <a:prstGeom prst="rect">
            <a:avLst/>
          </a:prstGeom>
        </p:spPr>
      </p:pic>
    </p:spTree>
    <p:extLst>
      <p:ext uri="{BB962C8B-B14F-4D97-AF65-F5344CB8AC3E}">
        <p14:creationId xmlns:p14="http://schemas.microsoft.com/office/powerpoint/2010/main" val="120283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627845"/>
          </a:xfrm>
        </p:spPr>
        <p:txBody>
          <a:bodyPr>
            <a:noAutofit/>
          </a:bodyPr>
          <a:lstStyle/>
          <a:p>
            <a:r>
              <a:rPr lang="lt-LT" sz="4400" b="1" dirty="0" smtClean="0">
                <a:latin typeface="Times New Roman" panose="02020603050405020304" pitchFamily="18" charset="0"/>
                <a:cs typeface="Times New Roman" panose="02020603050405020304" pitchFamily="18" charset="0"/>
              </a:rPr>
              <a:t>KLĖTIS</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2" y="2228046"/>
            <a:ext cx="4298302" cy="3889420"/>
          </a:xfrm>
        </p:spPr>
        <p:txBody>
          <a:bodyPr>
            <a:noAutofit/>
          </a:bodyPr>
          <a:lstStyle/>
          <a:p>
            <a:pPr lvl="0"/>
            <a:r>
              <a:rPr lang="lt-LT" sz="2800" dirty="0" smtClean="0">
                <a:latin typeface="Times New Roman" panose="02020603050405020304" pitchFamily="18" charset="0"/>
                <a:cs typeface="Times New Roman" panose="02020603050405020304" pitchFamily="18" charset="0"/>
              </a:rPr>
              <a:t>Klėtis</a:t>
            </a:r>
            <a:r>
              <a:rPr lang="lt-LT" sz="2800" dirty="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skirtas </a:t>
            </a:r>
            <a:r>
              <a:rPr lang="lt-LT" sz="2800" dirty="0">
                <a:latin typeface="Times New Roman" panose="02020603050405020304" pitchFamily="18" charset="0"/>
                <a:cs typeface="Times New Roman" panose="02020603050405020304" pitchFamily="18" charset="0"/>
              </a:rPr>
              <a:t>grūdams, audiniams, maistui laikyti. Turtinguose namuose klėtis buvo statoma kelių patalpų. Neretai klėtis naudota ir kaip tarnų gyvenamieji </a:t>
            </a:r>
            <a:r>
              <a:rPr lang="lt-LT" sz="2800" dirty="0" smtClean="0">
                <a:latin typeface="Times New Roman" panose="02020603050405020304" pitchFamily="18" charset="0"/>
                <a:cs typeface="Times New Roman" panose="02020603050405020304" pitchFamily="18" charset="0"/>
              </a:rPr>
              <a:t>kambariai.</a:t>
            </a:r>
            <a:endParaRPr lang="lt-LT" sz="2800" dirty="0">
              <a:latin typeface="Times New Roman" panose="02020603050405020304" pitchFamily="18" charset="0"/>
              <a:cs typeface="Times New Roman" panose="02020603050405020304" pitchFamily="18" charset="0"/>
            </a:endParaRPr>
          </a:p>
        </p:txBody>
      </p:sp>
      <p:pic>
        <p:nvPicPr>
          <p:cNvPr id="6" name="Content Placeholder 5" descr="Vaizdo rezultatas pagal u&amp;zcaron;klaus&amp;aogon; „suvalkijos kl&amp;edot;ty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27313" y="1703281"/>
            <a:ext cx="5771926" cy="4126505"/>
          </a:xfrm>
          <a:prstGeom prst="rect">
            <a:avLst/>
          </a:prstGeom>
          <a:noFill/>
          <a:ln>
            <a:noFill/>
          </a:ln>
        </p:spPr>
      </p:pic>
    </p:spTree>
    <p:extLst>
      <p:ext uri="{BB962C8B-B14F-4D97-AF65-F5344CB8AC3E}">
        <p14:creationId xmlns:p14="http://schemas.microsoft.com/office/powerpoint/2010/main" val="2208064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653603"/>
          </a:xfrm>
        </p:spPr>
        <p:txBody>
          <a:bodyPr>
            <a:normAutofit fontScale="90000"/>
          </a:bodyPr>
          <a:lstStyle/>
          <a:p>
            <a:r>
              <a:rPr lang="lt-LT" sz="4400" b="1" dirty="0" smtClean="0">
                <a:latin typeface="Times New Roman" panose="02020603050405020304" pitchFamily="18" charset="0"/>
                <a:cs typeface="Times New Roman" panose="02020603050405020304" pitchFamily="18" charset="0"/>
              </a:rPr>
              <a:t>SVIRNAS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5949" y="1999444"/>
            <a:ext cx="5061397" cy="3396803"/>
          </a:xfrm>
        </p:spPr>
      </p:pic>
      <p:sp>
        <p:nvSpPr>
          <p:cNvPr id="4" name="Text Placeholder 3"/>
          <p:cNvSpPr>
            <a:spLocks noGrp="1"/>
          </p:cNvSpPr>
          <p:nvPr>
            <p:ph type="body" sz="half" idx="2"/>
          </p:nvPr>
        </p:nvSpPr>
        <p:spPr>
          <a:xfrm>
            <a:off x="1146220" y="2253803"/>
            <a:ext cx="4713667" cy="3657600"/>
          </a:xfrm>
        </p:spPr>
        <p:txBody>
          <a:bodyPr>
            <a:noAutofit/>
          </a:bodyPr>
          <a:lstStyle/>
          <a:p>
            <a:endParaRPr lang="lt-LT" sz="2800" dirty="0" smtClean="0">
              <a:latin typeface="Times New Roman" panose="02020603050405020304" pitchFamily="18" charset="0"/>
              <a:cs typeface="Times New Roman" panose="02020603050405020304" pitchFamily="18" charset="0"/>
            </a:endParaRPr>
          </a:p>
          <a:p>
            <a:r>
              <a:rPr lang="lt-LT" sz="2800" dirty="0" smtClean="0">
                <a:latin typeface="Times New Roman" panose="02020603050405020304" pitchFamily="18" charset="0"/>
                <a:cs typeface="Times New Roman" panose="02020603050405020304" pitchFamily="18" charset="0"/>
              </a:rPr>
              <a:t>Svirnas</a:t>
            </a:r>
            <a:r>
              <a:rPr lang="lt-LT" sz="2800" dirty="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 skirtas grūdams, audiniams</a:t>
            </a:r>
            <a:r>
              <a:rPr lang="lt-LT" sz="2800" dirty="0">
                <a:latin typeface="Times New Roman" panose="02020603050405020304" pitchFamily="18" charset="0"/>
                <a:cs typeface="Times New Roman" panose="02020603050405020304" pitchFamily="18" charset="0"/>
              </a:rPr>
              <a:t>, maistui laikyti. Turtinguose namuose klėtis buvo statoma kelių patalpų. Neretai klėtis naudota ir kaip tarnų gyvenamieji </a:t>
            </a:r>
            <a:r>
              <a:rPr lang="lt-LT" sz="2800" dirty="0" smtClean="0">
                <a:latin typeface="Times New Roman" panose="02020603050405020304" pitchFamily="18" charset="0"/>
                <a:cs typeface="Times New Roman" panose="02020603050405020304" pitchFamily="18" charset="0"/>
              </a:rPr>
              <a:t>kambariai.</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174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769513"/>
          </a:xfrm>
        </p:spPr>
        <p:txBody>
          <a:bodyPr>
            <a:normAutofit/>
          </a:bodyPr>
          <a:lstStyle/>
          <a:p>
            <a:r>
              <a:rPr lang="lt-LT" sz="4400" b="1" dirty="0" smtClean="0">
                <a:latin typeface="Times New Roman" panose="02020603050405020304" pitchFamily="18" charset="0"/>
                <a:cs typeface="Times New Roman" panose="02020603050405020304" pitchFamily="18" charset="0"/>
              </a:rPr>
              <a:t>KLUONAS</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2" y="2369713"/>
            <a:ext cx="3549121" cy="3142445"/>
          </a:xfrm>
        </p:spPr>
        <p:txBody>
          <a:bodyPr/>
          <a:lstStyle/>
          <a:p>
            <a:pPr lvl="0"/>
            <a:r>
              <a:rPr lang="lt-LT" sz="2800" dirty="0" smtClean="0">
                <a:latin typeface="Times New Roman" panose="02020603050405020304" pitchFamily="18" charset="0"/>
                <a:cs typeface="Times New Roman" panose="02020603050405020304" pitchFamily="18" charset="0"/>
              </a:rPr>
              <a:t>Kluonas </a:t>
            </a:r>
            <a:r>
              <a:rPr lang="lt-LT" sz="2800" dirty="0">
                <a:latin typeface="Times New Roman" panose="02020603050405020304" pitchFamily="18" charset="0"/>
                <a:cs typeface="Times New Roman" panose="02020603050405020304" pitchFamily="18" charset="0"/>
              </a:rPr>
              <a:t>ir klojimas – pastatai nupjautiems javams laikyti ir kulti. </a:t>
            </a:r>
          </a:p>
        </p:txBody>
      </p:sp>
      <p:pic>
        <p:nvPicPr>
          <p:cNvPr id="5" name="Content Placeholder 4" descr="Vaizdo rezultatas pagal u&amp;zcaron;klaus&amp;aogon; „aukštai&amp;ccaron;i&amp;uogon; dar&amp;zcaron;in&amp;edo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57780" y="1600200"/>
            <a:ext cx="4932000" cy="3600000"/>
          </a:xfrm>
          <a:prstGeom prst="rect">
            <a:avLst/>
          </a:prstGeom>
          <a:noFill/>
          <a:ln>
            <a:noFill/>
          </a:ln>
        </p:spPr>
      </p:pic>
    </p:spTree>
    <p:extLst>
      <p:ext uri="{BB962C8B-B14F-4D97-AF65-F5344CB8AC3E}">
        <p14:creationId xmlns:p14="http://schemas.microsoft.com/office/powerpoint/2010/main" val="3936538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705118"/>
          </a:xfrm>
        </p:spPr>
        <p:txBody>
          <a:bodyPr>
            <a:noAutofit/>
          </a:bodyPr>
          <a:lstStyle/>
          <a:p>
            <a:r>
              <a:rPr lang="lt-LT" sz="4400" b="1" dirty="0" smtClean="0">
                <a:latin typeface="Times New Roman" panose="02020603050405020304" pitchFamily="18" charset="0"/>
                <a:cs typeface="Times New Roman" panose="02020603050405020304" pitchFamily="18" charset="0"/>
              </a:rPr>
              <a:t>TVARTAS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4732" y="1780396"/>
            <a:ext cx="6014433" cy="4066611"/>
          </a:xfrm>
        </p:spPr>
      </p:pic>
      <p:sp>
        <p:nvSpPr>
          <p:cNvPr id="4" name="Text Placeholder 3"/>
          <p:cNvSpPr>
            <a:spLocks noGrp="1"/>
          </p:cNvSpPr>
          <p:nvPr>
            <p:ph type="body" sz="half" idx="2"/>
          </p:nvPr>
        </p:nvSpPr>
        <p:spPr>
          <a:xfrm>
            <a:off x="1484312" y="2305318"/>
            <a:ext cx="3549121" cy="2495282"/>
          </a:xfrm>
        </p:spPr>
        <p:txBody>
          <a:bodyPr>
            <a:normAutofit/>
          </a:bodyPr>
          <a:lstStyle/>
          <a:p>
            <a:r>
              <a:rPr lang="lt-LT" sz="2800" dirty="0">
                <a:latin typeface="Times New Roman" panose="02020603050405020304" pitchFamily="18" charset="0"/>
                <a:cs typeface="Times New Roman" panose="02020603050405020304" pitchFamily="18" charset="0"/>
              </a:rPr>
              <a:t>Tvartas – pastatas gyvuliams laikyti. </a:t>
            </a:r>
          </a:p>
        </p:txBody>
      </p:sp>
    </p:spTree>
    <p:extLst>
      <p:ext uri="{BB962C8B-B14F-4D97-AF65-F5344CB8AC3E}">
        <p14:creationId xmlns:p14="http://schemas.microsoft.com/office/powerpoint/2010/main" val="30218878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93182"/>
            <a:ext cx="10402889" cy="6555348"/>
          </a:xfrm>
        </p:spPr>
        <p:txBody>
          <a:bodyPr>
            <a:normAutofit fontScale="90000"/>
          </a:bodyPr>
          <a:lstStyle/>
          <a:p>
            <a:pPr algn="l"/>
            <a:r>
              <a:rPr lang="lt-LT" sz="3100" dirty="0" smtClean="0">
                <a:latin typeface="Times New Roman" panose="02020603050405020304" pitchFamily="18" charset="0"/>
                <a:cs typeface="Times New Roman" panose="02020603050405020304" pitchFamily="18" charset="0"/>
              </a:rPr>
              <a:t>	</a:t>
            </a:r>
            <a:br>
              <a:rPr lang="lt-LT" sz="3100" dirty="0" smtClean="0">
                <a:latin typeface="Times New Roman" panose="02020603050405020304" pitchFamily="18" charset="0"/>
                <a:cs typeface="Times New Roman" panose="02020603050405020304" pitchFamily="18" charset="0"/>
              </a:rPr>
            </a:br>
            <a:r>
              <a:rPr lang="lt-LT" sz="3100" dirty="0" smtClean="0">
                <a:latin typeface="Times New Roman" panose="02020603050405020304" pitchFamily="18" charset="0"/>
                <a:cs typeface="Times New Roman" panose="02020603050405020304" pitchFamily="18" charset="0"/>
              </a:rPr>
              <a:t>	</a:t>
            </a:r>
            <a:br>
              <a:rPr lang="lt-LT" sz="3100" dirty="0" smtClean="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	</a:t>
            </a:r>
            <a:r>
              <a:rPr lang="lt-LT" sz="3100" dirty="0" smtClean="0">
                <a:latin typeface="Times New Roman" panose="02020603050405020304" pitchFamily="18" charset="0"/>
                <a:cs typeface="Times New Roman" panose="02020603050405020304" pitchFamily="18" charset="0"/>
              </a:rPr>
              <a:t>Sodyba- tai žemės sklypas, kuriame išsidėstę pastatai (gyvenamasis namas, klėtis, tvartas, daržinė, kluonas, pirtis), mažieji statiniai (šulinys, tvoros, kryžius) ir jų aplinka (sodas, daržas). Seniausios valstiečių sodybos skirstomos į dvi grupes: kaimų ir vienkiemių. Vienkiemiai pradėjo plisti XIX a., suaktyvėjus žemės ūkiui. Juose sodybų išplanavimas daug laisvesnis. Jie turėjo du ar tris kiemus- švarųjį, ūkinį ir kluonieną.</a:t>
            </a:r>
            <a:br>
              <a:rPr lang="lt-LT" sz="3100" dirty="0" smtClean="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	</a:t>
            </a:r>
            <a:r>
              <a:rPr lang="lt-LT" sz="3100" dirty="0" smtClean="0">
                <a:latin typeface="Times New Roman" panose="02020603050405020304" pitchFamily="18" charset="0"/>
                <a:cs typeface="Times New Roman" panose="02020603050405020304" pitchFamily="18" charset="0"/>
              </a:rPr>
              <a:t>Lietuvių sodybose daug įvairių tvorų: statinių tvoros, žiogrinės, pintinės, vielinės tvoros. Tvoros juosė kiemus, sodus, daržus, darželius, ganyklas ir net paskirus laukus, todėl jos yra tarsi sudedamoji sodybos dalis. Jos turėjo ne tik praktinę paskirtį, bet ir teikė sodybai grožio.Tvoros pavienius sodybos pastatus sujungia į visumą.</a:t>
            </a:r>
            <a:br>
              <a:rPr lang="lt-LT" sz="3100" dirty="0" smtClean="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
            </a:r>
            <a:br>
              <a:rPr lang="lt-LT" sz="2800" dirty="0" smtClean="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396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795270"/>
          </a:xfrm>
        </p:spPr>
        <p:txBody>
          <a:bodyPr>
            <a:normAutofit/>
          </a:bodyPr>
          <a:lstStyle/>
          <a:p>
            <a:r>
              <a:rPr lang="lt-LT" sz="4400" b="1" dirty="0" smtClean="0">
                <a:latin typeface="Times New Roman" panose="02020603050405020304" pitchFamily="18" charset="0"/>
                <a:cs typeface="Times New Roman" panose="02020603050405020304" pitchFamily="18" charset="0"/>
              </a:rPr>
              <a:t>ŠULINYS</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2" y="2923504"/>
            <a:ext cx="5006640" cy="2601533"/>
          </a:xfrm>
        </p:spPr>
        <p:txBody>
          <a:bodyPr>
            <a:noAutofit/>
          </a:bodyPr>
          <a:lstStyle/>
          <a:p>
            <a:r>
              <a:rPr lang="lt-LT" sz="2800" dirty="0">
                <a:latin typeface="Times New Roman" panose="02020603050405020304" pitchFamily="18" charset="0"/>
                <a:cs typeface="Times New Roman" panose="02020603050405020304" pitchFamily="18" charset="0"/>
              </a:rPr>
              <a:t>K</a:t>
            </a:r>
            <a:r>
              <a:rPr lang="lt-LT" sz="2800" dirty="0" smtClean="0">
                <a:latin typeface="Times New Roman" panose="02020603050405020304" pitchFamily="18" charset="0"/>
                <a:cs typeface="Times New Roman" panose="02020603050405020304" pitchFamily="18" charset="0"/>
              </a:rPr>
              <a:t>iekviena </a:t>
            </a:r>
            <a:r>
              <a:rPr lang="lt-LT" sz="2800" dirty="0">
                <a:latin typeface="Times New Roman" panose="02020603050405020304" pitchFamily="18" charset="0"/>
                <a:cs typeface="Times New Roman" panose="02020603050405020304" pitchFamily="18" charset="0"/>
              </a:rPr>
              <a:t>sodyba įsirengdavo atskirą šulinį. Dažniausiai sodybose jų būdavo po vieną, o didesnėse – kartais galima aptikti po du šulinius: vienas naudojamas žmonėms, kitas – gyvuliams. </a:t>
            </a:r>
          </a:p>
        </p:txBody>
      </p:sp>
      <p:pic>
        <p:nvPicPr>
          <p:cNvPr id="5" name="Content Placeholder 4" descr="Vaizdo rezultatas pagal u&amp;zcaron;klaus&amp;aogon; „suvalkijos šuliny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77318" y="1287887"/>
            <a:ext cx="4533364" cy="4494727"/>
          </a:xfrm>
          <a:prstGeom prst="rect">
            <a:avLst/>
          </a:prstGeom>
          <a:noFill/>
          <a:ln>
            <a:noFill/>
          </a:ln>
        </p:spPr>
      </p:pic>
    </p:spTree>
    <p:extLst>
      <p:ext uri="{BB962C8B-B14F-4D97-AF65-F5344CB8AC3E}">
        <p14:creationId xmlns:p14="http://schemas.microsoft.com/office/powerpoint/2010/main" val="2416544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09094"/>
            <a:ext cx="10018713" cy="1390917"/>
          </a:xfrm>
        </p:spPr>
        <p:txBody>
          <a:bodyPr>
            <a:normAutofit/>
          </a:bodyPr>
          <a:lstStyle/>
          <a:p>
            <a:r>
              <a:rPr lang="lt-LT" sz="4400" b="1" dirty="0" smtClean="0">
                <a:latin typeface="Times New Roman" panose="02020603050405020304" pitchFamily="18" charset="0"/>
                <a:cs typeface="Times New Roman" panose="02020603050405020304" pitchFamily="18" charset="0"/>
              </a:rPr>
              <a:t>DZŪKIJA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84310" y="1339403"/>
            <a:ext cx="10018713" cy="5022760"/>
          </a:xfrm>
        </p:spPr>
        <p:txBody>
          <a:bodyPr>
            <a:normAutofit/>
          </a:bodyPr>
          <a:lstStyle/>
          <a:p>
            <a:pPr marL="0" indent="0">
              <a:buNone/>
            </a:pPr>
            <a:r>
              <a:rPr lang="lt-LT" sz="2800" dirty="0" smtClean="0">
                <a:latin typeface="Times New Roman" panose="02020603050405020304" pitchFamily="18" charset="0"/>
                <a:cs typeface="Times New Roman" panose="02020603050405020304" pitchFamily="18" charset="0"/>
              </a:rPr>
              <a:t>	Dzūkų sodybos erdvė yra įvairi. Gana aiškiai skiriasi dvi sodybų grupės: kaimų ir vienkiemių.Gatviniams kaimams būdingos vadinamosios linijinės sodybos, kuriose pastatai statomi galais į gatvę viena ar dviem linijomis. </a:t>
            </a:r>
            <a:r>
              <a:rPr lang="lt-LT" sz="2800" dirty="0">
                <a:latin typeface="Times New Roman" panose="02020603050405020304" pitchFamily="18" charset="0"/>
                <a:cs typeface="Times New Roman" panose="02020603050405020304" pitchFamily="18" charset="0"/>
              </a:rPr>
              <a:t>G</a:t>
            </a:r>
            <a:r>
              <a:rPr lang="lt-LT" sz="2800" dirty="0" smtClean="0">
                <a:latin typeface="Times New Roman" panose="02020603050405020304" pitchFamily="18" charset="0"/>
                <a:cs typeface="Times New Roman" panose="02020603050405020304" pitchFamily="18" charset="0"/>
              </a:rPr>
              <a:t>yvenamasis būstas visuomet stovi arčiausiai gatvės, priešais jį arba šalia  - svirnas. Kiti ūkiniai pastatai išdėstomi už jų. Tik kluonas buvo statomas atokiau. Kiemai paprastai būdavo atskiriami tvoromis. Padrikų kaimų sodybose pastatai išdėstyti daug laisviau. Kiemus riboja pailgi trobesiai, tvoros, želdiniai. Vienkiemių sodybos gali būti stačiakampio plano arba išdėstytos laisvai. Jos paprastai erdvesnės, nes neriboja kaimynai.</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272415"/>
      </p:ext>
    </p:extLst>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DZŪKŲ SODYBA</a:t>
            </a:r>
            <a:endParaRPr lang="lt-LT"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7746" y="2438399"/>
            <a:ext cx="6787165" cy="3991378"/>
          </a:xfrm>
        </p:spPr>
      </p:pic>
    </p:spTree>
    <p:extLst>
      <p:ext uri="{BB962C8B-B14F-4D97-AF65-F5344CB8AC3E}">
        <p14:creationId xmlns:p14="http://schemas.microsoft.com/office/powerpoint/2010/main" val="389139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782392"/>
          </a:xfrm>
        </p:spPr>
        <p:txBody>
          <a:bodyPr>
            <a:normAutofit/>
          </a:bodyPr>
          <a:lstStyle/>
          <a:p>
            <a:r>
              <a:rPr lang="lt-LT" sz="4400" b="1" dirty="0" smtClean="0">
                <a:latin typeface="Times New Roman" panose="02020603050405020304" pitchFamily="18" charset="0"/>
                <a:cs typeface="Times New Roman" panose="02020603050405020304" pitchFamily="18" charset="0"/>
              </a:rPr>
              <a:t>PIRKIA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803820" y="321973"/>
            <a:ext cx="7212169" cy="6194738"/>
          </a:xfrm>
        </p:spPr>
        <p:txBody>
          <a:bodyPr>
            <a:normAutofit/>
          </a:bodyPr>
          <a:lstStyle/>
          <a:p>
            <a:pPr marL="0" indent="0" algn="ctr">
              <a:buNone/>
            </a:pPr>
            <a:r>
              <a:rPr lang="lt-LT"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Namas pasižymi siauru ir ilgu korpusu.Vidutinio aukščio rąstų sienos, dvišlaitis šiaudinis stogas, prie įėjimo – priebutis. Visas namo plotas padalytas į tris dalis:pirkią, priemenę ir kamarą, seklyčią. Pagrindinė namo dalis buvo pirkia. Joje buvo gaminamas valgis, atliekami įvairūs darbai ir miegama. Pirkios asla plūkta moliu. Kitame namo gale, seklyčioje, buvo vaišinami ir apnakvindinami svečiai. Seklyčioje paprastai būdavo lentų grindys ir tinkuotos arba tapetais išmuštos sienos. Namo centre, ties priebučiu, buvo priemenė ir kamara.</a:t>
            </a:r>
          </a:p>
        </p:txBody>
      </p:sp>
      <p:sp>
        <p:nvSpPr>
          <p:cNvPr id="4" name="Text Placeholder 3"/>
          <p:cNvSpPr>
            <a:spLocks noGrp="1"/>
          </p:cNvSpPr>
          <p:nvPr>
            <p:ph type="body" sz="half" idx="2"/>
          </p:nvPr>
        </p:nvSpPr>
        <p:spPr>
          <a:xfrm>
            <a:off x="1484313" y="2971800"/>
            <a:ext cx="3203598" cy="1828800"/>
          </a:xfrm>
        </p:spPr>
        <p:txBody>
          <a:bodyPr/>
          <a:lstStyle/>
          <a:p>
            <a:endParaRPr lang="lt-LT"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735" y="2653047"/>
            <a:ext cx="3606085" cy="2807595"/>
          </a:xfrm>
          <a:prstGeom prst="rect">
            <a:avLst/>
          </a:prstGeom>
        </p:spPr>
      </p:pic>
    </p:spTree>
    <p:extLst>
      <p:ext uri="{BB962C8B-B14F-4D97-AF65-F5344CB8AC3E}">
        <p14:creationId xmlns:p14="http://schemas.microsoft.com/office/powerpoint/2010/main" val="66670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46786"/>
          </a:xfrm>
        </p:spPr>
        <p:txBody>
          <a:bodyPr>
            <a:normAutofit/>
          </a:bodyPr>
          <a:lstStyle/>
          <a:p>
            <a:r>
              <a:rPr lang="lt-LT" sz="4400" b="1" dirty="0" smtClean="0">
                <a:latin typeface="Times New Roman" panose="02020603050405020304" pitchFamily="18" charset="0"/>
                <a:cs typeface="Times New Roman" panose="02020603050405020304" pitchFamily="18" charset="0"/>
              </a:rPr>
              <a:t>SVIRNAS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101" y="1403798"/>
            <a:ext cx="5357611" cy="4636394"/>
          </a:xfrm>
        </p:spPr>
      </p:pic>
      <p:sp>
        <p:nvSpPr>
          <p:cNvPr id="4" name="Text Placeholder 3"/>
          <p:cNvSpPr>
            <a:spLocks noGrp="1"/>
          </p:cNvSpPr>
          <p:nvPr>
            <p:ph type="body" sz="half" idx="2"/>
          </p:nvPr>
        </p:nvSpPr>
        <p:spPr>
          <a:xfrm>
            <a:off x="1326524" y="2562896"/>
            <a:ext cx="4675031" cy="3477296"/>
          </a:xfrm>
        </p:spPr>
        <p:txBody>
          <a:bodyPr>
            <a:normAutofit/>
          </a:bodyPr>
          <a:lstStyle/>
          <a:p>
            <a:r>
              <a:rPr lang="lt-LT" sz="2800" dirty="0">
                <a:latin typeface="Times New Roman" panose="02020603050405020304" pitchFamily="18" charset="0"/>
                <a:cs typeface="Times New Roman" panose="02020603050405020304" pitchFamily="18" charset="0"/>
              </a:rPr>
              <a:t>Svirnas - skirtas grūdams, audiniams, maistui laikyti. Turtinguose namuose klėtis buvo statoma kelių patalpų. Neretai klėtis naudota ir kaip tarnų gyvenamieji kambariai</a:t>
            </a:r>
            <a:r>
              <a:rPr lang="lt-LT"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9619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911180"/>
          </a:xfrm>
        </p:spPr>
        <p:txBody>
          <a:bodyPr>
            <a:normAutofit/>
          </a:bodyPr>
          <a:lstStyle/>
          <a:p>
            <a:r>
              <a:rPr lang="lt-LT" sz="4400" b="1" dirty="0" smtClean="0">
                <a:latin typeface="Times New Roman" panose="02020603050405020304" pitchFamily="18" charset="0"/>
                <a:cs typeface="Times New Roman" panose="02020603050405020304" pitchFamily="18" charset="0"/>
              </a:rPr>
              <a:t>KLUONAS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7763" y="1171977"/>
            <a:ext cx="5847009" cy="4507605"/>
          </a:xfrm>
        </p:spPr>
      </p:pic>
      <p:sp>
        <p:nvSpPr>
          <p:cNvPr id="4" name="Text Placeholder 3"/>
          <p:cNvSpPr>
            <a:spLocks noGrp="1"/>
          </p:cNvSpPr>
          <p:nvPr>
            <p:ph type="body" sz="half" idx="2"/>
          </p:nvPr>
        </p:nvSpPr>
        <p:spPr/>
        <p:txBody>
          <a:bodyPr>
            <a:normAutofit/>
          </a:bodyPr>
          <a:lstStyle/>
          <a:p>
            <a:r>
              <a:rPr lang="lt-LT" sz="2800" dirty="0">
                <a:latin typeface="Times New Roman" panose="02020603050405020304" pitchFamily="18" charset="0"/>
                <a:cs typeface="Times New Roman" panose="02020603050405020304" pitchFamily="18" charset="0"/>
              </a:rPr>
              <a:t>Kluonas ir klojimas – pastatai nupjautiems javams laikyti ir </a:t>
            </a:r>
            <a:r>
              <a:rPr lang="lt-LT" sz="2800" dirty="0" smtClean="0">
                <a:latin typeface="Times New Roman" panose="02020603050405020304" pitchFamily="18" charset="0"/>
                <a:cs typeface="Times New Roman" panose="02020603050405020304" pitchFamily="18" charset="0"/>
              </a:rPr>
              <a:t>kulti.</a:t>
            </a:r>
            <a:endParaRPr lang="lt-LT" sz="2800" dirty="0"/>
          </a:p>
        </p:txBody>
      </p:sp>
    </p:spTree>
    <p:extLst>
      <p:ext uri="{BB962C8B-B14F-4D97-AF65-F5344CB8AC3E}">
        <p14:creationId xmlns:p14="http://schemas.microsoft.com/office/powerpoint/2010/main" val="382813804"/>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924059"/>
          </a:xfrm>
        </p:spPr>
        <p:txBody>
          <a:bodyPr>
            <a:normAutofit/>
          </a:bodyPr>
          <a:lstStyle/>
          <a:p>
            <a:r>
              <a:rPr lang="lt-LT" sz="4400" b="1" dirty="0" smtClean="0">
                <a:latin typeface="Times New Roman" panose="02020603050405020304" pitchFamily="18" charset="0"/>
                <a:cs typeface="Times New Roman" panose="02020603050405020304" pitchFamily="18" charset="0"/>
              </a:rPr>
              <a:t>TVARTAS</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p:txBody>
          <a:bodyPr>
            <a:normAutofit/>
          </a:bodyPr>
          <a:lstStyle/>
          <a:p>
            <a:r>
              <a:rPr lang="lt-LT" sz="2800" dirty="0">
                <a:latin typeface="Times New Roman" panose="02020603050405020304" pitchFamily="18" charset="0"/>
                <a:cs typeface="Times New Roman" panose="02020603050405020304" pitchFamily="18" charset="0"/>
              </a:rPr>
              <a:t>Tvartas – pastatas gyvuliams laikyti. </a:t>
            </a:r>
          </a:p>
        </p:txBody>
      </p:sp>
      <p:pic>
        <p:nvPicPr>
          <p:cNvPr id="5" name="Content Placeholder 4" descr="Vaizdo rezultatas pagal u&amp;zcaron;klaus&amp;aogon; „dz&amp;umacr;kijos tvarta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77794" y="1809750"/>
            <a:ext cx="5148000" cy="4248000"/>
          </a:xfrm>
          <a:prstGeom prst="rect">
            <a:avLst/>
          </a:prstGeom>
          <a:noFill/>
          <a:ln>
            <a:noFill/>
          </a:ln>
        </p:spPr>
      </p:pic>
    </p:spTree>
    <p:extLst>
      <p:ext uri="{BB962C8B-B14F-4D97-AF65-F5344CB8AC3E}">
        <p14:creationId xmlns:p14="http://schemas.microsoft.com/office/powerpoint/2010/main" val="2278245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892" y="1600200"/>
            <a:ext cx="3490175" cy="988454"/>
          </a:xfrm>
        </p:spPr>
        <p:txBody>
          <a:bodyPr>
            <a:normAutofit/>
          </a:bodyPr>
          <a:lstStyle/>
          <a:p>
            <a:r>
              <a:rPr lang="lt-LT" sz="4400" b="1" dirty="0" smtClean="0">
                <a:latin typeface="Times New Roman" panose="02020603050405020304" pitchFamily="18" charset="0"/>
                <a:cs typeface="Times New Roman" panose="02020603050405020304" pitchFamily="18" charset="0"/>
              </a:rPr>
              <a:t>PIRTIS</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2" y="2971799"/>
            <a:ext cx="4903609" cy="3119907"/>
          </a:xfrm>
        </p:spPr>
        <p:txBody>
          <a:bodyPr>
            <a:normAutofit/>
          </a:bodyPr>
          <a:lstStyle/>
          <a:p>
            <a:r>
              <a:rPr lang="lt-LT" sz="2800" dirty="0">
                <a:latin typeface="Times New Roman" panose="02020603050405020304" pitchFamily="18" charset="0"/>
                <a:cs typeface="Times New Roman" panose="02020603050405020304" pitchFamily="18" charset="0"/>
              </a:rPr>
              <a:t>Be savo tiesioginės paskirties praustis, pirtis kai kur naudojama javams džiovinti vietoj jaujos. Dzūkų pirtys pirmiausia reiškia pastatą linams džiovinti ...</a:t>
            </a:r>
          </a:p>
        </p:txBody>
      </p:sp>
      <p:pic>
        <p:nvPicPr>
          <p:cNvPr id="6" name="Content Placeholder 5" descr="Vaizdo rezultatas pagal u&amp;zcaron;klaus&amp;aogon; „dz&amp;umacr;k&amp;uogon; pirti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94907" y="1960200"/>
            <a:ext cx="4428000" cy="3852000"/>
          </a:xfrm>
          <a:prstGeom prst="rect">
            <a:avLst/>
          </a:prstGeom>
          <a:noFill/>
          <a:ln>
            <a:noFill/>
          </a:ln>
        </p:spPr>
      </p:pic>
    </p:spTree>
    <p:extLst>
      <p:ext uri="{BB962C8B-B14F-4D97-AF65-F5344CB8AC3E}">
        <p14:creationId xmlns:p14="http://schemas.microsoft.com/office/powerpoint/2010/main" val="2739011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146220"/>
            <a:ext cx="3549121" cy="811369"/>
          </a:xfrm>
        </p:spPr>
        <p:txBody>
          <a:bodyPr>
            <a:normAutofit/>
          </a:bodyPr>
          <a:lstStyle/>
          <a:p>
            <a:r>
              <a:rPr lang="lt-LT" sz="4400" b="1" dirty="0" smtClean="0">
                <a:latin typeface="Times New Roman" panose="02020603050405020304" pitchFamily="18" charset="0"/>
                <a:cs typeface="Times New Roman" panose="02020603050405020304" pitchFamily="18" charset="0"/>
              </a:rPr>
              <a:t>ŠULINYS</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89431" y="685799"/>
            <a:ext cx="5913592" cy="5105401"/>
          </a:xfrm>
        </p:spPr>
        <p:txBody>
          <a:bodyPr/>
          <a:lstStyle/>
          <a:p>
            <a:endParaRPr lang="lt-LT" dirty="0"/>
          </a:p>
        </p:txBody>
      </p:sp>
      <p:sp>
        <p:nvSpPr>
          <p:cNvPr id="4" name="Text Placeholder 3"/>
          <p:cNvSpPr>
            <a:spLocks noGrp="1"/>
          </p:cNvSpPr>
          <p:nvPr>
            <p:ph type="body" sz="half" idx="2"/>
          </p:nvPr>
        </p:nvSpPr>
        <p:spPr>
          <a:xfrm>
            <a:off x="1171978" y="2215166"/>
            <a:ext cx="4262908" cy="3576034"/>
          </a:xfrm>
        </p:spPr>
        <p:txBody>
          <a:bodyPr>
            <a:noAutofit/>
          </a:bodyPr>
          <a:lstStyle/>
          <a:p>
            <a:r>
              <a:rPr lang="lt-LT" sz="2800" dirty="0">
                <a:latin typeface="Times New Roman" panose="02020603050405020304" pitchFamily="18" charset="0"/>
                <a:cs typeface="Times New Roman" panose="02020603050405020304" pitchFamily="18" charset="0"/>
              </a:rPr>
              <a:t>Šuliniai kaimuose anksčiau tarnaudavo kelioms sodyboms, vėliau, ypač skirstantis į vienkiemius, juos įsirengdavo atskirai, kai kur netgi po du, vieną jų gyvuliams girdyti. </a:t>
            </a:r>
          </a:p>
        </p:txBody>
      </p:sp>
      <p:pic>
        <p:nvPicPr>
          <p:cNvPr id="3075" name="Paveikslėlis 7"/>
          <p:cNvPicPr>
            <a:picLocks noChangeAspect="1" noChangeArrowheads="1"/>
          </p:cNvPicPr>
          <p:nvPr/>
        </p:nvPicPr>
        <p:blipFill>
          <a:blip r:embed="rId2">
            <a:extLst>
              <a:ext uri="{28A0092B-C50C-407E-A947-70E740481C1C}">
                <a14:useLocalDpi xmlns:a14="http://schemas.microsoft.com/office/drawing/2010/main" val="0"/>
              </a:ext>
            </a:extLst>
          </a:blip>
          <a:srcRect l="15712" t="23601" r="52879" b="20802"/>
          <a:stretch>
            <a:fillRect/>
          </a:stretch>
        </p:blipFill>
        <p:spPr bwMode="auto">
          <a:xfrm>
            <a:off x="6978411" y="1008865"/>
            <a:ext cx="3384000" cy="478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46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326524"/>
            <a:ext cx="3549121" cy="746975"/>
          </a:xfrm>
        </p:spPr>
        <p:txBody>
          <a:bodyPr>
            <a:noAutofit/>
          </a:bodyPr>
          <a:lstStyle/>
          <a:p>
            <a:r>
              <a:rPr lang="lt-LT" sz="4400" b="1" dirty="0" smtClean="0">
                <a:latin typeface="Times New Roman" panose="02020603050405020304" pitchFamily="18" charset="0"/>
                <a:cs typeface="Times New Roman" panose="02020603050405020304" pitchFamily="18" charset="0"/>
              </a:rPr>
              <a:t>KRYŽIUS</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65949" y="685799"/>
            <a:ext cx="5437074" cy="5105401"/>
          </a:xfrm>
        </p:spPr>
        <p:txBody>
          <a:bodyPr/>
          <a:lstStyle/>
          <a:p>
            <a:pPr marL="0" indent="0">
              <a:buNone/>
            </a:pPr>
            <a:endParaRPr lang="lt-LT" dirty="0"/>
          </a:p>
        </p:txBody>
      </p:sp>
      <p:sp>
        <p:nvSpPr>
          <p:cNvPr id="4" name="Text Placeholder 3"/>
          <p:cNvSpPr>
            <a:spLocks noGrp="1"/>
          </p:cNvSpPr>
          <p:nvPr>
            <p:ph type="body" sz="half" idx="2"/>
          </p:nvPr>
        </p:nvSpPr>
        <p:spPr>
          <a:xfrm>
            <a:off x="1326524" y="2318197"/>
            <a:ext cx="4468969" cy="3232597"/>
          </a:xfrm>
        </p:spPr>
        <p:txBody>
          <a:bodyPr>
            <a:noAutofit/>
          </a:bodyPr>
          <a:lstStyle/>
          <a:p>
            <a:r>
              <a:rPr lang="lt-LT" sz="2800" dirty="0" smtClean="0">
                <a:latin typeface="Times New Roman" panose="02020603050405020304" pitchFamily="18" charset="0"/>
                <a:cs typeface="Times New Roman" panose="02020603050405020304" pitchFamily="18" charset="0"/>
              </a:rPr>
              <a:t>Dzūkijos </a:t>
            </a:r>
            <a:r>
              <a:rPr lang="lt-LT" sz="2800" dirty="0">
                <a:latin typeface="Times New Roman" panose="02020603050405020304" pitchFamily="18" charset="0"/>
                <a:cs typeface="Times New Roman" panose="02020603050405020304" pitchFamily="18" charset="0"/>
              </a:rPr>
              <a:t>regionui būdingų kryžių konstrukcijos pagrindą sudaro lotyniškas kryžius, papildytas Kristaus kankinimo įrankius – kalavijus ir ietis – imituojančiais elementais. </a:t>
            </a:r>
          </a:p>
        </p:txBody>
      </p:sp>
      <p:pic>
        <p:nvPicPr>
          <p:cNvPr id="5123" name="Paveikslėlis 10"/>
          <p:cNvPicPr>
            <a:picLocks noChangeAspect="1" noChangeArrowheads="1"/>
          </p:cNvPicPr>
          <p:nvPr/>
        </p:nvPicPr>
        <p:blipFill>
          <a:blip r:embed="rId2">
            <a:extLst>
              <a:ext uri="{28A0092B-C50C-407E-A947-70E740481C1C}">
                <a14:useLocalDpi xmlns:a14="http://schemas.microsoft.com/office/drawing/2010/main" val="0"/>
              </a:ext>
            </a:extLst>
          </a:blip>
          <a:srcRect l="12708" t="44357" r="50851" b="23074"/>
          <a:stretch>
            <a:fillRect/>
          </a:stretch>
        </p:blipFill>
        <p:spPr bwMode="auto">
          <a:xfrm>
            <a:off x="6606486" y="1845899"/>
            <a:ext cx="4356000" cy="310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728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96215"/>
            <a:ext cx="10018713" cy="1120462"/>
          </a:xfrm>
        </p:spPr>
        <p:txBody>
          <a:bodyPr>
            <a:normAutofit/>
          </a:bodyPr>
          <a:lstStyle/>
          <a:p>
            <a:r>
              <a:rPr lang="lt-LT" sz="4400" b="1" dirty="0" smtClean="0">
                <a:latin typeface="Times New Roman" panose="02020603050405020304" pitchFamily="18" charset="0"/>
                <a:cs typeface="Times New Roman" panose="02020603050405020304" pitchFamily="18" charset="0"/>
              </a:rPr>
              <a:t>AUKŠTAITIJA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84310" y="1416677"/>
            <a:ext cx="10018713" cy="4374524"/>
          </a:xfrm>
        </p:spPr>
        <p:txBody>
          <a:bodyPr>
            <a:normAutofit/>
          </a:bodyPr>
          <a:lstStyle/>
          <a:p>
            <a:pPr marL="0" indent="0">
              <a:buNone/>
            </a:pPr>
            <a:r>
              <a:rPr lang="lt-LT" sz="2800" dirty="0" smtClean="0">
                <a:latin typeface="Times New Roman" panose="02020603050405020304" pitchFamily="18" charset="0"/>
                <a:cs typeface="Times New Roman" panose="02020603050405020304" pitchFamily="18" charset="0"/>
              </a:rPr>
              <a:t>	Aukštaičių gatviniame kaime gyvenamasis namas stovi arčiausiai gatvės, dažniausiai atsuktas į ją galu, o priešais namą, lygiagrečiai su juo, statomas svirnas. Būdinga tai, kad pastatai atitraukti nuo gatvės. Daug kur stovėdavo šeimos kryžius ar koplytstulpis. Sodyboje buvo du tvoromis atitverti kiemai: švarusis ir ūkinis. Ūkinį kiemą, esantį toliau nuo gatvės, supo tvartas, kluonas ir daržinė. Pirtis buvo sklypo pakraštyje, dažnai ant upės ar ežero kranto. Būdinga tai, kad per centrinę sodybos dalį eidavo keliukas.</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1119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653603"/>
          </a:xfrm>
        </p:spPr>
        <p:txBody>
          <a:bodyPr>
            <a:noAutofit/>
          </a:bodyPr>
          <a:lstStyle/>
          <a:p>
            <a:r>
              <a:rPr lang="lt-LT" sz="4400" b="1" dirty="0" smtClean="0">
                <a:latin typeface="Times New Roman" panose="02020603050405020304" pitchFamily="18" charset="0"/>
                <a:cs typeface="Times New Roman" panose="02020603050405020304" pitchFamily="18" charset="0"/>
              </a:rPr>
              <a:t>AVILIAI</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83379" y="685799"/>
            <a:ext cx="4419643" cy="5105401"/>
          </a:xfrm>
        </p:spPr>
        <p:txBody>
          <a:bodyPr/>
          <a:lstStyle/>
          <a:p>
            <a:pPr marL="0" indent="0">
              <a:buNone/>
            </a:pPr>
            <a:endParaRPr lang="lt-LT" dirty="0"/>
          </a:p>
        </p:txBody>
      </p:sp>
      <p:sp>
        <p:nvSpPr>
          <p:cNvPr id="4" name="Text Placeholder 3"/>
          <p:cNvSpPr>
            <a:spLocks noGrp="1"/>
          </p:cNvSpPr>
          <p:nvPr>
            <p:ph type="body" sz="half" idx="2"/>
          </p:nvPr>
        </p:nvSpPr>
        <p:spPr>
          <a:xfrm>
            <a:off x="1236372" y="2253803"/>
            <a:ext cx="5666704" cy="3928056"/>
          </a:xfrm>
        </p:spPr>
        <p:txBody>
          <a:bodyPr>
            <a:noAutofit/>
          </a:bodyPr>
          <a:lstStyle/>
          <a:p>
            <a:r>
              <a:rPr lang="lt-LT" sz="2800" dirty="0">
                <a:latin typeface="Times New Roman" panose="02020603050405020304" pitchFamily="18" charset="0"/>
                <a:cs typeface="Times New Roman" panose="02020603050405020304" pitchFamily="18" charset="0"/>
              </a:rPr>
              <a:t>Prie mažųjų architektūros formų priskirtini ir aviliai – išraiškingi sodų elementai. Seniausia bitininkavimo forma – drevinė, kuomet bitės laikytos žmonių išskobtose ar tiesiog išpuvusių medžių drevėse; drevine bitininkyste iki šiol užsiimama Dzūkijoje.</a:t>
            </a:r>
          </a:p>
        </p:txBody>
      </p:sp>
      <p:pic>
        <p:nvPicPr>
          <p:cNvPr id="4098" name="Paveikslėlis 9"/>
          <p:cNvPicPr>
            <a:picLocks noChangeAspect="1" noChangeArrowheads="1"/>
          </p:cNvPicPr>
          <p:nvPr/>
        </p:nvPicPr>
        <p:blipFill>
          <a:blip r:embed="rId2">
            <a:extLst>
              <a:ext uri="{28A0092B-C50C-407E-A947-70E740481C1C}">
                <a14:useLocalDpi xmlns:a14="http://schemas.microsoft.com/office/drawing/2010/main" val="0"/>
              </a:ext>
            </a:extLst>
          </a:blip>
          <a:srcRect l="52852" t="58403" r="13773" b="12593"/>
          <a:stretch>
            <a:fillRect/>
          </a:stretch>
        </p:blipFill>
        <p:spPr bwMode="auto">
          <a:xfrm>
            <a:off x="7151016" y="2129776"/>
            <a:ext cx="4248000" cy="295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1068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41669"/>
            <a:ext cx="10018713" cy="1094704"/>
          </a:xfrm>
        </p:spPr>
        <p:txBody>
          <a:bodyPr>
            <a:normAutofit/>
          </a:bodyPr>
          <a:lstStyle/>
          <a:p>
            <a:r>
              <a:rPr lang="lt-LT" sz="4400" b="1" dirty="0" smtClean="0">
                <a:latin typeface="Times New Roman" panose="02020603050405020304" pitchFamily="18" charset="0"/>
                <a:cs typeface="Times New Roman" panose="02020603050405020304" pitchFamily="18" charset="0"/>
              </a:rPr>
              <a:t>ŽEMAITIJA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84310" y="1236373"/>
            <a:ext cx="10018713" cy="4919728"/>
          </a:xfrm>
        </p:spPr>
        <p:txBody>
          <a:bodyPr>
            <a:normAutofit/>
          </a:bodyPr>
          <a:lstStyle/>
          <a:p>
            <a:pPr marL="0" indent="0">
              <a:buNone/>
            </a:pPr>
            <a:r>
              <a:rPr lang="lt-LT" sz="2800" dirty="0" smtClean="0">
                <a:latin typeface="Times New Roman" panose="02020603050405020304" pitchFamily="18" charset="0"/>
                <a:cs typeface="Times New Roman" panose="02020603050405020304" pitchFamily="18" charset="0"/>
              </a:rPr>
              <a:t>	Žemaičių sodybose, palyginti su kitomis Lietuvos etnografinėmis sritimis, trobesių daugiausia. Pilnoje sodyboje būdavo net dešimt statinių: senasis žemaičių namas (numas), troba, klėtis(svirnas), tvartai, jauja (kluonas), daržinė, rūsys, pirtis, be to, mažieji statiniai- šulinys, kryžius arba koplytėlė, stogastulpis.Vienkiemių sodybas galima suskirstyti į du tipus. Pirmojo tipo sodybose troba, klėtis ir tvartas stovi lygiagrečiai. Troba, stovinti centre, natūraliai atskiria du kiemus- švarųjį ir ūkinį. Antrojo tipo sodybose visi pastatai išdėstyti laisvai. </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4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220273"/>
          </a:xfrm>
        </p:spPr>
        <p:txBody>
          <a:bodyPr>
            <a:normAutofit/>
          </a:bodyPr>
          <a:lstStyle/>
          <a:p>
            <a:r>
              <a:rPr lang="lt-LT" sz="4400" b="1" dirty="0" smtClean="0">
                <a:latin typeface="Times New Roman" panose="02020603050405020304" pitchFamily="18" charset="0"/>
                <a:cs typeface="Times New Roman" panose="02020603050405020304" pitchFamily="18" charset="0"/>
              </a:rPr>
              <a:t>ŽEMAITIJOS SODYBA</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8653" y="2077790"/>
            <a:ext cx="7611414" cy="4258615"/>
          </a:xfrm>
        </p:spPr>
      </p:pic>
    </p:spTree>
    <p:extLst>
      <p:ext uri="{BB962C8B-B14F-4D97-AF65-F5344CB8AC3E}">
        <p14:creationId xmlns:p14="http://schemas.microsoft.com/office/powerpoint/2010/main" val="2338168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743755"/>
          </a:xfrm>
        </p:spPr>
        <p:txBody>
          <a:bodyPr>
            <a:noAutofit/>
          </a:bodyPr>
          <a:lstStyle/>
          <a:p>
            <a:r>
              <a:rPr lang="lt-LT" sz="4400" b="1" dirty="0" smtClean="0">
                <a:latin typeface="Times New Roman" panose="02020603050405020304" pitchFamily="18" charset="0"/>
                <a:cs typeface="Times New Roman" panose="02020603050405020304" pitchFamily="18" charset="0"/>
              </a:rPr>
              <a:t>TROBA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lt-LT" sz="2800" dirty="0" smtClean="0">
                <a:latin typeface="Times New Roman" panose="02020603050405020304" pitchFamily="18" charset="0"/>
                <a:cs typeface="Times New Roman" panose="02020603050405020304" pitchFamily="18" charset="0"/>
              </a:rPr>
              <a:t>	Senasis tradicinis gyvenamasis namas – pasižymi ilgu plačiu korpusu, masyviu šiaudiniu stogu – kartais keturšlaičiu. Centrinėje namo dalyje stovi kaminas, o iš abiejų jo šonų esanti priemenė dalija trobą į du galus- kasdieniam  naudojimui ir svečiam.</a:t>
            </a:r>
            <a:endParaRPr lang="lt-LT" sz="2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p:txBody>
          <a:bodyPr/>
          <a:lstStyle/>
          <a:p>
            <a:endParaRPr lang="lt-LT"/>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12" y="2833352"/>
            <a:ext cx="3549121" cy="1967248"/>
          </a:xfrm>
          <a:prstGeom prst="rect">
            <a:avLst/>
          </a:prstGeom>
        </p:spPr>
      </p:pic>
    </p:spTree>
    <p:extLst>
      <p:ext uri="{BB962C8B-B14F-4D97-AF65-F5344CB8AC3E}">
        <p14:creationId xmlns:p14="http://schemas.microsoft.com/office/powerpoint/2010/main" val="214702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85423"/>
          </a:xfrm>
        </p:spPr>
        <p:txBody>
          <a:bodyPr>
            <a:normAutofit/>
          </a:bodyPr>
          <a:lstStyle/>
          <a:p>
            <a:r>
              <a:rPr lang="lt-LT" sz="4400" b="1" dirty="0" smtClean="0">
                <a:latin typeface="Times New Roman" panose="02020603050405020304" pitchFamily="18" charset="0"/>
                <a:cs typeface="Times New Roman" panose="02020603050405020304" pitchFamily="18" charset="0"/>
              </a:rPr>
              <a:t>KLĖTIS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1314" y="2606361"/>
            <a:ext cx="3549121" cy="2781836"/>
          </a:xfrm>
        </p:spPr>
      </p:pic>
      <p:sp>
        <p:nvSpPr>
          <p:cNvPr id="4" name="Text Placeholder 3"/>
          <p:cNvSpPr>
            <a:spLocks noGrp="1"/>
          </p:cNvSpPr>
          <p:nvPr>
            <p:ph type="body" sz="half" idx="2"/>
          </p:nvPr>
        </p:nvSpPr>
        <p:spPr>
          <a:xfrm>
            <a:off x="1484312" y="2859110"/>
            <a:ext cx="3860420" cy="2910625"/>
          </a:xfrm>
        </p:spPr>
        <p:txBody>
          <a:bodyPr>
            <a:noAutofit/>
          </a:bodyPr>
          <a:lstStyle/>
          <a:p>
            <a:r>
              <a:rPr lang="lt-LT" sz="2800" b="1" dirty="0">
                <a:latin typeface="Times New Roman" panose="02020603050405020304" pitchFamily="18" charset="0"/>
                <a:cs typeface="Times New Roman" panose="02020603050405020304" pitchFamily="18" charset="0"/>
              </a:rPr>
              <a:t>Klėtis</a:t>
            </a:r>
            <a:r>
              <a:rPr lang="lt-LT" sz="2800" dirty="0">
                <a:latin typeface="Times New Roman" panose="02020603050405020304" pitchFamily="18" charset="0"/>
                <a:cs typeface="Times New Roman" panose="02020603050405020304" pitchFamily="18" charset="0"/>
              </a:rPr>
              <a:t> – pastatas skirtas grūdams, mėsai, drabužiams laikyti, taip pat jose dažnai buvo </a:t>
            </a:r>
            <a:r>
              <a:rPr lang="lt-LT" sz="2800" dirty="0" smtClean="0">
                <a:latin typeface="Times New Roman" panose="02020603050405020304" pitchFamily="18" charset="0"/>
                <a:cs typeface="Times New Roman" panose="02020603050405020304" pitchFamily="18" charset="0"/>
              </a:rPr>
              <a:t>miegama.</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046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85423"/>
          </a:xfrm>
        </p:spPr>
        <p:txBody>
          <a:bodyPr>
            <a:normAutofit/>
          </a:bodyPr>
          <a:lstStyle/>
          <a:p>
            <a:r>
              <a:rPr lang="lt-LT" sz="4400" b="1" dirty="0" smtClean="0">
                <a:latin typeface="Times New Roman" panose="02020603050405020304" pitchFamily="18" charset="0"/>
                <a:cs typeface="Times New Roman" panose="02020603050405020304" pitchFamily="18" charset="0"/>
              </a:rPr>
              <a:t>DARŽINĖ</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p:txBody>
          <a:bodyPr>
            <a:normAutofit/>
          </a:bodyPr>
          <a:lstStyle/>
          <a:p>
            <a:pPr lvl="0"/>
            <a:r>
              <a:rPr lang="lt-LT" sz="2800" dirty="0">
                <a:latin typeface="Times New Roman" panose="02020603050405020304" pitchFamily="18" charset="0"/>
                <a:cs typeface="Times New Roman" panose="02020603050405020304" pitchFamily="18" charset="0"/>
              </a:rPr>
              <a:t>Daržinė – statinys, skirtas šienui, javams </a:t>
            </a:r>
            <a:r>
              <a:rPr lang="lt-LT" sz="2800" dirty="0" smtClean="0">
                <a:latin typeface="Times New Roman" panose="02020603050405020304" pitchFamily="18" charset="0"/>
                <a:cs typeface="Times New Roman" panose="02020603050405020304" pitchFamily="18" charset="0"/>
              </a:rPr>
              <a:t>sukrauti.</a:t>
            </a:r>
            <a:endParaRPr lang="lt-LT" sz="2800" dirty="0">
              <a:latin typeface="Times New Roman" panose="02020603050405020304" pitchFamily="18" charset="0"/>
              <a:cs typeface="Times New Roman" panose="02020603050405020304" pitchFamily="18" charset="0"/>
            </a:endParaRPr>
          </a:p>
        </p:txBody>
      </p:sp>
      <p:pic>
        <p:nvPicPr>
          <p:cNvPr id="5" name="Content Placeholder 4" descr="Vaizdo rezultatas pagal u&amp;zcaron;klaus&amp;aogon; „&amp;zcaron;emaitijos dar&amp;zcaron;in&amp;edo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62563" y="1161860"/>
            <a:ext cx="6240462" cy="4153280"/>
          </a:xfrm>
          <a:prstGeom prst="rect">
            <a:avLst/>
          </a:prstGeom>
          <a:noFill/>
          <a:ln>
            <a:noFill/>
          </a:ln>
        </p:spPr>
      </p:pic>
    </p:spTree>
    <p:extLst>
      <p:ext uri="{BB962C8B-B14F-4D97-AF65-F5344CB8AC3E}">
        <p14:creationId xmlns:p14="http://schemas.microsoft.com/office/powerpoint/2010/main" val="1939861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785611"/>
            <a:ext cx="4233908" cy="1571223"/>
          </a:xfrm>
        </p:spPr>
        <p:txBody>
          <a:bodyPr>
            <a:normAutofit/>
          </a:bodyPr>
          <a:lstStyle/>
          <a:p>
            <a:r>
              <a:rPr lang="lt-LT" sz="4400" b="1" dirty="0" smtClean="0">
                <a:latin typeface="Times New Roman" panose="02020603050405020304" pitchFamily="18" charset="0"/>
                <a:cs typeface="Times New Roman" panose="02020603050405020304" pitchFamily="18" charset="0"/>
              </a:rPr>
              <a:t>KLUONAS </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8220" y="2356833"/>
            <a:ext cx="5847008" cy="3915178"/>
          </a:xfrm>
        </p:spPr>
      </p:pic>
      <p:sp>
        <p:nvSpPr>
          <p:cNvPr id="4" name="Text Placeholder 3"/>
          <p:cNvSpPr>
            <a:spLocks noGrp="1"/>
          </p:cNvSpPr>
          <p:nvPr>
            <p:ph type="body" sz="half" idx="2"/>
          </p:nvPr>
        </p:nvSpPr>
        <p:spPr>
          <a:xfrm>
            <a:off x="1484312" y="2704563"/>
            <a:ext cx="3549121" cy="2833352"/>
          </a:xfrm>
        </p:spPr>
        <p:txBody>
          <a:bodyPr>
            <a:normAutofit/>
          </a:bodyPr>
          <a:lstStyle/>
          <a:p>
            <a:r>
              <a:rPr lang="lt-LT" sz="2800" b="1" dirty="0">
                <a:latin typeface="Times New Roman" panose="02020603050405020304" pitchFamily="18" charset="0"/>
                <a:cs typeface="Times New Roman" panose="02020603050405020304" pitchFamily="18" charset="0"/>
              </a:rPr>
              <a:t>Kluonas</a:t>
            </a:r>
            <a:r>
              <a:rPr lang="lt-LT" sz="2800" dirty="0">
                <a:latin typeface="Times New Roman" panose="02020603050405020304" pitchFamily="18" charset="0"/>
                <a:cs typeface="Times New Roman" panose="02020603050405020304" pitchFamily="18" charset="0"/>
              </a:rPr>
              <a:t> – patalpa, kurioje kraunami ir apdorojami </a:t>
            </a:r>
            <a:r>
              <a:rPr lang="lt-LT" sz="2800" dirty="0" smtClean="0">
                <a:latin typeface="Times New Roman" panose="02020603050405020304" pitchFamily="18" charset="0"/>
                <a:cs typeface="Times New Roman" panose="02020603050405020304" pitchFamily="18" charset="0"/>
              </a:rPr>
              <a:t>javai.</a:t>
            </a:r>
          </a:p>
        </p:txBody>
      </p:sp>
    </p:spTree>
    <p:extLst>
      <p:ext uri="{BB962C8B-B14F-4D97-AF65-F5344CB8AC3E}">
        <p14:creationId xmlns:p14="http://schemas.microsoft.com/office/powerpoint/2010/main" val="3998241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59665"/>
          </a:xfrm>
        </p:spPr>
        <p:txBody>
          <a:bodyPr>
            <a:normAutofit/>
          </a:bodyPr>
          <a:lstStyle/>
          <a:p>
            <a:r>
              <a:rPr lang="lt-LT" sz="4400" b="1" dirty="0" smtClean="0">
                <a:latin typeface="Times New Roman" panose="02020603050405020304" pitchFamily="18" charset="0"/>
                <a:cs typeface="Times New Roman" panose="02020603050405020304" pitchFamily="18" charset="0"/>
              </a:rPr>
              <a:t>TVARTAS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2563" y="1266514"/>
            <a:ext cx="6240462" cy="3943971"/>
          </a:xfrm>
        </p:spPr>
      </p:pic>
      <p:sp>
        <p:nvSpPr>
          <p:cNvPr id="4" name="Text Placeholder 3"/>
          <p:cNvSpPr>
            <a:spLocks noGrp="1"/>
          </p:cNvSpPr>
          <p:nvPr>
            <p:ph type="body" sz="half" idx="2"/>
          </p:nvPr>
        </p:nvSpPr>
        <p:spPr/>
        <p:txBody>
          <a:bodyPr>
            <a:normAutofit/>
          </a:bodyPr>
          <a:lstStyle/>
          <a:p>
            <a:pPr lvl="0"/>
            <a:r>
              <a:rPr lang="lt-LT" sz="2800" dirty="0" smtClean="0">
                <a:latin typeface="Times New Roman" panose="02020603050405020304" pitchFamily="18" charset="0"/>
                <a:cs typeface="Times New Roman" panose="02020603050405020304" pitchFamily="18" charset="0"/>
              </a:rPr>
              <a:t>Tvartas</a:t>
            </a:r>
            <a:r>
              <a:rPr lang="lt-LT" sz="2800" dirty="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pastatas gyvuliams laikyti. Dažniausiai statyti ilgi, </a:t>
            </a:r>
            <a:r>
              <a:rPr lang="lt-LT" sz="2800" dirty="0" smtClean="0">
                <a:latin typeface="Times New Roman" panose="02020603050405020304" pitchFamily="18" charset="0"/>
                <a:cs typeface="Times New Roman" panose="02020603050405020304" pitchFamily="18" charset="0"/>
              </a:rPr>
              <a:t>masyvūs.</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378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192696"/>
            <a:ext cx="3549121" cy="781878"/>
          </a:xfrm>
        </p:spPr>
        <p:txBody>
          <a:bodyPr>
            <a:normAutofit/>
          </a:bodyPr>
          <a:lstStyle/>
          <a:p>
            <a:r>
              <a:rPr lang="lt-LT" sz="4400" b="1" dirty="0" smtClean="0">
                <a:latin typeface="Times New Roman" panose="02020603050405020304" pitchFamily="18" charset="0"/>
                <a:cs typeface="Times New Roman" panose="02020603050405020304" pitchFamily="18" charset="0"/>
              </a:rPr>
              <a:t>ŠULINYS</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817704" y="685799"/>
            <a:ext cx="5685318" cy="5105401"/>
          </a:xfrm>
        </p:spPr>
        <p:txBody>
          <a:bodyPr/>
          <a:lstStyle/>
          <a:p>
            <a:pPr marL="0" indent="0">
              <a:buNone/>
            </a:pPr>
            <a:endParaRPr lang="lt-LT" dirty="0"/>
          </a:p>
        </p:txBody>
      </p:sp>
      <p:sp>
        <p:nvSpPr>
          <p:cNvPr id="4" name="Text Placeholder 3"/>
          <p:cNvSpPr>
            <a:spLocks noGrp="1"/>
          </p:cNvSpPr>
          <p:nvPr>
            <p:ph type="body" sz="half" idx="2"/>
          </p:nvPr>
        </p:nvSpPr>
        <p:spPr>
          <a:xfrm>
            <a:off x="1152940" y="1974573"/>
            <a:ext cx="4368784" cy="3432313"/>
          </a:xfrm>
        </p:spPr>
        <p:txBody>
          <a:bodyPr>
            <a:normAutofit/>
          </a:bodyPr>
          <a:lstStyle/>
          <a:p>
            <a:r>
              <a:rPr lang="lt-LT" sz="2400" dirty="0">
                <a:latin typeface="Times New Roman" panose="02020603050405020304" pitchFamily="18" charset="0"/>
                <a:cs typeface="Times New Roman" panose="02020603050405020304" pitchFamily="18" charset="0"/>
              </a:rPr>
              <a:t>Šulinys sodyboje buvo būtinas. Jei jis būdavo vienas, buvo statytas gerajame kieme, arčiau svirno. Kartais didesnėse sodybose jų būdavo du: vieno vandenį naudojo žmonės, kitas statomas ūkinėje zonoje ir buvo skirtas gyvulių girdymui. </a:t>
            </a:r>
          </a:p>
        </p:txBody>
      </p:sp>
      <p:pic>
        <p:nvPicPr>
          <p:cNvPr id="717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6234" t="26791" r="25584" b="11655"/>
          <a:stretch/>
        </p:blipFill>
        <p:spPr bwMode="auto">
          <a:xfrm>
            <a:off x="6220032" y="1456844"/>
            <a:ext cx="4987009" cy="356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092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390918"/>
            <a:ext cx="3549121" cy="695459"/>
          </a:xfrm>
        </p:spPr>
        <p:txBody>
          <a:bodyPr>
            <a:normAutofit fontScale="90000"/>
          </a:bodyPr>
          <a:lstStyle/>
          <a:p>
            <a:r>
              <a:rPr lang="lt-LT" sz="4400" b="1" dirty="0" smtClean="0">
                <a:latin typeface="Times New Roman" panose="02020603050405020304" pitchFamily="18" charset="0"/>
                <a:cs typeface="Times New Roman" panose="02020603050405020304" pitchFamily="18" charset="0"/>
              </a:rPr>
              <a:t>KOPLYTĖLĖ</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29589" y="685799"/>
            <a:ext cx="4262907" cy="5105401"/>
          </a:xfrm>
        </p:spPr>
        <p:txBody>
          <a:bodyPr/>
          <a:lstStyle/>
          <a:p>
            <a:pPr marL="0" indent="0">
              <a:buNone/>
            </a:pPr>
            <a:endParaRPr lang="lt-LT" dirty="0"/>
          </a:p>
        </p:txBody>
      </p:sp>
      <p:sp>
        <p:nvSpPr>
          <p:cNvPr id="4" name="Text Placeholder 3"/>
          <p:cNvSpPr>
            <a:spLocks noGrp="1"/>
          </p:cNvSpPr>
          <p:nvPr>
            <p:ph type="body" sz="half" idx="2"/>
          </p:nvPr>
        </p:nvSpPr>
        <p:spPr>
          <a:xfrm>
            <a:off x="1210614" y="2511381"/>
            <a:ext cx="4443211" cy="3554568"/>
          </a:xfrm>
        </p:spPr>
        <p:txBody>
          <a:bodyPr>
            <a:noAutofit/>
          </a:bodyPr>
          <a:lstStyle/>
          <a:p>
            <a:r>
              <a:rPr lang="lt-LT" sz="2800" dirty="0">
                <a:latin typeface="Times New Roman" panose="02020603050405020304" pitchFamily="18" charset="0"/>
                <a:cs typeface="Times New Roman" panose="02020603050405020304" pitchFamily="18" charset="0"/>
              </a:rPr>
              <a:t>Koplytėlių puošyba saikinga ir tektoniška, paryškinanti svarbiausias paminklo dalis. Daugiau dėmesio skiriama koplytėlių langų apvadams ir stogelių skliautams, kuriuose sutelkiami įvairūs simboliniai ir dekoro elementai. </a:t>
            </a:r>
          </a:p>
        </p:txBody>
      </p:sp>
      <p:pic>
        <p:nvPicPr>
          <p:cNvPr id="6146" name="Paveikslėlis 20"/>
          <p:cNvPicPr>
            <a:picLocks noChangeAspect="1" noChangeArrowheads="1"/>
          </p:cNvPicPr>
          <p:nvPr/>
        </p:nvPicPr>
        <p:blipFill>
          <a:blip r:embed="rId2">
            <a:extLst>
              <a:ext uri="{28A0092B-C50C-407E-A947-70E740481C1C}">
                <a14:useLocalDpi xmlns:a14="http://schemas.microsoft.com/office/drawing/2010/main" val="0"/>
              </a:ext>
            </a:extLst>
          </a:blip>
          <a:srcRect l="39624" t="24815" r="32742" b="22899"/>
          <a:stretch>
            <a:fillRect/>
          </a:stretch>
        </p:blipFill>
        <p:spPr bwMode="auto">
          <a:xfrm>
            <a:off x="7137258" y="1390918"/>
            <a:ext cx="3024000" cy="383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429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421295"/>
          </a:xfrm>
        </p:spPr>
        <p:txBody>
          <a:bodyPr>
            <a:normAutofit/>
          </a:bodyPr>
          <a:lstStyle/>
          <a:p>
            <a:r>
              <a:rPr lang="lt-LT" sz="4400" b="1" dirty="0" smtClean="0">
                <a:latin typeface="Times New Roman" panose="02020603050405020304" pitchFamily="18" charset="0"/>
                <a:cs typeface="Times New Roman" panose="02020603050405020304" pitchFamily="18" charset="0"/>
              </a:rPr>
              <a:t>AUKŠTAIČIŲ SODYBOS</a:t>
            </a:r>
            <a:endParaRPr lang="lt-LT" sz="44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1623" y="2107095"/>
            <a:ext cx="7508383" cy="4168463"/>
          </a:xfrm>
        </p:spPr>
      </p:pic>
    </p:spTree>
    <p:extLst>
      <p:ext uri="{BB962C8B-B14F-4D97-AF65-F5344CB8AC3E}">
        <p14:creationId xmlns:p14="http://schemas.microsoft.com/office/powerpoint/2010/main" val="3638440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18942"/>
            <a:ext cx="10018713" cy="1146219"/>
          </a:xfrm>
        </p:spPr>
        <p:txBody>
          <a:bodyPr>
            <a:normAutofit/>
          </a:bodyPr>
          <a:lstStyle/>
          <a:p>
            <a:r>
              <a:rPr lang="lt-LT" sz="4400" b="1" dirty="0" smtClean="0">
                <a:latin typeface="Times New Roman" panose="02020603050405020304" pitchFamily="18" charset="0"/>
                <a:cs typeface="Times New Roman" panose="02020603050405020304" pitchFamily="18" charset="0"/>
              </a:rPr>
              <a:t>MAŽOJI LIETUVA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84310" y="1365161"/>
            <a:ext cx="10018713" cy="4426039"/>
          </a:xfrm>
        </p:spPr>
        <p:txBody>
          <a:bodyPr>
            <a:normAutofit/>
          </a:bodyPr>
          <a:lstStyle/>
          <a:p>
            <a:pPr marL="0" indent="0">
              <a:buNone/>
            </a:pPr>
            <a:r>
              <a:rPr lang="lt-LT" sz="2800" dirty="0" smtClean="0">
                <a:latin typeface="Times New Roman" panose="02020603050405020304" pitchFamily="18" charset="0"/>
                <a:cs typeface="Times New Roman" panose="02020603050405020304" pitchFamily="18" charset="0"/>
              </a:rPr>
              <a:t>	Sodybos Mažosios Lietuvos Kaimuose išsidėsčiusios aiškiomis grupėmis. Pagrindiniai trobesiai yra namas ir tvartas, kurio viename gale būdavo patalpa tinklams laikyti.Žvejo gyvenamasis namas ir tvartas stovi vienas priešais kitą, galu atsisukę į gatvę, į marias. Aplink namą- daržai, aptverti nenaudojamais tinklais. Sodyba apsodinta lapuočiais medžiais.</a:t>
            </a:r>
          </a:p>
          <a:p>
            <a:pPr marL="0" indent="0">
              <a:buNone/>
            </a:pPr>
            <a:r>
              <a:rPr lang="lt-LT" sz="2800" dirty="0" smtClean="0">
                <a:latin typeface="Times New Roman" panose="02020603050405020304" pitchFamily="18" charset="0"/>
                <a:cs typeface="Times New Roman" panose="02020603050405020304" pitchFamily="18" charset="0"/>
              </a:rPr>
              <a:t>	Savitas pajūrio gyventojų statinys- vėjarodis. Tik lietuviams būdingi antkapiniai paminklai iš lentų- krikštai.</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4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799"/>
            <a:ext cx="4324060" cy="1645277"/>
          </a:xfrm>
        </p:spPr>
        <p:txBody>
          <a:bodyPr>
            <a:noAutofit/>
          </a:bodyPr>
          <a:lstStyle/>
          <a:p>
            <a:r>
              <a:rPr lang="lt-LT" sz="4400" b="1" dirty="0" smtClean="0">
                <a:latin typeface="Times New Roman" panose="02020603050405020304" pitchFamily="18" charset="0"/>
                <a:cs typeface="Times New Roman" panose="02020603050405020304" pitchFamily="18" charset="0"/>
              </a:rPr>
              <a:t>ŽVEJO NAMAS</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808372" y="685799"/>
            <a:ext cx="6383628" cy="5933942"/>
          </a:xfrm>
        </p:spPr>
        <p:txBody>
          <a:bodyPr>
            <a:noAutofit/>
          </a:bodyPr>
          <a:lstStyle/>
          <a:p>
            <a:pPr marL="0" indent="0" algn="ctr">
              <a:buNone/>
            </a:pPr>
            <a:r>
              <a:rPr lang="lt-LT" sz="2800" dirty="0" smtClean="0">
                <a:latin typeface="Times New Roman" panose="02020603050405020304" pitchFamily="18" charset="0"/>
                <a:cs typeface="Times New Roman" panose="02020603050405020304" pitchFamily="18" charset="0"/>
              </a:rPr>
              <a:t>Namo sienos apkaltos stačiomis ar gulsčiomis lentomis ir nudažytos ruda spalva. Stogas dvišlaitis, dengtas nendrėmis arba čerpėmis. Stogo šlaitai pagražinti ornamentais, vėjalentėmis. Vėjalenčių galai susikryžiavę. Kraigo (stogo viršaus) gale išpjaustyti lėkiai – žirgeliai. Durys yra abiejuose namo šonuose. Tradicinis žvejo namas turi du galus – šeimos ir svečių, kuriuos skiria skersai namo einantis koridorius ir kamaros.</a:t>
            </a:r>
            <a:endParaRPr lang="lt-LT" sz="2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p:txBody>
          <a:bodyPr/>
          <a:lstStyle/>
          <a:p>
            <a:endParaRPr lang="lt-LT"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121" y="2971800"/>
            <a:ext cx="3203311" cy="1905000"/>
          </a:xfrm>
          <a:prstGeom prst="rect">
            <a:avLst/>
          </a:prstGeom>
        </p:spPr>
      </p:pic>
    </p:spTree>
    <p:extLst>
      <p:ext uri="{BB962C8B-B14F-4D97-AF65-F5344CB8AC3E}">
        <p14:creationId xmlns:p14="http://schemas.microsoft.com/office/powerpoint/2010/main" val="1861640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914400"/>
            <a:ext cx="5122550" cy="1519707"/>
          </a:xfrm>
        </p:spPr>
        <p:txBody>
          <a:bodyPr>
            <a:noAutofit/>
          </a:bodyPr>
          <a:lstStyle/>
          <a:p>
            <a:r>
              <a:rPr lang="lt-LT" sz="4400" b="1" dirty="0" smtClean="0">
                <a:latin typeface="Times New Roman" panose="02020603050405020304" pitchFamily="18" charset="0"/>
                <a:cs typeface="Times New Roman" panose="02020603050405020304" pitchFamily="18" charset="0"/>
              </a:rPr>
              <a:t>KLĖTIS</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2" y="2627291"/>
            <a:ext cx="4852094" cy="3168202"/>
          </a:xfrm>
        </p:spPr>
        <p:txBody>
          <a:bodyPr>
            <a:noAutofit/>
          </a:bodyPr>
          <a:lstStyle/>
          <a:p>
            <a:r>
              <a:rPr lang="lt-LT" sz="2800" b="1" dirty="0">
                <a:latin typeface="Times New Roman" panose="02020603050405020304" pitchFamily="18" charset="0"/>
                <a:cs typeface="Times New Roman" panose="02020603050405020304" pitchFamily="18" charset="0"/>
              </a:rPr>
              <a:t>Klėtis</a:t>
            </a:r>
            <a:r>
              <a:rPr lang="lt-LT" sz="2800" dirty="0">
                <a:latin typeface="Times New Roman" panose="02020603050405020304" pitchFamily="18" charset="0"/>
                <a:cs typeface="Times New Roman" panose="02020603050405020304" pitchFamily="18" charset="0"/>
              </a:rPr>
              <a:t> – pastatas skirtas grūdams, mėsai, drabužiams laikyti, taip pat jose dažnai buvo miegama.</a:t>
            </a:r>
          </a:p>
        </p:txBody>
      </p:sp>
      <p:pic>
        <p:nvPicPr>
          <p:cNvPr id="5" name="Content Placeholder 4" descr="Vaizdo rezultatas pagal u&amp;zcaron;klaus&amp;aogon; „ma&amp;zcaron;osios lietuvos kl&amp;edot;ti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6049" y="2229301"/>
            <a:ext cx="4548187" cy="3313797"/>
          </a:xfrm>
          <a:prstGeom prst="rect">
            <a:avLst/>
          </a:prstGeom>
          <a:noFill/>
          <a:ln>
            <a:noFill/>
          </a:ln>
        </p:spPr>
      </p:pic>
    </p:spTree>
    <p:extLst>
      <p:ext uri="{BB962C8B-B14F-4D97-AF65-F5344CB8AC3E}">
        <p14:creationId xmlns:p14="http://schemas.microsoft.com/office/powerpoint/2010/main" val="6592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081826"/>
            <a:ext cx="4839215" cy="1287888"/>
          </a:xfrm>
        </p:spPr>
        <p:txBody>
          <a:bodyPr>
            <a:noAutofit/>
          </a:bodyPr>
          <a:lstStyle/>
          <a:p>
            <a:r>
              <a:rPr lang="lt-LT" sz="4400" b="1" dirty="0" smtClean="0">
                <a:latin typeface="Times New Roman" panose="02020603050405020304" pitchFamily="18" charset="0"/>
                <a:cs typeface="Times New Roman" panose="02020603050405020304" pitchFamily="18" charset="0"/>
              </a:rPr>
              <a:t>DARŽINĖ SU MALKINE</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072" r="4618"/>
          <a:stretch/>
        </p:blipFill>
        <p:spPr>
          <a:xfrm rot="10800000">
            <a:off x="6825310" y="1642942"/>
            <a:ext cx="5061899" cy="4428000"/>
          </a:xfrm>
        </p:spPr>
      </p:pic>
      <p:sp>
        <p:nvSpPr>
          <p:cNvPr id="4" name="Text Placeholder 3"/>
          <p:cNvSpPr>
            <a:spLocks noGrp="1"/>
          </p:cNvSpPr>
          <p:nvPr>
            <p:ph type="body" sz="half" idx="2"/>
          </p:nvPr>
        </p:nvSpPr>
        <p:spPr>
          <a:xfrm>
            <a:off x="901521" y="2369714"/>
            <a:ext cx="5769735" cy="3701228"/>
          </a:xfrm>
        </p:spPr>
        <p:txBody>
          <a:bodyPr>
            <a:noAutofit/>
          </a:bodyPr>
          <a:lstStyle/>
          <a:p>
            <a:pPr lvl="0"/>
            <a:r>
              <a:rPr lang="lt-LT" sz="2800" dirty="0">
                <a:latin typeface="Times New Roman" panose="02020603050405020304" pitchFamily="18" charset="0"/>
                <a:cs typeface="Times New Roman" panose="02020603050405020304" pitchFamily="18" charset="0"/>
              </a:rPr>
              <a:t>Daržinė – statinys, skirtas šienui, javams sukrauti</a:t>
            </a:r>
            <a:r>
              <a:rPr lang="lt-LT" sz="2800" dirty="0" smtClean="0">
                <a:latin typeface="Times New Roman" panose="02020603050405020304" pitchFamily="18" charset="0"/>
                <a:cs typeface="Times New Roman" panose="02020603050405020304" pitchFamily="18" charset="0"/>
              </a:rPr>
              <a:t>.</a:t>
            </a:r>
          </a:p>
          <a:p>
            <a:pPr lvl="0"/>
            <a:r>
              <a:rPr lang="lt-LT" sz="2800" dirty="0" smtClean="0">
                <a:latin typeface="Times New Roman" panose="02020603050405020304" pitchFamily="18" charset="0"/>
                <a:cs typeface="Times New Roman" panose="02020603050405020304" pitchFamily="18" charset="0"/>
              </a:rPr>
              <a:t>Malkinė- tai pastatas, kuriame</a:t>
            </a:r>
            <a:r>
              <a:rPr lang="lt-LT" sz="2800" b="1" dirty="0"/>
              <a:t> </a:t>
            </a:r>
            <a:r>
              <a:rPr lang="lt-LT" sz="2800" dirty="0" smtClean="0">
                <a:latin typeface="Times New Roman" panose="02020603050405020304" pitchFamily="18" charset="0"/>
                <a:cs typeface="Times New Roman" panose="02020603050405020304" pitchFamily="18" charset="0"/>
              </a:rPr>
              <a:t>sudėti medžio gabalai, kurie naudojami kaip </a:t>
            </a:r>
            <a:r>
              <a:rPr lang="lt-LT" sz="2800" dirty="0">
                <a:latin typeface="Times New Roman" panose="02020603050405020304" pitchFamily="18" charset="0"/>
                <a:cs typeface="Times New Roman" panose="02020603050405020304" pitchFamily="18" charset="0"/>
              </a:rPr>
              <a:t>laužo, krosnies </a:t>
            </a:r>
            <a:r>
              <a:rPr lang="lt-LT" sz="2800" dirty="0" smtClean="0">
                <a:latin typeface="Times New Roman" panose="02020603050405020304" pitchFamily="18" charset="0"/>
                <a:cs typeface="Times New Roman" panose="02020603050405020304" pitchFamily="18" charset="0"/>
              </a:rPr>
              <a:t> kuras šilumai </a:t>
            </a:r>
            <a:r>
              <a:rPr lang="lt-LT" sz="2800" dirty="0">
                <a:latin typeface="Times New Roman" panose="02020603050405020304" pitchFamily="18" charset="0"/>
                <a:cs typeface="Times New Roman" panose="02020603050405020304" pitchFamily="18" charset="0"/>
              </a:rPr>
              <a:t>gauti.</a:t>
            </a:r>
            <a:endParaRPr lang="lt-LT" sz="2800" dirty="0" smtClean="0">
              <a:latin typeface="Times New Roman" panose="02020603050405020304" pitchFamily="18" charset="0"/>
              <a:cs typeface="Times New Roman" panose="02020603050405020304" pitchFamily="18" charset="0"/>
            </a:endParaRPr>
          </a:p>
          <a:p>
            <a:pPr lvl="0"/>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565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98301"/>
          </a:xfrm>
        </p:spPr>
        <p:txBody>
          <a:bodyPr>
            <a:normAutofit/>
          </a:bodyPr>
          <a:lstStyle/>
          <a:p>
            <a:r>
              <a:rPr lang="lt-LT" sz="4400" b="1" dirty="0" smtClean="0">
                <a:latin typeface="Times New Roman" panose="02020603050405020304" pitchFamily="18" charset="0"/>
                <a:cs typeface="Times New Roman" panose="02020603050405020304" pitchFamily="18" charset="0"/>
              </a:rPr>
              <a:t>TVARTAS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1603" r="10397"/>
          <a:stretch/>
        </p:blipFill>
        <p:spPr>
          <a:xfrm rot="10800000">
            <a:off x="5241359" y="880861"/>
            <a:ext cx="6120000" cy="4528268"/>
          </a:xfrm>
        </p:spPr>
      </p:pic>
      <p:sp>
        <p:nvSpPr>
          <p:cNvPr id="4" name="Text Placeholder 3"/>
          <p:cNvSpPr>
            <a:spLocks noGrp="1"/>
          </p:cNvSpPr>
          <p:nvPr>
            <p:ph type="body" sz="half" idx="2"/>
          </p:nvPr>
        </p:nvSpPr>
        <p:spPr/>
        <p:txBody>
          <a:bodyPr>
            <a:normAutofit/>
          </a:bodyPr>
          <a:lstStyle/>
          <a:p>
            <a:r>
              <a:rPr lang="lt-LT" sz="2800" dirty="0">
                <a:latin typeface="Times New Roman" panose="02020603050405020304" pitchFamily="18" charset="0"/>
                <a:cs typeface="Times New Roman" panose="02020603050405020304" pitchFamily="18" charset="0"/>
              </a:rPr>
              <a:t>Tvartas – pastatas gyvuliams laikyti. </a:t>
            </a:r>
          </a:p>
        </p:txBody>
      </p:sp>
    </p:spTree>
    <p:extLst>
      <p:ext uri="{BB962C8B-B14F-4D97-AF65-F5344CB8AC3E}">
        <p14:creationId xmlns:p14="http://schemas.microsoft.com/office/powerpoint/2010/main" val="3126220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223494"/>
            <a:ext cx="3549121" cy="734095"/>
          </a:xfrm>
        </p:spPr>
        <p:txBody>
          <a:bodyPr>
            <a:normAutofit fontScale="90000"/>
          </a:bodyPr>
          <a:lstStyle/>
          <a:p>
            <a:r>
              <a:rPr lang="lt-LT" sz="4400" b="1" dirty="0" smtClean="0">
                <a:latin typeface="Times New Roman" panose="02020603050405020304" pitchFamily="18" charset="0"/>
                <a:cs typeface="Times New Roman" panose="02020603050405020304" pitchFamily="18" charset="0"/>
              </a:rPr>
              <a:t>PIRKIA</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37915" y="244698"/>
            <a:ext cx="6465195" cy="6613301"/>
          </a:xfrm>
        </p:spPr>
        <p:txBody>
          <a:bodyPr>
            <a:noAutofit/>
          </a:bodyPr>
          <a:lstStyle/>
          <a:p>
            <a:pPr marL="0" indent="0" algn="ctr">
              <a:buNone/>
            </a:pPr>
            <a:r>
              <a:rPr lang="lt-LT" sz="2800" dirty="0" smtClean="0">
                <a:latin typeface="Times New Roman" panose="02020603050405020304" pitchFamily="18" charset="0"/>
                <a:cs typeface="Times New Roman" panose="02020603050405020304" pitchFamily="18" charset="0"/>
              </a:rPr>
              <a:t>Dūminė pirkia. Namas pasižymi siauru ir ilgu korpusu.Vidutinio aukščio rąstų sienos, dvišlaitis šiaudinis stogas, prie įėjimo – priebutis. Visas namo plotas padalytas į tris dalis:pirkią, priemenę ir kamarą, seklyčią. Pagrindinė namo dalis buvo pirkia. Joje buvo gaminamas valgis, atliekami įvairūs darbai ir miegama. Pirkios asla plūkta moliu. Kitame namo gale, seklyčioje, buvo vaišinami ir apnakvindinami svečiai. Seklyčioje paprastai būdavo lentų grindys ir tinkuotos arba tapetais išmuštos sienos. Namo centre, ties priebučiu, buvo priemenė ir kamara.</a:t>
            </a:r>
            <a:endParaRPr lang="lt-LT" sz="2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2" y="2318197"/>
            <a:ext cx="3847542" cy="3473003"/>
          </a:xfrm>
        </p:spPr>
        <p:txBody>
          <a:bodyPr/>
          <a:lstStyle/>
          <a:p>
            <a:endParaRPr lang="lt-LT"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87" y="2125014"/>
            <a:ext cx="4250028" cy="3666186"/>
          </a:xfrm>
          <a:prstGeom prst="rect">
            <a:avLst/>
          </a:prstGeom>
        </p:spPr>
      </p:pic>
    </p:spTree>
    <p:extLst>
      <p:ext uri="{BB962C8B-B14F-4D97-AF65-F5344CB8AC3E}">
        <p14:creationId xmlns:p14="http://schemas.microsoft.com/office/powerpoint/2010/main" val="399754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795270"/>
          </a:xfrm>
        </p:spPr>
        <p:txBody>
          <a:bodyPr>
            <a:normAutofit/>
          </a:bodyPr>
          <a:lstStyle/>
          <a:p>
            <a:r>
              <a:rPr lang="lt-LT" sz="4400" b="1" dirty="0" smtClean="0">
                <a:latin typeface="Times New Roman" panose="02020603050405020304" pitchFamily="18" charset="0"/>
                <a:cs typeface="Times New Roman" panose="02020603050405020304" pitchFamily="18" charset="0"/>
              </a:rPr>
              <a:t>SVIRNAS</a:t>
            </a:r>
            <a:endParaRPr lang="lt-LT"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301010" y="685799"/>
            <a:ext cx="5534675" cy="5740759"/>
          </a:xfrm>
        </p:spPr>
        <p:txBody>
          <a:bodyPr>
            <a:normAutofit lnSpcReduction="10000"/>
          </a:bodyPr>
          <a:lstStyle/>
          <a:p>
            <a:pPr marL="0" indent="0">
              <a:buNone/>
            </a:pPr>
            <a:r>
              <a:rPr lang="lt-LT" sz="2800" b="1" dirty="0" smtClean="0">
                <a:latin typeface="Times New Roman" panose="02020603050405020304" pitchFamily="18" charset="0"/>
                <a:cs typeface="Times New Roman" panose="02020603050405020304" pitchFamily="18" charset="0"/>
              </a:rPr>
              <a:t>	Svirnas</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 pastatas grūdams, miltams, mėsai, buities daiktams, ūkio padargams, didesnis – ir miegojimui. Sudaro tokios pagrindinės patalpos: geroji klėtis, ratinė ir grūdinė. Ratinėje įrengiamos staliaus dirbtuvės.</a:t>
            </a:r>
          </a:p>
          <a:p>
            <a:pPr marL="0" indent="0">
              <a:buNone/>
            </a:pPr>
            <a:r>
              <a:rPr lang="lt-LT" sz="2800" dirty="0" smtClean="0">
                <a:latin typeface="Times New Roman" panose="02020603050405020304" pitchFamily="18" charset="0"/>
                <a:cs typeface="Times New Roman" panose="02020603050405020304" pitchFamily="18" charset="0"/>
              </a:rPr>
              <a:t>	Buvo </a:t>
            </a:r>
            <a:r>
              <a:rPr lang="lt-LT" sz="2800" dirty="0">
                <a:latin typeface="Times New Roman" panose="02020603050405020304" pitchFamily="18" charset="0"/>
                <a:cs typeface="Times New Roman" panose="02020603050405020304" pitchFamily="18" charset="0"/>
              </a:rPr>
              <a:t>statomas iš apvalių, tašytų ar pjautų rąstų (paprastai eglinių arba pušinių), suręstų į </a:t>
            </a:r>
            <a:r>
              <a:rPr lang="lt-LT" sz="2800" dirty="0" smtClean="0">
                <a:latin typeface="Times New Roman" panose="02020603050405020304" pitchFamily="18" charset="0"/>
                <a:cs typeface="Times New Roman" panose="02020603050405020304" pitchFamily="18" charset="0"/>
              </a:rPr>
              <a:t>sąsparas </a:t>
            </a:r>
            <a:r>
              <a:rPr lang="lt-LT" sz="2800" dirty="0">
                <a:latin typeface="Times New Roman" panose="02020603050405020304" pitchFamily="18" charset="0"/>
                <a:cs typeface="Times New Roman" panose="02020603050405020304" pitchFamily="18" charset="0"/>
              </a:rPr>
              <a:t>arba suleistų į lygias kertes. Nuo žemės buvo pakeliamas ant medžio trinkų ar ant akmenų.</a:t>
            </a:r>
          </a:p>
        </p:txBody>
      </p:sp>
      <p:sp>
        <p:nvSpPr>
          <p:cNvPr id="4" name="Text Placeholder 3"/>
          <p:cNvSpPr>
            <a:spLocks noGrp="1"/>
          </p:cNvSpPr>
          <p:nvPr>
            <p:ph type="body" sz="half" idx="2"/>
          </p:nvPr>
        </p:nvSpPr>
        <p:spPr>
          <a:xfrm>
            <a:off x="1339403" y="2395469"/>
            <a:ext cx="4816698" cy="2987899"/>
          </a:xfrm>
        </p:spPr>
        <p:txBody>
          <a:bodyPr/>
          <a:lstStyle/>
          <a:p>
            <a:endParaRPr lang="lt-LT"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303" y="2395468"/>
            <a:ext cx="4451797" cy="2987900"/>
          </a:xfrm>
          <a:prstGeom prst="rect">
            <a:avLst/>
          </a:prstGeom>
        </p:spPr>
      </p:pic>
    </p:spTree>
    <p:extLst>
      <p:ext uri="{BB962C8B-B14F-4D97-AF65-F5344CB8AC3E}">
        <p14:creationId xmlns:p14="http://schemas.microsoft.com/office/powerpoint/2010/main" val="57999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705118"/>
          </a:xfrm>
        </p:spPr>
        <p:txBody>
          <a:bodyPr>
            <a:normAutofit fontScale="90000"/>
          </a:bodyPr>
          <a:lstStyle/>
          <a:p>
            <a:r>
              <a:rPr lang="lt-LT" sz="4400" b="1" dirty="0" smtClean="0">
                <a:latin typeface="Times New Roman" panose="02020603050405020304" pitchFamily="18" charset="0"/>
                <a:cs typeface="Times New Roman" panose="02020603050405020304" pitchFamily="18" charset="0"/>
              </a:rPr>
              <a:t>DARŽINĖ</a:t>
            </a:r>
            <a:endParaRPr lang="lt-LT" sz="4400"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1484312" y="2446985"/>
            <a:ext cx="4362696" cy="2794715"/>
          </a:xfrm>
        </p:spPr>
        <p:txBody>
          <a:bodyPr>
            <a:normAutofit/>
          </a:bodyPr>
          <a:lstStyle/>
          <a:p>
            <a:pPr lvl="0"/>
            <a:r>
              <a:rPr lang="lt-LT" sz="2800" dirty="0">
                <a:latin typeface="Times New Roman" panose="02020603050405020304" pitchFamily="18" charset="0"/>
                <a:cs typeface="Times New Roman" panose="02020603050405020304" pitchFamily="18" charset="0"/>
              </a:rPr>
              <a:t>Daržinė – statinys, skirtas šienui, javams </a:t>
            </a:r>
            <a:r>
              <a:rPr lang="lt-LT" sz="2800" dirty="0" smtClean="0">
                <a:latin typeface="Times New Roman" panose="02020603050405020304" pitchFamily="18" charset="0"/>
                <a:cs typeface="Times New Roman" panose="02020603050405020304" pitchFamily="18" charset="0"/>
              </a:rPr>
              <a:t>sukrauti</a:t>
            </a:r>
            <a:r>
              <a:rPr lang="lt-LT" sz="2800" dirty="0">
                <a:latin typeface="Times New Roman" panose="02020603050405020304" pitchFamily="18" charset="0"/>
                <a:cs typeface="Times New Roman" panose="02020603050405020304" pitchFamily="18" charset="0"/>
              </a:rPr>
              <a:t>.</a:t>
            </a:r>
          </a:p>
        </p:txBody>
      </p:sp>
      <p:pic>
        <p:nvPicPr>
          <p:cNvPr id="6" name="Content Placeholder 5" descr="Vaizdo rezultatas pagal u&amp;zcaron;klaus&amp;aogon; „aukštai&amp;ccaron;i&amp;uogon; dar&amp;zcaron;in&amp;edo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43223" y="1725768"/>
            <a:ext cx="5364000" cy="3960000"/>
          </a:xfrm>
          <a:prstGeom prst="rect">
            <a:avLst/>
          </a:prstGeom>
          <a:noFill/>
          <a:ln>
            <a:noFill/>
          </a:ln>
        </p:spPr>
      </p:pic>
    </p:spTree>
    <p:extLst>
      <p:ext uri="{BB962C8B-B14F-4D97-AF65-F5344CB8AC3E}">
        <p14:creationId xmlns:p14="http://schemas.microsoft.com/office/powerpoint/2010/main" val="375944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859665"/>
          </a:xfrm>
        </p:spPr>
        <p:txBody>
          <a:bodyPr>
            <a:normAutofit/>
          </a:bodyPr>
          <a:lstStyle/>
          <a:p>
            <a:r>
              <a:rPr lang="lt-LT" sz="4400" b="1" dirty="0" smtClean="0">
                <a:latin typeface="Times New Roman" panose="02020603050405020304" pitchFamily="18" charset="0"/>
                <a:cs typeface="Times New Roman" panose="02020603050405020304" pitchFamily="18" charset="0"/>
              </a:rPr>
              <a:t>TVARTAS</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4225" t="20432" r="6845" b="15730"/>
          <a:stretch/>
        </p:blipFill>
        <p:spPr>
          <a:xfrm>
            <a:off x="6104585" y="1803043"/>
            <a:ext cx="4824000" cy="3350800"/>
          </a:xfrm>
        </p:spPr>
      </p:pic>
      <p:sp>
        <p:nvSpPr>
          <p:cNvPr id="4" name="Text Placeholder 3"/>
          <p:cNvSpPr>
            <a:spLocks noGrp="1"/>
          </p:cNvSpPr>
          <p:nvPr>
            <p:ph type="body" sz="half" idx="2"/>
          </p:nvPr>
        </p:nvSpPr>
        <p:spPr>
          <a:xfrm>
            <a:off x="1484312" y="2550018"/>
            <a:ext cx="3549121" cy="1390917"/>
          </a:xfrm>
        </p:spPr>
        <p:txBody>
          <a:bodyPr>
            <a:normAutofit/>
          </a:bodyPr>
          <a:lstStyle/>
          <a:p>
            <a:r>
              <a:rPr lang="lt-LT" sz="2800" dirty="0">
                <a:latin typeface="Times New Roman" panose="02020603050405020304" pitchFamily="18" charset="0"/>
                <a:cs typeface="Times New Roman" panose="02020603050405020304" pitchFamily="18" charset="0"/>
              </a:rPr>
              <a:t>Tvartas – pastatas gyvuliams laikyti. </a:t>
            </a:r>
          </a:p>
        </p:txBody>
      </p:sp>
    </p:spTree>
    <p:extLst>
      <p:ext uri="{BB962C8B-B14F-4D97-AF65-F5344CB8AC3E}">
        <p14:creationId xmlns:p14="http://schemas.microsoft.com/office/powerpoint/2010/main" val="386691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1339404"/>
            <a:ext cx="3549121" cy="618186"/>
          </a:xfrm>
        </p:spPr>
        <p:txBody>
          <a:bodyPr>
            <a:normAutofit fontScale="90000"/>
          </a:bodyPr>
          <a:lstStyle/>
          <a:p>
            <a:r>
              <a:rPr lang="lt-LT" sz="4400" b="1" dirty="0" smtClean="0">
                <a:latin typeface="Times New Roman" panose="02020603050405020304" pitchFamily="18" charset="0"/>
                <a:cs typeface="Times New Roman" panose="02020603050405020304" pitchFamily="18" charset="0"/>
              </a:rPr>
              <a:t>KALVĖ</a:t>
            </a:r>
            <a:endParaRPr lang="lt-LT" sz="4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7939" t="16303" r="13037" b="39120"/>
          <a:stretch/>
        </p:blipFill>
        <p:spPr>
          <a:xfrm>
            <a:off x="6323526" y="2199066"/>
            <a:ext cx="5220000" cy="2956783"/>
          </a:xfrm>
        </p:spPr>
      </p:pic>
      <p:sp>
        <p:nvSpPr>
          <p:cNvPr id="4" name="Text Placeholder 3"/>
          <p:cNvSpPr>
            <a:spLocks noGrp="1"/>
          </p:cNvSpPr>
          <p:nvPr>
            <p:ph type="body" sz="half" idx="2"/>
          </p:nvPr>
        </p:nvSpPr>
        <p:spPr>
          <a:xfrm>
            <a:off x="1159099" y="1957591"/>
            <a:ext cx="4919729" cy="3709114"/>
          </a:xfrm>
        </p:spPr>
        <p:txBody>
          <a:bodyPr>
            <a:noAutofit/>
          </a:bodyPr>
          <a:lstStyle/>
          <a:p>
            <a:r>
              <a:rPr lang="lt-LT" sz="2800" dirty="0">
                <a:latin typeface="Times New Roman" panose="02020603050405020304" pitchFamily="18" charset="0"/>
                <a:cs typeface="Times New Roman" panose="02020603050405020304" pitchFamily="18" charset="0"/>
              </a:rPr>
              <a:t>Kalvė būdavo statoma prie kelio, kad būtų patogiau privažiuoti. Stovėjo jos atokiau nuo kaimo, kad nuo jos nekiltų gaisras. Kalvės sienos dažniausiai būdavo sukaltos iš lentų. Toks pastatas neturėjo lubų, stogas buvo iš lentų ar skiedrų, durys – gale.</a:t>
            </a:r>
          </a:p>
        </p:txBody>
      </p:sp>
    </p:spTree>
    <p:extLst>
      <p:ext uri="{BB962C8B-B14F-4D97-AF65-F5344CB8AC3E}">
        <p14:creationId xmlns:p14="http://schemas.microsoft.com/office/powerpoint/2010/main" val="138229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docProps/app.xml><?xml version="1.0" encoding="utf-8"?>
<Properties xmlns="http://schemas.openxmlformats.org/officeDocument/2006/extended-properties" xmlns:vt="http://schemas.openxmlformats.org/officeDocument/2006/docPropsVTypes">
  <Template>TM03457496[[fn=Parallax]]</Template>
  <TotalTime>832</TotalTime>
  <Words>810</Words>
  <Application>Microsoft Office PowerPoint</Application>
  <PresentationFormat>Widescreen</PresentationFormat>
  <Paragraphs>89</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Corbel</vt:lpstr>
      <vt:lpstr>Times New Roman</vt:lpstr>
      <vt:lpstr>Parallax</vt:lpstr>
      <vt:lpstr>SODYBŲ PASTATAI</vt:lpstr>
      <vt:lpstr>     Sodyba- tai žemės sklypas, kuriame išsidėstę pastatai (gyvenamasis namas, klėtis, tvartas, daržinė, kluonas, pirtis), mažieji statiniai (šulinys, tvoros, kryžius) ir jų aplinka (sodas, daržas). Seniausios valstiečių sodybos skirstomos į dvi grupes: kaimų ir vienkiemių. Vienkiemiai pradėjo plisti XIX a., suaktyvėjus žemės ūkiui. Juose sodybų išplanavimas daug laisvesnis. Jie turėjo du ar tris kiemus- švarųjį, ūkinį ir kluonieną.  Lietuvių sodybose daug įvairių tvorų: statinių tvoros, žiogrinės, pintinės, vielinės tvoros. Tvoros juosė kiemus, sodus, daržus, darželius, ganyklas ir net paskirus laukus, todėl jos yra tarsi sudedamoji sodybos dalis. Jos turėjo ne tik praktinę paskirtį, bet ir teikė sodybai grožio.Tvoros pavienius sodybos pastatus sujungia į visumą.  </vt:lpstr>
      <vt:lpstr>AUKŠTAITIJA</vt:lpstr>
      <vt:lpstr>AUKŠTAIČIŲ SODYBOS</vt:lpstr>
      <vt:lpstr>PIRKIA</vt:lpstr>
      <vt:lpstr>SVIRNAS</vt:lpstr>
      <vt:lpstr>DARŽINĖ</vt:lpstr>
      <vt:lpstr>TVARTAS</vt:lpstr>
      <vt:lpstr>KALVĖ</vt:lpstr>
      <vt:lpstr>KOPLYTSTULPIS</vt:lpstr>
      <vt:lpstr>AVILYS</vt:lpstr>
      <vt:lpstr>PIRTIS</vt:lpstr>
      <vt:lpstr>ŠULINYS</vt:lpstr>
      <vt:lpstr>SUVALKIJA</vt:lpstr>
      <vt:lpstr>GRYČIA</vt:lpstr>
      <vt:lpstr>KLĖTIS</vt:lpstr>
      <vt:lpstr>SVIRNAS</vt:lpstr>
      <vt:lpstr>KLUONAS</vt:lpstr>
      <vt:lpstr>TVARTAS</vt:lpstr>
      <vt:lpstr>ŠULINYS</vt:lpstr>
      <vt:lpstr>DZŪKIJA</vt:lpstr>
      <vt:lpstr>DZŪKŲ SODYBA</vt:lpstr>
      <vt:lpstr>PIRKIA</vt:lpstr>
      <vt:lpstr>SVIRNAS</vt:lpstr>
      <vt:lpstr>KLUONAS</vt:lpstr>
      <vt:lpstr>TVARTAS</vt:lpstr>
      <vt:lpstr>PIRTIS</vt:lpstr>
      <vt:lpstr>ŠULINYS</vt:lpstr>
      <vt:lpstr>KRYŽIUS</vt:lpstr>
      <vt:lpstr>AVILIAI</vt:lpstr>
      <vt:lpstr>ŽEMAITIJA</vt:lpstr>
      <vt:lpstr>ŽEMAITIJOS SODYBA</vt:lpstr>
      <vt:lpstr>TROBA</vt:lpstr>
      <vt:lpstr>KLĖTIS</vt:lpstr>
      <vt:lpstr>DARŽINĖ</vt:lpstr>
      <vt:lpstr>KLUONAS </vt:lpstr>
      <vt:lpstr>TVARTAS</vt:lpstr>
      <vt:lpstr>ŠULINYS</vt:lpstr>
      <vt:lpstr>KOPLYTĖLĖ</vt:lpstr>
      <vt:lpstr>MAŽOJI LIETUVA</vt:lpstr>
      <vt:lpstr>ŽVEJO NAMAS</vt:lpstr>
      <vt:lpstr>KLĖTIS</vt:lpstr>
      <vt:lpstr>DARŽINĖ SU MALKINE</vt:lpstr>
      <vt:lpstr>TVARTAS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SODYBŲ PASTATAI</dc:title>
  <dc:creator>DTMLLUAdminUser</dc:creator>
  <cp:lastModifiedBy>Windows User</cp:lastModifiedBy>
  <cp:revision>183</cp:revision>
  <dcterms:created xsi:type="dcterms:W3CDTF">2017-05-24T10:55:08Z</dcterms:created>
  <dcterms:modified xsi:type="dcterms:W3CDTF">2018-03-12T11:49:51Z</dcterms:modified>
</cp:coreProperties>
</file>